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477" r:id="rId2"/>
    <p:sldId id="1457" r:id="rId3"/>
    <p:sldId id="1467" r:id="rId4"/>
    <p:sldId id="1469" r:id="rId5"/>
    <p:sldId id="1473" r:id="rId6"/>
    <p:sldId id="1474" r:id="rId7"/>
    <p:sldId id="1475" r:id="rId8"/>
    <p:sldId id="1432" r:id="rId9"/>
    <p:sldId id="1424" r:id="rId10"/>
    <p:sldId id="1337" r:id="rId11"/>
    <p:sldId id="1465" r:id="rId12"/>
    <p:sldId id="1442" r:id="rId13"/>
    <p:sldId id="1458" r:id="rId14"/>
    <p:sldId id="1476" r:id="rId15"/>
    <p:sldId id="1477" r:id="rId16"/>
    <p:sldId id="1378" r:id="rId17"/>
    <p:sldId id="1468" r:id="rId18"/>
    <p:sldId id="1462" r:id="rId19"/>
    <p:sldId id="1471" r:id="rId20"/>
    <p:sldId id="1472" r:id="rId21"/>
    <p:sldId id="378" r:id="rId22"/>
    <p:sldId id="1227" r:id="rId23"/>
    <p:sldId id="317" r:id="rId24"/>
    <p:sldId id="291" r:id="rId25"/>
    <p:sldId id="1444" r:id="rId26"/>
    <p:sldId id="1454" r:id="rId27"/>
    <p:sldId id="1374" r:id="rId28"/>
    <p:sldId id="1466" r:id="rId29"/>
    <p:sldId id="1455" r:id="rId30"/>
  </p:sldIdLst>
  <p:sldSz cx="12192000" cy="6858000"/>
  <p:notesSz cx="6865938" cy="9998075"/>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s Abrahamsson" initials="HA" lastIdx="1" clrIdx="0">
    <p:extLst>
      <p:ext uri="{19B8F6BF-5375-455C-9EA6-DF929625EA0E}">
        <p15:presenceInfo xmlns:p15="http://schemas.microsoft.com/office/powerpoint/2012/main" userId="S::hans.abrahamsson@globalstudies.gu.se::d154cfda-afee-4b5c-8e4a-6f9a917783a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06484"/>
    <a:srgbClr val="3B6479"/>
    <a:srgbClr val="0067B4"/>
    <a:srgbClr val="0075CC"/>
    <a:srgbClr val="66DC16"/>
    <a:srgbClr val="00F26D"/>
    <a:srgbClr val="00D661"/>
    <a:srgbClr val="3660AC"/>
    <a:srgbClr val="FFCD2D"/>
    <a:srgbClr val="0062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F9FEAB-585D-4781-AB6A-63181C7D5B4A}" v="590" dt="2023-12-06T15:35:58.0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86" y="4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s Abrahamsson" userId="6367a23116ad86f8" providerId="LiveId" clId="{A1F9FEAB-585D-4781-AB6A-63181C7D5B4A}"/>
    <pc:docChg chg="undo custSel addSld delSld modSld sldOrd">
      <pc:chgData name="Hans Abrahamsson" userId="6367a23116ad86f8" providerId="LiveId" clId="{A1F9FEAB-585D-4781-AB6A-63181C7D5B4A}" dt="2023-12-06T15:35:58.097" v="2147"/>
      <pc:docMkLst>
        <pc:docMk/>
      </pc:docMkLst>
      <pc:sldChg chg="addSp delSp modSp add del mod delAnim modAnim">
        <pc:chgData name="Hans Abrahamsson" userId="6367a23116ad86f8" providerId="LiveId" clId="{A1F9FEAB-585D-4781-AB6A-63181C7D5B4A}" dt="2023-12-06T11:14:23.476" v="2014"/>
        <pc:sldMkLst>
          <pc:docMk/>
          <pc:sldMk cId="759267273" sldId="317"/>
        </pc:sldMkLst>
        <pc:spChg chg="del mod">
          <ac:chgData name="Hans Abrahamsson" userId="6367a23116ad86f8" providerId="LiveId" clId="{A1F9FEAB-585D-4781-AB6A-63181C7D5B4A}" dt="2023-12-06T07:58:19.478" v="658" actId="21"/>
          <ac:spMkLst>
            <pc:docMk/>
            <pc:sldMk cId="759267273" sldId="317"/>
            <ac:spMk id="2" creationId="{1A9DB024-987D-E1BC-00F7-570B6FE94AB5}"/>
          </ac:spMkLst>
        </pc:spChg>
        <pc:spChg chg="del mod">
          <ac:chgData name="Hans Abrahamsson" userId="6367a23116ad86f8" providerId="LiveId" clId="{A1F9FEAB-585D-4781-AB6A-63181C7D5B4A}" dt="2023-12-06T11:11:51.297" v="1995" actId="478"/>
          <ac:spMkLst>
            <pc:docMk/>
            <pc:sldMk cId="759267273" sldId="317"/>
            <ac:spMk id="4" creationId="{F683872B-852F-D70D-CC95-7D2466A8141A}"/>
          </ac:spMkLst>
        </pc:spChg>
        <pc:spChg chg="del mod">
          <ac:chgData name="Hans Abrahamsson" userId="6367a23116ad86f8" providerId="LiveId" clId="{A1F9FEAB-585D-4781-AB6A-63181C7D5B4A}" dt="2023-12-06T07:56:55.600" v="653" actId="478"/>
          <ac:spMkLst>
            <pc:docMk/>
            <pc:sldMk cId="759267273" sldId="317"/>
            <ac:spMk id="5" creationId="{2B63B9EE-C42A-52C6-50C6-D0B1A8C6CC9B}"/>
          </ac:spMkLst>
        </pc:spChg>
        <pc:spChg chg="add del mod">
          <ac:chgData name="Hans Abrahamsson" userId="6367a23116ad86f8" providerId="LiveId" clId="{A1F9FEAB-585D-4781-AB6A-63181C7D5B4A}" dt="2023-12-06T11:13:04.082" v="2004" actId="478"/>
          <ac:spMkLst>
            <pc:docMk/>
            <pc:sldMk cId="759267273" sldId="317"/>
            <ac:spMk id="11" creationId="{6F78BB20-A149-766C-BA21-B89547BCC19E}"/>
          </ac:spMkLst>
        </pc:spChg>
        <pc:spChg chg="add mod">
          <ac:chgData name="Hans Abrahamsson" userId="6367a23116ad86f8" providerId="LiveId" clId="{A1F9FEAB-585D-4781-AB6A-63181C7D5B4A}" dt="2023-12-06T11:14:01.049" v="2012" actId="1076"/>
          <ac:spMkLst>
            <pc:docMk/>
            <pc:sldMk cId="759267273" sldId="317"/>
            <ac:spMk id="14" creationId="{5E8FA73E-623F-FFA9-397E-55BAD2B5EB6E}"/>
          </ac:spMkLst>
        </pc:spChg>
        <pc:spChg chg="add mod">
          <ac:chgData name="Hans Abrahamsson" userId="6367a23116ad86f8" providerId="LiveId" clId="{A1F9FEAB-585D-4781-AB6A-63181C7D5B4A}" dt="2023-12-06T11:14:01.049" v="2012" actId="1076"/>
          <ac:spMkLst>
            <pc:docMk/>
            <pc:sldMk cId="759267273" sldId="317"/>
            <ac:spMk id="15" creationId="{B8E6AA68-0BB3-584E-05F7-472AF4277513}"/>
          </ac:spMkLst>
        </pc:spChg>
        <pc:spChg chg="add mod">
          <ac:chgData name="Hans Abrahamsson" userId="6367a23116ad86f8" providerId="LiveId" clId="{A1F9FEAB-585D-4781-AB6A-63181C7D5B4A}" dt="2023-12-06T11:14:01.049" v="2012" actId="1076"/>
          <ac:spMkLst>
            <pc:docMk/>
            <pc:sldMk cId="759267273" sldId="317"/>
            <ac:spMk id="20" creationId="{C3795A7E-9BBA-368F-9D3C-85E1B2F60FC2}"/>
          </ac:spMkLst>
        </pc:spChg>
        <pc:spChg chg="add del mod">
          <ac:chgData name="Hans Abrahamsson" userId="6367a23116ad86f8" providerId="LiveId" clId="{A1F9FEAB-585D-4781-AB6A-63181C7D5B4A}" dt="2023-12-06T07:58:19.478" v="658" actId="21"/>
          <ac:spMkLst>
            <pc:docMk/>
            <pc:sldMk cId="759267273" sldId="317"/>
            <ac:spMk id="24" creationId="{919698D9-0C74-613C-EB7C-BF5895D213C0}"/>
          </ac:spMkLst>
        </pc:spChg>
        <pc:spChg chg="add del mod">
          <ac:chgData name="Hans Abrahamsson" userId="6367a23116ad86f8" providerId="LiveId" clId="{A1F9FEAB-585D-4781-AB6A-63181C7D5B4A}" dt="2023-12-06T07:58:25.583" v="659" actId="478"/>
          <ac:spMkLst>
            <pc:docMk/>
            <pc:sldMk cId="759267273" sldId="317"/>
            <ac:spMk id="25" creationId="{ABDAD9B2-86A1-2C69-E113-725997328C66}"/>
          </ac:spMkLst>
        </pc:spChg>
        <pc:spChg chg="add mod">
          <ac:chgData name="Hans Abrahamsson" userId="6367a23116ad86f8" providerId="LiveId" clId="{A1F9FEAB-585D-4781-AB6A-63181C7D5B4A}" dt="2023-12-06T07:59:05.046" v="663" actId="1076"/>
          <ac:spMkLst>
            <pc:docMk/>
            <pc:sldMk cId="759267273" sldId="317"/>
            <ac:spMk id="28" creationId="{B024389D-2734-7DE2-4F58-2C167526CA6E}"/>
          </ac:spMkLst>
        </pc:spChg>
        <pc:spChg chg="add mod">
          <ac:chgData name="Hans Abrahamsson" userId="6367a23116ad86f8" providerId="LiveId" clId="{A1F9FEAB-585D-4781-AB6A-63181C7D5B4A}" dt="2023-12-06T07:59:32.464" v="667" actId="1076"/>
          <ac:spMkLst>
            <pc:docMk/>
            <pc:sldMk cId="759267273" sldId="317"/>
            <ac:spMk id="30" creationId="{6780F04A-CE52-2E00-264A-6659033D8D92}"/>
          </ac:spMkLst>
        </pc:spChg>
        <pc:spChg chg="add mod">
          <ac:chgData name="Hans Abrahamsson" userId="6367a23116ad86f8" providerId="LiveId" clId="{A1F9FEAB-585D-4781-AB6A-63181C7D5B4A}" dt="2023-12-06T08:02:32.585" v="671" actId="1076"/>
          <ac:spMkLst>
            <pc:docMk/>
            <pc:sldMk cId="759267273" sldId="317"/>
            <ac:spMk id="31" creationId="{A24D662F-FBF3-9CA8-6E66-11097249B8E5}"/>
          </ac:spMkLst>
        </pc:spChg>
        <pc:spChg chg="add mod">
          <ac:chgData name="Hans Abrahamsson" userId="6367a23116ad86f8" providerId="LiveId" clId="{A1F9FEAB-585D-4781-AB6A-63181C7D5B4A}" dt="2023-12-06T08:02:32.585" v="671" actId="1076"/>
          <ac:spMkLst>
            <pc:docMk/>
            <pc:sldMk cId="759267273" sldId="317"/>
            <ac:spMk id="32" creationId="{80113379-EAC6-C6B0-8F3C-34A1AC75A19E}"/>
          </ac:spMkLst>
        </pc:spChg>
        <pc:picChg chg="del mod">
          <ac:chgData name="Hans Abrahamsson" userId="6367a23116ad86f8" providerId="LiveId" clId="{A1F9FEAB-585D-4781-AB6A-63181C7D5B4A}" dt="2023-12-06T07:56:55.600" v="653" actId="478"/>
          <ac:picMkLst>
            <pc:docMk/>
            <pc:sldMk cId="759267273" sldId="317"/>
            <ac:picMk id="3" creationId="{0B945158-98D2-74BE-D300-0FDFDC6F161C}"/>
          </ac:picMkLst>
        </pc:picChg>
        <pc:picChg chg="add mod">
          <ac:chgData name="Hans Abrahamsson" userId="6367a23116ad86f8" providerId="LiveId" clId="{A1F9FEAB-585D-4781-AB6A-63181C7D5B4A}" dt="2023-12-06T11:14:01.049" v="2012" actId="1076"/>
          <ac:picMkLst>
            <pc:docMk/>
            <pc:sldMk cId="759267273" sldId="317"/>
            <ac:picMk id="6" creationId="{C1BB9104-0789-13CC-852F-44D342E7C80A}"/>
          </ac:picMkLst>
        </pc:picChg>
        <pc:picChg chg="del mod">
          <ac:chgData name="Hans Abrahamsson" userId="6367a23116ad86f8" providerId="LiveId" clId="{A1F9FEAB-585D-4781-AB6A-63181C7D5B4A}" dt="2023-12-06T07:58:19.478" v="658" actId="21"/>
          <ac:picMkLst>
            <pc:docMk/>
            <pc:sldMk cId="759267273" sldId="317"/>
            <ac:picMk id="7" creationId="{F663829F-61AB-340C-E86B-60A0BF772471}"/>
          </ac:picMkLst>
        </pc:picChg>
        <pc:picChg chg="add mod">
          <ac:chgData name="Hans Abrahamsson" userId="6367a23116ad86f8" providerId="LiveId" clId="{A1F9FEAB-585D-4781-AB6A-63181C7D5B4A}" dt="2023-12-06T11:14:01.049" v="2012" actId="1076"/>
          <ac:picMkLst>
            <pc:docMk/>
            <pc:sldMk cId="759267273" sldId="317"/>
            <ac:picMk id="8" creationId="{C49CA4CE-E312-D7AE-1048-A943934EACB7}"/>
          </ac:picMkLst>
        </pc:picChg>
        <pc:picChg chg="add mod">
          <ac:chgData name="Hans Abrahamsson" userId="6367a23116ad86f8" providerId="LiveId" clId="{A1F9FEAB-585D-4781-AB6A-63181C7D5B4A}" dt="2023-12-06T11:14:01.049" v="2012" actId="1076"/>
          <ac:picMkLst>
            <pc:docMk/>
            <pc:sldMk cId="759267273" sldId="317"/>
            <ac:picMk id="9" creationId="{583B4BAD-56A7-F903-E7D6-02387DD88558}"/>
          </ac:picMkLst>
        </pc:picChg>
        <pc:picChg chg="add mod">
          <ac:chgData name="Hans Abrahamsson" userId="6367a23116ad86f8" providerId="LiveId" clId="{A1F9FEAB-585D-4781-AB6A-63181C7D5B4A}" dt="2023-12-06T07:58:46.351" v="661" actId="1076"/>
          <ac:picMkLst>
            <pc:docMk/>
            <pc:sldMk cId="759267273" sldId="317"/>
            <ac:picMk id="10" creationId="{400ED9A2-346E-C650-68EE-673BD43D8991}"/>
          </ac:picMkLst>
        </pc:picChg>
        <pc:picChg chg="add mod">
          <ac:chgData name="Hans Abrahamsson" userId="6367a23116ad86f8" providerId="LiveId" clId="{A1F9FEAB-585D-4781-AB6A-63181C7D5B4A}" dt="2023-12-06T07:58:46.351" v="661" actId="1076"/>
          <ac:picMkLst>
            <pc:docMk/>
            <pc:sldMk cId="759267273" sldId="317"/>
            <ac:picMk id="12" creationId="{50C09D33-7DC6-4D7B-4FAF-10A7DFD292D7}"/>
          </ac:picMkLst>
        </pc:picChg>
        <pc:picChg chg="add mod">
          <ac:chgData name="Hans Abrahamsson" userId="6367a23116ad86f8" providerId="LiveId" clId="{A1F9FEAB-585D-4781-AB6A-63181C7D5B4A}" dt="2023-12-06T07:58:46.351" v="661" actId="1076"/>
          <ac:picMkLst>
            <pc:docMk/>
            <pc:sldMk cId="759267273" sldId="317"/>
            <ac:picMk id="13" creationId="{3C8161B6-6C5E-46BE-ECE4-31F72B7F2641}"/>
          </ac:picMkLst>
        </pc:picChg>
        <pc:picChg chg="add mod">
          <ac:chgData name="Hans Abrahamsson" userId="6367a23116ad86f8" providerId="LiveId" clId="{A1F9FEAB-585D-4781-AB6A-63181C7D5B4A}" dt="2023-12-06T07:58:46.351" v="661" actId="1076"/>
          <ac:picMkLst>
            <pc:docMk/>
            <pc:sldMk cId="759267273" sldId="317"/>
            <ac:picMk id="16" creationId="{83FB68EB-65EC-3BA5-A766-044E6D95649E}"/>
          </ac:picMkLst>
        </pc:picChg>
        <pc:picChg chg="add mod">
          <ac:chgData name="Hans Abrahamsson" userId="6367a23116ad86f8" providerId="LiveId" clId="{A1F9FEAB-585D-4781-AB6A-63181C7D5B4A}" dt="2023-12-06T11:14:01.049" v="2012" actId="1076"/>
          <ac:picMkLst>
            <pc:docMk/>
            <pc:sldMk cId="759267273" sldId="317"/>
            <ac:picMk id="17" creationId="{2C3827BF-60A3-E2C8-8655-207D2C067A56}"/>
          </ac:picMkLst>
        </pc:picChg>
        <pc:picChg chg="add mod">
          <ac:chgData name="Hans Abrahamsson" userId="6367a23116ad86f8" providerId="LiveId" clId="{A1F9FEAB-585D-4781-AB6A-63181C7D5B4A}" dt="2023-12-06T07:58:46.351" v="661" actId="1076"/>
          <ac:picMkLst>
            <pc:docMk/>
            <pc:sldMk cId="759267273" sldId="317"/>
            <ac:picMk id="18" creationId="{A7107E75-3BE7-BEA2-EEFD-F1EBA68772FF}"/>
          </ac:picMkLst>
        </pc:picChg>
        <pc:picChg chg="add mod">
          <ac:chgData name="Hans Abrahamsson" userId="6367a23116ad86f8" providerId="LiveId" clId="{A1F9FEAB-585D-4781-AB6A-63181C7D5B4A}" dt="2023-12-06T07:58:46.351" v="661" actId="1076"/>
          <ac:picMkLst>
            <pc:docMk/>
            <pc:sldMk cId="759267273" sldId="317"/>
            <ac:picMk id="19" creationId="{A619907B-6EB0-DCF6-AC2C-FD54DC880CE0}"/>
          </ac:picMkLst>
        </pc:picChg>
        <pc:picChg chg="add mod">
          <ac:chgData name="Hans Abrahamsson" userId="6367a23116ad86f8" providerId="LiveId" clId="{A1F9FEAB-585D-4781-AB6A-63181C7D5B4A}" dt="2023-12-06T07:58:46.351" v="661" actId="1076"/>
          <ac:picMkLst>
            <pc:docMk/>
            <pc:sldMk cId="759267273" sldId="317"/>
            <ac:picMk id="21" creationId="{E1CACB00-7DDC-0F40-CE64-597DE62845A6}"/>
          </ac:picMkLst>
        </pc:picChg>
        <pc:picChg chg="add mod">
          <ac:chgData name="Hans Abrahamsson" userId="6367a23116ad86f8" providerId="LiveId" clId="{A1F9FEAB-585D-4781-AB6A-63181C7D5B4A}" dt="2023-12-06T11:14:01.049" v="2012" actId="1076"/>
          <ac:picMkLst>
            <pc:docMk/>
            <pc:sldMk cId="759267273" sldId="317"/>
            <ac:picMk id="22" creationId="{6096C33E-84FA-7F22-B0E3-14361141B46E}"/>
          </ac:picMkLst>
        </pc:picChg>
        <pc:picChg chg="add del mod">
          <ac:chgData name="Hans Abrahamsson" userId="6367a23116ad86f8" providerId="LiveId" clId="{A1F9FEAB-585D-4781-AB6A-63181C7D5B4A}" dt="2023-12-06T07:58:19.478" v="658" actId="21"/>
          <ac:picMkLst>
            <pc:docMk/>
            <pc:sldMk cId="759267273" sldId="317"/>
            <ac:picMk id="23" creationId="{3D207FD9-4369-5245-49DC-05452C2F2677}"/>
          </ac:picMkLst>
        </pc:picChg>
        <pc:picChg chg="add mod">
          <ac:chgData name="Hans Abrahamsson" userId="6367a23116ad86f8" providerId="LiveId" clId="{A1F9FEAB-585D-4781-AB6A-63181C7D5B4A}" dt="2023-12-06T11:13:37.505" v="2007" actId="1076"/>
          <ac:picMkLst>
            <pc:docMk/>
            <pc:sldMk cId="759267273" sldId="317"/>
            <ac:picMk id="26" creationId="{F6F687EE-49D7-27D9-58EF-A1599B365E5F}"/>
          </ac:picMkLst>
        </pc:picChg>
        <pc:picChg chg="add mod">
          <ac:chgData name="Hans Abrahamsson" userId="6367a23116ad86f8" providerId="LiveId" clId="{A1F9FEAB-585D-4781-AB6A-63181C7D5B4A}" dt="2023-12-06T07:59:05.046" v="663" actId="1076"/>
          <ac:picMkLst>
            <pc:docMk/>
            <pc:sldMk cId="759267273" sldId="317"/>
            <ac:picMk id="27" creationId="{43FE4A78-66A6-CACE-36B7-CC539360F147}"/>
          </ac:picMkLst>
        </pc:picChg>
        <pc:picChg chg="add mod">
          <ac:chgData name="Hans Abrahamsson" userId="6367a23116ad86f8" providerId="LiveId" clId="{A1F9FEAB-585D-4781-AB6A-63181C7D5B4A}" dt="2023-12-06T07:59:32.464" v="667" actId="1076"/>
          <ac:picMkLst>
            <pc:docMk/>
            <pc:sldMk cId="759267273" sldId="317"/>
            <ac:picMk id="29" creationId="{30CD406F-D87F-1636-49D3-6BEEED26AA7E}"/>
          </ac:picMkLst>
        </pc:picChg>
        <pc:picChg chg="del mod">
          <ac:chgData name="Hans Abrahamsson" userId="6367a23116ad86f8" providerId="LiveId" clId="{A1F9FEAB-585D-4781-AB6A-63181C7D5B4A}" dt="2023-12-06T07:58:19.478" v="658" actId="21"/>
          <ac:picMkLst>
            <pc:docMk/>
            <pc:sldMk cId="759267273" sldId="317"/>
            <ac:picMk id="1026" creationId="{36AFBC4D-6DCA-8439-1EA1-A22A792A0701}"/>
          </ac:picMkLst>
        </pc:picChg>
      </pc:sldChg>
      <pc:sldChg chg="addSp delSp modSp add del mod modAnim">
        <pc:chgData name="Hans Abrahamsson" userId="6367a23116ad86f8" providerId="LiveId" clId="{A1F9FEAB-585D-4781-AB6A-63181C7D5B4A}" dt="2023-12-06T11:09:19.010" v="1965"/>
        <pc:sldMkLst>
          <pc:docMk/>
          <pc:sldMk cId="928740429" sldId="378"/>
        </pc:sldMkLst>
        <pc:spChg chg="mod">
          <ac:chgData name="Hans Abrahamsson" userId="6367a23116ad86f8" providerId="LiveId" clId="{A1F9FEAB-585D-4781-AB6A-63181C7D5B4A}" dt="2023-12-06T11:04:02.965" v="1907" actId="1076"/>
          <ac:spMkLst>
            <pc:docMk/>
            <pc:sldMk cId="928740429" sldId="378"/>
            <ac:spMk id="3" creationId="{A4CB2DCC-1878-FE20-C6A5-2CE727393B81}"/>
          </ac:spMkLst>
        </pc:spChg>
        <pc:spChg chg="mod">
          <ac:chgData name="Hans Abrahamsson" userId="6367a23116ad86f8" providerId="LiveId" clId="{A1F9FEAB-585D-4781-AB6A-63181C7D5B4A}" dt="2023-12-06T11:04:02.965" v="1907" actId="1076"/>
          <ac:spMkLst>
            <pc:docMk/>
            <pc:sldMk cId="928740429" sldId="378"/>
            <ac:spMk id="6" creationId="{299AD8D0-AD53-A49C-FDE5-3277D25B2A9A}"/>
          </ac:spMkLst>
        </pc:spChg>
        <pc:spChg chg="mod">
          <ac:chgData name="Hans Abrahamsson" userId="6367a23116ad86f8" providerId="LiveId" clId="{A1F9FEAB-585D-4781-AB6A-63181C7D5B4A}" dt="2023-12-06T11:04:02.965" v="1907" actId="1076"/>
          <ac:spMkLst>
            <pc:docMk/>
            <pc:sldMk cId="928740429" sldId="378"/>
            <ac:spMk id="12" creationId="{3F1487A7-1E89-9C04-CB18-7DDAEC4572D0}"/>
          </ac:spMkLst>
        </pc:spChg>
        <pc:spChg chg="mod">
          <ac:chgData name="Hans Abrahamsson" userId="6367a23116ad86f8" providerId="LiveId" clId="{A1F9FEAB-585D-4781-AB6A-63181C7D5B4A}" dt="2023-12-06T11:07:26.506" v="1934" actId="1076"/>
          <ac:spMkLst>
            <pc:docMk/>
            <pc:sldMk cId="928740429" sldId="378"/>
            <ac:spMk id="17" creationId="{8695F849-9C6D-A0C3-4BFA-F856132DF421}"/>
          </ac:spMkLst>
        </pc:spChg>
        <pc:picChg chg="add del">
          <ac:chgData name="Hans Abrahamsson" userId="6367a23116ad86f8" providerId="LiveId" clId="{A1F9FEAB-585D-4781-AB6A-63181C7D5B4A}" dt="2023-12-06T11:03:23.098" v="1904" actId="478"/>
          <ac:picMkLst>
            <pc:docMk/>
            <pc:sldMk cId="928740429" sldId="378"/>
            <ac:picMk id="33" creationId="{F580EEAE-22CE-872D-F66F-8D0FC31351B2}"/>
          </ac:picMkLst>
        </pc:picChg>
      </pc:sldChg>
      <pc:sldChg chg="del ord">
        <pc:chgData name="Hans Abrahamsson" userId="6367a23116ad86f8" providerId="LiveId" clId="{A1F9FEAB-585D-4781-AB6A-63181C7D5B4A}" dt="2023-12-06T08:22:36.557" v="1159" actId="2696"/>
        <pc:sldMkLst>
          <pc:docMk/>
          <pc:sldMk cId="1734283474" sldId="378"/>
        </pc:sldMkLst>
      </pc:sldChg>
      <pc:sldChg chg="addSp delSp modSp mod delAnim modAnim">
        <pc:chgData name="Hans Abrahamsson" userId="6367a23116ad86f8" providerId="LiveId" clId="{A1F9FEAB-585D-4781-AB6A-63181C7D5B4A}" dt="2023-12-06T15:30:54.551" v="2098" actId="1076"/>
        <pc:sldMkLst>
          <pc:docMk/>
          <pc:sldMk cId="3106780236" sldId="477"/>
        </pc:sldMkLst>
        <pc:spChg chg="mod">
          <ac:chgData name="Hans Abrahamsson" userId="6367a23116ad86f8" providerId="LiveId" clId="{A1F9FEAB-585D-4781-AB6A-63181C7D5B4A}" dt="2023-12-06T11:25:40.129" v="2029" actId="1076"/>
          <ac:spMkLst>
            <pc:docMk/>
            <pc:sldMk cId="3106780236" sldId="477"/>
            <ac:spMk id="2" creationId="{00000000-0000-0000-0000-000000000000}"/>
          </ac:spMkLst>
        </pc:spChg>
        <pc:spChg chg="mod">
          <ac:chgData name="Hans Abrahamsson" userId="6367a23116ad86f8" providerId="LiveId" clId="{A1F9FEAB-585D-4781-AB6A-63181C7D5B4A}" dt="2023-12-06T11:25:40.129" v="2029" actId="1076"/>
          <ac:spMkLst>
            <pc:docMk/>
            <pc:sldMk cId="3106780236" sldId="477"/>
            <ac:spMk id="10" creationId="{00000000-0000-0000-0000-000000000000}"/>
          </ac:spMkLst>
        </pc:spChg>
        <pc:spChg chg="mod">
          <ac:chgData name="Hans Abrahamsson" userId="6367a23116ad86f8" providerId="LiveId" clId="{A1F9FEAB-585D-4781-AB6A-63181C7D5B4A}" dt="2023-12-06T11:25:25.641" v="2027" actId="1076"/>
          <ac:spMkLst>
            <pc:docMk/>
            <pc:sldMk cId="3106780236" sldId="477"/>
            <ac:spMk id="16" creationId="{43564A5A-219A-78E3-7964-45A0E342AA64}"/>
          </ac:spMkLst>
        </pc:spChg>
        <pc:spChg chg="mod">
          <ac:chgData name="Hans Abrahamsson" userId="6367a23116ad86f8" providerId="LiveId" clId="{A1F9FEAB-585D-4781-AB6A-63181C7D5B4A}" dt="2023-12-06T08:10:41.496" v="801" actId="1076"/>
          <ac:spMkLst>
            <pc:docMk/>
            <pc:sldMk cId="3106780236" sldId="477"/>
            <ac:spMk id="17" creationId="{DF44F9CE-ED25-441A-835D-BCD3E93959D6}"/>
          </ac:spMkLst>
        </pc:spChg>
        <pc:spChg chg="add mod">
          <ac:chgData name="Hans Abrahamsson" userId="6367a23116ad86f8" providerId="LiveId" clId="{A1F9FEAB-585D-4781-AB6A-63181C7D5B4A}" dt="2023-12-06T08:12:56.046" v="841" actId="1076"/>
          <ac:spMkLst>
            <pc:docMk/>
            <pc:sldMk cId="3106780236" sldId="477"/>
            <ac:spMk id="22" creationId="{D9EAB3CC-FD89-02E9-6087-4E85DBFA7DA0}"/>
          </ac:spMkLst>
        </pc:spChg>
        <pc:spChg chg="add mod">
          <ac:chgData name="Hans Abrahamsson" userId="6367a23116ad86f8" providerId="LiveId" clId="{A1F9FEAB-585D-4781-AB6A-63181C7D5B4A}" dt="2023-12-06T10:06:11.268" v="1553" actId="1076"/>
          <ac:spMkLst>
            <pc:docMk/>
            <pc:sldMk cId="3106780236" sldId="477"/>
            <ac:spMk id="24" creationId="{E1E75D79-6699-64C1-706E-58E209C207F2}"/>
          </ac:spMkLst>
        </pc:spChg>
        <pc:spChg chg="mod">
          <ac:chgData name="Hans Abrahamsson" userId="6367a23116ad86f8" providerId="LiveId" clId="{A1F9FEAB-585D-4781-AB6A-63181C7D5B4A}" dt="2023-12-06T08:10:41.496" v="801" actId="1076"/>
          <ac:spMkLst>
            <pc:docMk/>
            <pc:sldMk cId="3106780236" sldId="477"/>
            <ac:spMk id="28" creationId="{F82C10B7-63CE-5633-864B-95911CFA56B6}"/>
          </ac:spMkLst>
        </pc:spChg>
        <pc:spChg chg="mod">
          <ac:chgData name="Hans Abrahamsson" userId="6367a23116ad86f8" providerId="LiveId" clId="{A1F9FEAB-585D-4781-AB6A-63181C7D5B4A}" dt="2023-12-06T15:30:30.360" v="2097" actId="255"/>
          <ac:spMkLst>
            <pc:docMk/>
            <pc:sldMk cId="3106780236" sldId="477"/>
            <ac:spMk id="29" creationId="{ED1EE2C3-C6D6-49BF-890E-B6F650BE8426}"/>
          </ac:spMkLst>
        </pc:spChg>
        <pc:spChg chg="del mod">
          <ac:chgData name="Hans Abrahamsson" userId="6367a23116ad86f8" providerId="LiveId" clId="{A1F9FEAB-585D-4781-AB6A-63181C7D5B4A}" dt="2023-12-06T11:26:29.254" v="2035" actId="21"/>
          <ac:spMkLst>
            <pc:docMk/>
            <pc:sldMk cId="3106780236" sldId="477"/>
            <ac:spMk id="30" creationId="{279B4728-61CE-4B33-B87B-CD6FDEF66FEC}"/>
          </ac:spMkLst>
        </pc:spChg>
        <pc:spChg chg="mod">
          <ac:chgData name="Hans Abrahamsson" userId="6367a23116ad86f8" providerId="LiveId" clId="{A1F9FEAB-585D-4781-AB6A-63181C7D5B4A}" dt="2023-12-06T08:10:41.496" v="801" actId="1076"/>
          <ac:spMkLst>
            <pc:docMk/>
            <pc:sldMk cId="3106780236" sldId="477"/>
            <ac:spMk id="32" creationId="{004B699F-705F-FAA5-7762-BB14BAA54483}"/>
          </ac:spMkLst>
        </pc:spChg>
        <pc:spChg chg="mod">
          <ac:chgData name="Hans Abrahamsson" userId="6367a23116ad86f8" providerId="LiveId" clId="{A1F9FEAB-585D-4781-AB6A-63181C7D5B4A}" dt="2023-12-06T08:10:22.246" v="800" actId="1076"/>
          <ac:spMkLst>
            <pc:docMk/>
            <pc:sldMk cId="3106780236" sldId="477"/>
            <ac:spMk id="33" creationId="{00000000-0000-0000-0000-000000000000}"/>
          </ac:spMkLst>
        </pc:spChg>
        <pc:spChg chg="mod">
          <ac:chgData name="Hans Abrahamsson" userId="6367a23116ad86f8" providerId="LiveId" clId="{A1F9FEAB-585D-4781-AB6A-63181C7D5B4A}" dt="2023-12-06T10:05:03.556" v="1547" actId="1076"/>
          <ac:spMkLst>
            <pc:docMk/>
            <pc:sldMk cId="3106780236" sldId="477"/>
            <ac:spMk id="36" creationId="{D1B7F953-CF22-9C63-0FE7-1CDB497FEF43}"/>
          </ac:spMkLst>
        </pc:spChg>
        <pc:spChg chg="add mod">
          <ac:chgData name="Hans Abrahamsson" userId="6367a23116ad86f8" providerId="LiveId" clId="{A1F9FEAB-585D-4781-AB6A-63181C7D5B4A}" dt="2023-12-06T15:30:54.551" v="2098" actId="1076"/>
          <ac:spMkLst>
            <pc:docMk/>
            <pc:sldMk cId="3106780236" sldId="477"/>
            <ac:spMk id="43" creationId="{C98A6034-F03A-9ADF-77B5-2F01D23BE050}"/>
          </ac:spMkLst>
        </pc:spChg>
        <pc:spChg chg="mod">
          <ac:chgData name="Hans Abrahamsson" userId="6367a23116ad86f8" providerId="LiveId" clId="{A1F9FEAB-585D-4781-AB6A-63181C7D5B4A}" dt="2023-12-06T08:13:08.537" v="842" actId="113"/>
          <ac:spMkLst>
            <pc:docMk/>
            <pc:sldMk cId="3106780236" sldId="477"/>
            <ac:spMk id="46" creationId="{3BD49BE1-37BE-7D0B-7152-CEB5C1ECDD0C}"/>
          </ac:spMkLst>
        </pc:spChg>
        <pc:spChg chg="mod">
          <ac:chgData name="Hans Abrahamsson" userId="6367a23116ad86f8" providerId="LiveId" clId="{A1F9FEAB-585D-4781-AB6A-63181C7D5B4A}" dt="2023-12-06T11:26:04.761" v="2032" actId="1076"/>
          <ac:spMkLst>
            <pc:docMk/>
            <pc:sldMk cId="3106780236" sldId="477"/>
            <ac:spMk id="56" creationId="{4A7ABB5E-67E0-4A35-9A85-3AD584E28C07}"/>
          </ac:spMkLst>
        </pc:spChg>
        <pc:picChg chg="mod">
          <ac:chgData name="Hans Abrahamsson" userId="6367a23116ad86f8" providerId="LiveId" clId="{A1F9FEAB-585D-4781-AB6A-63181C7D5B4A}" dt="2023-12-06T11:25:40.129" v="2029" actId="1076"/>
          <ac:picMkLst>
            <pc:docMk/>
            <pc:sldMk cId="3106780236" sldId="477"/>
            <ac:picMk id="8" creationId="{00000000-0000-0000-0000-000000000000}"/>
          </ac:picMkLst>
        </pc:picChg>
        <pc:picChg chg="mod">
          <ac:chgData name="Hans Abrahamsson" userId="6367a23116ad86f8" providerId="LiveId" clId="{A1F9FEAB-585D-4781-AB6A-63181C7D5B4A}" dt="2023-12-06T08:10:22.246" v="800" actId="1076"/>
          <ac:picMkLst>
            <pc:docMk/>
            <pc:sldMk cId="3106780236" sldId="477"/>
            <ac:picMk id="26" creationId="{00000000-0000-0000-0000-000000000000}"/>
          </ac:picMkLst>
        </pc:picChg>
        <pc:picChg chg="mod">
          <ac:chgData name="Hans Abrahamsson" userId="6367a23116ad86f8" providerId="LiveId" clId="{A1F9FEAB-585D-4781-AB6A-63181C7D5B4A}" dt="2023-12-06T08:10:22.246" v="800" actId="1076"/>
          <ac:picMkLst>
            <pc:docMk/>
            <pc:sldMk cId="3106780236" sldId="477"/>
            <ac:picMk id="31" creationId="{E54B231B-AA22-4A61-9047-813A63BFC40E}"/>
          </ac:picMkLst>
        </pc:picChg>
        <pc:picChg chg="mod">
          <ac:chgData name="Hans Abrahamsson" userId="6367a23116ad86f8" providerId="LiveId" clId="{A1F9FEAB-585D-4781-AB6A-63181C7D5B4A}" dt="2023-12-06T10:05:14.339" v="1548" actId="1076"/>
          <ac:picMkLst>
            <pc:docMk/>
            <pc:sldMk cId="3106780236" sldId="477"/>
            <ac:picMk id="54" creationId="{B01A3C4C-5F4A-5415-77F5-4E9E9000AE2F}"/>
          </ac:picMkLst>
        </pc:picChg>
        <pc:picChg chg="mod">
          <ac:chgData name="Hans Abrahamsson" userId="6367a23116ad86f8" providerId="LiveId" clId="{A1F9FEAB-585D-4781-AB6A-63181C7D5B4A}" dt="2023-12-06T11:26:12.431" v="2033" actId="1076"/>
          <ac:picMkLst>
            <pc:docMk/>
            <pc:sldMk cId="3106780236" sldId="477"/>
            <ac:picMk id="57" creationId="{2C4C22BC-FC43-4CD9-AE38-A887AD115B8F}"/>
          </ac:picMkLst>
        </pc:picChg>
        <pc:picChg chg="mod">
          <ac:chgData name="Hans Abrahamsson" userId="6367a23116ad86f8" providerId="LiveId" clId="{A1F9FEAB-585D-4781-AB6A-63181C7D5B4A}" dt="2023-12-06T08:10:22.246" v="800" actId="1076"/>
          <ac:picMkLst>
            <pc:docMk/>
            <pc:sldMk cId="3106780236" sldId="477"/>
            <ac:picMk id="1037" creationId="{00000000-0000-0000-0000-000000000000}"/>
          </ac:picMkLst>
        </pc:picChg>
      </pc:sldChg>
      <pc:sldChg chg="del">
        <pc:chgData name="Hans Abrahamsson" userId="6367a23116ad86f8" providerId="LiveId" clId="{A1F9FEAB-585D-4781-AB6A-63181C7D5B4A}" dt="2023-12-06T08:22:36.557" v="1159" actId="2696"/>
        <pc:sldMkLst>
          <pc:docMk/>
          <pc:sldMk cId="2106202674" sldId="1227"/>
        </pc:sldMkLst>
      </pc:sldChg>
      <pc:sldChg chg="add del">
        <pc:chgData name="Hans Abrahamsson" userId="6367a23116ad86f8" providerId="LiveId" clId="{A1F9FEAB-585D-4781-AB6A-63181C7D5B4A}" dt="2023-12-06T10:42:28.972" v="1858" actId="47"/>
        <pc:sldMkLst>
          <pc:docMk/>
          <pc:sldMk cId="3902704145" sldId="1227"/>
        </pc:sldMkLst>
      </pc:sldChg>
      <pc:sldChg chg="del">
        <pc:chgData name="Hans Abrahamsson" userId="6367a23116ad86f8" providerId="LiveId" clId="{A1F9FEAB-585D-4781-AB6A-63181C7D5B4A}" dt="2023-12-06T08:48:10.442" v="1315" actId="47"/>
        <pc:sldMkLst>
          <pc:docMk/>
          <pc:sldMk cId="778557482" sldId="1243"/>
        </pc:sldMkLst>
      </pc:sldChg>
      <pc:sldChg chg="modSp add del">
        <pc:chgData name="Hans Abrahamsson" userId="6367a23116ad86f8" providerId="LiveId" clId="{A1F9FEAB-585D-4781-AB6A-63181C7D5B4A}" dt="2023-12-06T08:02:46.876" v="672" actId="47"/>
        <pc:sldMkLst>
          <pc:docMk/>
          <pc:sldMk cId="1471103149" sldId="1335"/>
        </pc:sldMkLst>
        <pc:spChg chg="mod">
          <ac:chgData name="Hans Abrahamsson" userId="6367a23116ad86f8" providerId="LiveId" clId="{A1F9FEAB-585D-4781-AB6A-63181C7D5B4A}" dt="2023-12-06T07:56:15.045" v="650" actId="1076"/>
          <ac:spMkLst>
            <pc:docMk/>
            <pc:sldMk cId="1471103149" sldId="1335"/>
            <ac:spMk id="6" creationId="{D1284192-4383-F728-1134-3E2EB8900C11}"/>
          </ac:spMkLst>
        </pc:spChg>
        <pc:spChg chg="mod">
          <ac:chgData name="Hans Abrahamsson" userId="6367a23116ad86f8" providerId="LiveId" clId="{A1F9FEAB-585D-4781-AB6A-63181C7D5B4A}" dt="2023-12-06T07:56:15.045" v="650" actId="1076"/>
          <ac:spMkLst>
            <pc:docMk/>
            <pc:sldMk cId="1471103149" sldId="1335"/>
            <ac:spMk id="9" creationId="{A7ABA721-0092-DB5B-CBFC-CA80F06CD4FB}"/>
          </ac:spMkLst>
        </pc:spChg>
        <pc:picChg chg="mod">
          <ac:chgData name="Hans Abrahamsson" userId="6367a23116ad86f8" providerId="LiveId" clId="{A1F9FEAB-585D-4781-AB6A-63181C7D5B4A}" dt="2023-12-06T07:56:15.045" v="650" actId="1076"/>
          <ac:picMkLst>
            <pc:docMk/>
            <pc:sldMk cId="1471103149" sldId="1335"/>
            <ac:picMk id="4" creationId="{7D78BEB5-987C-29E3-B382-B7639994C30C}"/>
          </ac:picMkLst>
        </pc:picChg>
        <pc:picChg chg="mod">
          <ac:chgData name="Hans Abrahamsson" userId="6367a23116ad86f8" providerId="LiveId" clId="{A1F9FEAB-585D-4781-AB6A-63181C7D5B4A}" dt="2023-12-06T07:56:15.045" v="650" actId="1076"/>
          <ac:picMkLst>
            <pc:docMk/>
            <pc:sldMk cId="1471103149" sldId="1335"/>
            <ac:picMk id="1026" creationId="{AE7B8C96-48D4-5614-DC86-C9E7175B6D95}"/>
          </ac:picMkLst>
        </pc:picChg>
      </pc:sldChg>
      <pc:sldChg chg="add">
        <pc:chgData name="Hans Abrahamsson" userId="6367a23116ad86f8" providerId="LiveId" clId="{A1F9FEAB-585D-4781-AB6A-63181C7D5B4A}" dt="2023-12-06T08:44:49.127" v="1309"/>
        <pc:sldMkLst>
          <pc:docMk/>
          <pc:sldMk cId="53603107" sldId="1374"/>
        </pc:sldMkLst>
      </pc:sldChg>
      <pc:sldChg chg="add">
        <pc:chgData name="Hans Abrahamsson" userId="6367a23116ad86f8" providerId="LiveId" clId="{A1F9FEAB-585D-4781-AB6A-63181C7D5B4A}" dt="2023-12-06T06:56:37.420" v="2"/>
        <pc:sldMkLst>
          <pc:docMk/>
          <pc:sldMk cId="1799927738" sldId="1378"/>
        </pc:sldMkLst>
      </pc:sldChg>
      <pc:sldChg chg="delSp modSp add del mod delAnim modAnim">
        <pc:chgData name="Hans Abrahamsson" userId="6367a23116ad86f8" providerId="LiveId" clId="{A1F9FEAB-585D-4781-AB6A-63181C7D5B4A}" dt="2023-12-06T11:16:59.131" v="2026"/>
        <pc:sldMkLst>
          <pc:docMk/>
          <pc:sldMk cId="198502403" sldId="1454"/>
        </pc:sldMkLst>
        <pc:spChg chg="mod">
          <ac:chgData name="Hans Abrahamsson" userId="6367a23116ad86f8" providerId="LiveId" clId="{A1F9FEAB-585D-4781-AB6A-63181C7D5B4A}" dt="2023-12-06T11:16:26.065" v="2024" actId="1076"/>
          <ac:spMkLst>
            <pc:docMk/>
            <pc:sldMk cId="198502403" sldId="1454"/>
            <ac:spMk id="4" creationId="{95CAB5FB-DCB0-E99B-B24D-D3F98ED76E1F}"/>
          </ac:spMkLst>
        </pc:spChg>
        <pc:spChg chg="del">
          <ac:chgData name="Hans Abrahamsson" userId="6367a23116ad86f8" providerId="LiveId" clId="{A1F9FEAB-585D-4781-AB6A-63181C7D5B4A}" dt="2023-12-06T11:16:18.873" v="2023" actId="478"/>
          <ac:spMkLst>
            <pc:docMk/>
            <pc:sldMk cId="198502403" sldId="1454"/>
            <ac:spMk id="22" creationId="{F7A3A52D-FB99-3B16-2708-11FDE3F35653}"/>
          </ac:spMkLst>
        </pc:spChg>
        <pc:picChg chg="del">
          <ac:chgData name="Hans Abrahamsson" userId="6367a23116ad86f8" providerId="LiveId" clId="{A1F9FEAB-585D-4781-AB6A-63181C7D5B4A}" dt="2023-12-06T11:16:12.970" v="2022" actId="478"/>
          <ac:picMkLst>
            <pc:docMk/>
            <pc:sldMk cId="198502403" sldId="1454"/>
            <ac:picMk id="17" creationId="{0711EA0D-5DEE-6448-A2BD-050E8B780942}"/>
          </ac:picMkLst>
        </pc:picChg>
        <pc:picChg chg="del">
          <ac:chgData name="Hans Abrahamsson" userId="6367a23116ad86f8" providerId="LiveId" clId="{A1F9FEAB-585D-4781-AB6A-63181C7D5B4A}" dt="2023-12-06T11:16:18.873" v="2023" actId="478"/>
          <ac:picMkLst>
            <pc:docMk/>
            <pc:sldMk cId="198502403" sldId="1454"/>
            <ac:picMk id="21" creationId="{61555333-7758-3749-6A66-D6962C651466}"/>
          </ac:picMkLst>
        </pc:picChg>
      </pc:sldChg>
      <pc:sldChg chg="addSp modSp mod modAnim">
        <pc:chgData name="Hans Abrahamsson" userId="6367a23116ad86f8" providerId="LiveId" clId="{A1F9FEAB-585D-4781-AB6A-63181C7D5B4A}" dt="2023-12-06T15:35:58.097" v="2147"/>
        <pc:sldMkLst>
          <pc:docMk/>
          <pc:sldMk cId="1303861266" sldId="1457"/>
        </pc:sldMkLst>
        <pc:spChg chg="mod">
          <ac:chgData name="Hans Abrahamsson" userId="6367a23116ad86f8" providerId="LiveId" clId="{A1F9FEAB-585D-4781-AB6A-63181C7D5B4A}" dt="2023-12-06T15:35:08.199" v="2140" actId="1076"/>
          <ac:spMkLst>
            <pc:docMk/>
            <pc:sldMk cId="1303861266" sldId="1457"/>
            <ac:spMk id="4" creationId="{0A1835C7-B4BE-FADF-F9EB-3F33D4DA909F}"/>
          </ac:spMkLst>
        </pc:spChg>
        <pc:spChg chg="mod">
          <ac:chgData name="Hans Abrahamsson" userId="6367a23116ad86f8" providerId="LiveId" clId="{A1F9FEAB-585D-4781-AB6A-63181C7D5B4A}" dt="2023-12-06T15:33:33.623" v="2125" actId="1076"/>
          <ac:spMkLst>
            <pc:docMk/>
            <pc:sldMk cId="1303861266" sldId="1457"/>
            <ac:spMk id="6" creationId="{00000000-0000-0000-0000-000000000000}"/>
          </ac:spMkLst>
        </pc:spChg>
        <pc:spChg chg="mod">
          <ac:chgData name="Hans Abrahamsson" userId="6367a23116ad86f8" providerId="LiveId" clId="{A1F9FEAB-585D-4781-AB6A-63181C7D5B4A}" dt="2023-12-06T15:34:56.039" v="2138" actId="1076"/>
          <ac:spMkLst>
            <pc:docMk/>
            <pc:sldMk cId="1303861266" sldId="1457"/>
            <ac:spMk id="10" creationId="{B46D0F63-E786-7EE1-AE9C-5FC723AC9645}"/>
          </ac:spMkLst>
        </pc:spChg>
        <pc:spChg chg="mod">
          <ac:chgData name="Hans Abrahamsson" userId="6367a23116ad86f8" providerId="LiveId" clId="{A1F9FEAB-585D-4781-AB6A-63181C7D5B4A}" dt="2023-12-06T07:43:52.329" v="541" actId="1076"/>
          <ac:spMkLst>
            <pc:docMk/>
            <pc:sldMk cId="1303861266" sldId="1457"/>
            <ac:spMk id="25" creationId="{17E7492B-1397-A13C-12C0-16F092408F3E}"/>
          </ac:spMkLst>
        </pc:spChg>
        <pc:spChg chg="add mod">
          <ac:chgData name="Hans Abrahamsson" userId="6367a23116ad86f8" providerId="LiveId" clId="{A1F9FEAB-585D-4781-AB6A-63181C7D5B4A}" dt="2023-12-06T15:31:35.344" v="2099"/>
          <ac:spMkLst>
            <pc:docMk/>
            <pc:sldMk cId="1303861266" sldId="1457"/>
            <ac:spMk id="27" creationId="{F96F9362-ABCF-E611-BE5A-D8C55B537316}"/>
          </ac:spMkLst>
        </pc:spChg>
        <pc:spChg chg="add mod">
          <ac:chgData name="Hans Abrahamsson" userId="6367a23116ad86f8" providerId="LiveId" clId="{A1F9FEAB-585D-4781-AB6A-63181C7D5B4A}" dt="2023-12-06T15:33:46.238" v="2127" actId="1076"/>
          <ac:spMkLst>
            <pc:docMk/>
            <pc:sldMk cId="1303861266" sldId="1457"/>
            <ac:spMk id="30" creationId="{53A6EFB6-8313-8973-F84C-EDC3B7FC68A2}"/>
          </ac:spMkLst>
        </pc:spChg>
        <pc:picChg chg="mod">
          <ac:chgData name="Hans Abrahamsson" userId="6367a23116ad86f8" providerId="LiveId" clId="{A1F9FEAB-585D-4781-AB6A-63181C7D5B4A}" dt="2023-12-06T15:35:02.550" v="2139" actId="1076"/>
          <ac:picMkLst>
            <pc:docMk/>
            <pc:sldMk cId="1303861266" sldId="1457"/>
            <ac:picMk id="13" creationId="{B37DE84B-B8B4-2A61-8671-F19875BD3878}"/>
          </ac:picMkLst>
        </pc:picChg>
        <pc:picChg chg="add mod">
          <ac:chgData name="Hans Abrahamsson" userId="6367a23116ad86f8" providerId="LiveId" clId="{A1F9FEAB-585D-4781-AB6A-63181C7D5B4A}" dt="2023-12-06T15:33:40.430" v="2126" actId="1076"/>
          <ac:picMkLst>
            <pc:docMk/>
            <pc:sldMk cId="1303861266" sldId="1457"/>
            <ac:picMk id="29" creationId="{6AF49A2D-2021-290F-8D09-7F124DA0CF7D}"/>
          </ac:picMkLst>
        </pc:picChg>
        <pc:picChg chg="mod">
          <ac:chgData name="Hans Abrahamsson" userId="6367a23116ad86f8" providerId="LiveId" clId="{A1F9FEAB-585D-4781-AB6A-63181C7D5B4A}" dt="2023-12-06T15:33:27.614" v="2124" actId="1076"/>
          <ac:picMkLst>
            <pc:docMk/>
            <pc:sldMk cId="1303861266" sldId="1457"/>
            <ac:picMk id="1026" creationId="{EEE29828-0B11-23D3-BE1D-5539EFC46A01}"/>
          </ac:picMkLst>
        </pc:picChg>
      </pc:sldChg>
      <pc:sldChg chg="del">
        <pc:chgData name="Hans Abrahamsson" userId="6367a23116ad86f8" providerId="LiveId" clId="{A1F9FEAB-585D-4781-AB6A-63181C7D5B4A}" dt="2023-12-06T08:23:38.556" v="1162" actId="47"/>
        <pc:sldMkLst>
          <pc:docMk/>
          <pc:sldMk cId="1185643085" sldId="1461"/>
        </pc:sldMkLst>
      </pc:sldChg>
      <pc:sldChg chg="ord">
        <pc:chgData name="Hans Abrahamsson" userId="6367a23116ad86f8" providerId="LiveId" clId="{A1F9FEAB-585D-4781-AB6A-63181C7D5B4A}" dt="2023-12-06T07:30:57.611" v="124"/>
        <pc:sldMkLst>
          <pc:docMk/>
          <pc:sldMk cId="126714750" sldId="1462"/>
        </pc:sldMkLst>
      </pc:sldChg>
      <pc:sldChg chg="del">
        <pc:chgData name="Hans Abrahamsson" userId="6367a23116ad86f8" providerId="LiveId" clId="{A1F9FEAB-585D-4781-AB6A-63181C7D5B4A}" dt="2023-12-06T08:23:25.937" v="1161" actId="47"/>
        <pc:sldMkLst>
          <pc:docMk/>
          <pc:sldMk cId="2834533227" sldId="1463"/>
        </pc:sldMkLst>
      </pc:sldChg>
      <pc:sldChg chg="del">
        <pc:chgData name="Hans Abrahamsson" userId="6367a23116ad86f8" providerId="LiveId" clId="{A1F9FEAB-585D-4781-AB6A-63181C7D5B4A}" dt="2023-12-06T08:38:14.010" v="1290" actId="47"/>
        <pc:sldMkLst>
          <pc:docMk/>
          <pc:sldMk cId="70541888" sldId="1464"/>
        </pc:sldMkLst>
      </pc:sldChg>
      <pc:sldChg chg="modSp add del mod">
        <pc:chgData name="Hans Abrahamsson" userId="6367a23116ad86f8" providerId="LiveId" clId="{A1F9FEAB-585D-4781-AB6A-63181C7D5B4A}" dt="2023-12-06T08:50:48.990" v="1329" actId="1076"/>
        <pc:sldMkLst>
          <pc:docMk/>
          <pc:sldMk cId="1829870569" sldId="1465"/>
        </pc:sldMkLst>
        <pc:spChg chg="mod">
          <ac:chgData name="Hans Abrahamsson" userId="6367a23116ad86f8" providerId="LiveId" clId="{A1F9FEAB-585D-4781-AB6A-63181C7D5B4A}" dt="2023-12-06T08:50:48.990" v="1329" actId="1076"/>
          <ac:spMkLst>
            <pc:docMk/>
            <pc:sldMk cId="1829870569" sldId="1465"/>
            <ac:spMk id="2" creationId="{00000000-0000-0000-0000-000000000000}"/>
          </ac:spMkLst>
        </pc:spChg>
        <pc:spChg chg="mod">
          <ac:chgData name="Hans Abrahamsson" userId="6367a23116ad86f8" providerId="LiveId" clId="{A1F9FEAB-585D-4781-AB6A-63181C7D5B4A}" dt="2023-12-06T08:49:28.606" v="1317" actId="14100"/>
          <ac:spMkLst>
            <pc:docMk/>
            <pc:sldMk cId="1829870569" sldId="1465"/>
            <ac:spMk id="4" creationId="{00000000-0000-0000-0000-000000000000}"/>
          </ac:spMkLst>
        </pc:spChg>
        <pc:spChg chg="mod">
          <ac:chgData name="Hans Abrahamsson" userId="6367a23116ad86f8" providerId="LiveId" clId="{A1F9FEAB-585D-4781-AB6A-63181C7D5B4A}" dt="2023-12-06T08:49:40.965" v="1320" actId="14100"/>
          <ac:spMkLst>
            <pc:docMk/>
            <pc:sldMk cId="1829870569" sldId="1465"/>
            <ac:spMk id="5" creationId="{00000000-0000-0000-0000-000000000000}"/>
          </ac:spMkLst>
        </pc:spChg>
        <pc:spChg chg="mod">
          <ac:chgData name="Hans Abrahamsson" userId="6367a23116ad86f8" providerId="LiveId" clId="{A1F9FEAB-585D-4781-AB6A-63181C7D5B4A}" dt="2023-12-06T08:50:40.398" v="1328" actId="20577"/>
          <ac:spMkLst>
            <pc:docMk/>
            <pc:sldMk cId="1829870569" sldId="1465"/>
            <ac:spMk id="15" creationId="{00000000-0000-0000-0000-000000000000}"/>
          </ac:spMkLst>
        </pc:spChg>
      </pc:sldChg>
      <pc:sldChg chg="del">
        <pc:chgData name="Hans Abrahamsson" userId="6367a23116ad86f8" providerId="LiveId" clId="{A1F9FEAB-585D-4781-AB6A-63181C7D5B4A}" dt="2023-12-06T08:40:07.485" v="1301" actId="2696"/>
        <pc:sldMkLst>
          <pc:docMk/>
          <pc:sldMk cId="388894696" sldId="1466"/>
        </pc:sldMkLst>
      </pc:sldChg>
      <pc:sldChg chg="add">
        <pc:chgData name="Hans Abrahamsson" userId="6367a23116ad86f8" providerId="LiveId" clId="{A1F9FEAB-585D-4781-AB6A-63181C7D5B4A}" dt="2023-12-06T08:41:13.738" v="1302"/>
        <pc:sldMkLst>
          <pc:docMk/>
          <pc:sldMk cId="1621819630" sldId="1466"/>
        </pc:sldMkLst>
      </pc:sldChg>
      <pc:sldChg chg="addSp delSp modSp new mod modAnim">
        <pc:chgData name="Hans Abrahamsson" userId="6367a23116ad86f8" providerId="LiveId" clId="{A1F9FEAB-585D-4781-AB6A-63181C7D5B4A}" dt="2023-12-06T10:08:18.437" v="1561"/>
        <pc:sldMkLst>
          <pc:docMk/>
          <pc:sldMk cId="2550463533" sldId="1467"/>
        </pc:sldMkLst>
        <pc:spChg chg="del">
          <ac:chgData name="Hans Abrahamsson" userId="6367a23116ad86f8" providerId="LiveId" clId="{A1F9FEAB-585D-4781-AB6A-63181C7D5B4A}" dt="2023-12-06T07:18:28.005" v="23" actId="478"/>
          <ac:spMkLst>
            <pc:docMk/>
            <pc:sldMk cId="2550463533" sldId="1467"/>
            <ac:spMk id="2" creationId="{0AC268AA-B1B9-AE25-07EA-D4E568E68F41}"/>
          </ac:spMkLst>
        </pc:spChg>
        <pc:spChg chg="del">
          <ac:chgData name="Hans Abrahamsson" userId="6367a23116ad86f8" providerId="LiveId" clId="{A1F9FEAB-585D-4781-AB6A-63181C7D5B4A}" dt="2023-12-06T07:10:49.136" v="4" actId="22"/>
          <ac:spMkLst>
            <pc:docMk/>
            <pc:sldMk cId="2550463533" sldId="1467"/>
            <ac:spMk id="3" creationId="{EF344C92-98CC-3B3B-6AB3-C6FF5E33D6DD}"/>
          </ac:spMkLst>
        </pc:spChg>
        <pc:spChg chg="add del mod">
          <ac:chgData name="Hans Abrahamsson" userId="6367a23116ad86f8" providerId="LiveId" clId="{A1F9FEAB-585D-4781-AB6A-63181C7D5B4A}" dt="2023-12-06T07:14:04.595" v="14"/>
          <ac:spMkLst>
            <pc:docMk/>
            <pc:sldMk cId="2550463533" sldId="1467"/>
            <ac:spMk id="6" creationId="{45FB0D31-7468-2E44-B14A-512C276F077D}"/>
          </ac:spMkLst>
        </pc:spChg>
        <pc:spChg chg="add del mod">
          <ac:chgData name="Hans Abrahamsson" userId="6367a23116ad86f8" providerId="LiveId" clId="{A1F9FEAB-585D-4781-AB6A-63181C7D5B4A}" dt="2023-12-06T07:18:49.069" v="30"/>
          <ac:spMkLst>
            <pc:docMk/>
            <pc:sldMk cId="2550463533" sldId="1467"/>
            <ac:spMk id="13" creationId="{8435D2C2-0A3F-338F-1278-7432E47F2D5B}"/>
          </ac:spMkLst>
        </pc:spChg>
        <pc:spChg chg="add del mod">
          <ac:chgData name="Hans Abrahamsson" userId="6367a23116ad86f8" providerId="LiveId" clId="{A1F9FEAB-585D-4781-AB6A-63181C7D5B4A}" dt="2023-12-06T07:21:08.987" v="35"/>
          <ac:spMkLst>
            <pc:docMk/>
            <pc:sldMk cId="2550463533" sldId="1467"/>
            <ac:spMk id="16" creationId="{D0815BEA-7B76-8520-FFBD-BE2309361A43}"/>
          </ac:spMkLst>
        </pc:spChg>
        <pc:spChg chg="add del mod">
          <ac:chgData name="Hans Abrahamsson" userId="6367a23116ad86f8" providerId="LiveId" clId="{A1F9FEAB-585D-4781-AB6A-63181C7D5B4A}" dt="2023-12-06T07:23:04.433" v="39"/>
          <ac:spMkLst>
            <pc:docMk/>
            <pc:sldMk cId="2550463533" sldId="1467"/>
            <ac:spMk id="19" creationId="{401C0C47-32C8-4AEA-63DE-C0E758721FE2}"/>
          </ac:spMkLst>
        </pc:spChg>
        <pc:spChg chg="add del mod">
          <ac:chgData name="Hans Abrahamsson" userId="6367a23116ad86f8" providerId="LiveId" clId="{A1F9FEAB-585D-4781-AB6A-63181C7D5B4A}" dt="2023-12-06T07:24:38.781" v="43"/>
          <ac:spMkLst>
            <pc:docMk/>
            <pc:sldMk cId="2550463533" sldId="1467"/>
            <ac:spMk id="22" creationId="{93993CAB-E756-3F4E-C112-4515B9027BF2}"/>
          </ac:spMkLst>
        </pc:spChg>
        <pc:spChg chg="add del mod">
          <ac:chgData name="Hans Abrahamsson" userId="6367a23116ad86f8" providerId="LiveId" clId="{A1F9FEAB-585D-4781-AB6A-63181C7D5B4A}" dt="2023-12-06T07:28:52.172" v="103"/>
          <ac:spMkLst>
            <pc:docMk/>
            <pc:sldMk cId="2550463533" sldId="1467"/>
            <ac:spMk id="25" creationId="{0D03CA40-D1D4-1DDF-7987-64756AD53E50}"/>
          </ac:spMkLst>
        </pc:spChg>
        <pc:spChg chg="add mod">
          <ac:chgData name="Hans Abrahamsson" userId="6367a23116ad86f8" providerId="LiveId" clId="{A1F9FEAB-585D-4781-AB6A-63181C7D5B4A}" dt="2023-12-06T07:26:09.085" v="74" actId="207"/>
          <ac:spMkLst>
            <pc:docMk/>
            <pc:sldMk cId="2550463533" sldId="1467"/>
            <ac:spMk id="28" creationId="{9A9A4A37-E593-36DF-AC8E-A9649476F188}"/>
          </ac:spMkLst>
        </pc:spChg>
        <pc:spChg chg="add mod">
          <ac:chgData name="Hans Abrahamsson" userId="6367a23116ad86f8" providerId="LiveId" clId="{A1F9FEAB-585D-4781-AB6A-63181C7D5B4A}" dt="2023-12-06T08:47:48.965" v="1314" actId="1076"/>
          <ac:spMkLst>
            <pc:docMk/>
            <pc:sldMk cId="2550463533" sldId="1467"/>
            <ac:spMk id="31" creationId="{78B99A90-B28E-1726-7E19-F5D3AEC24F3B}"/>
          </ac:spMkLst>
        </pc:spChg>
        <pc:picChg chg="add mod ord">
          <ac:chgData name="Hans Abrahamsson" userId="6367a23116ad86f8" providerId="LiveId" clId="{A1F9FEAB-585D-4781-AB6A-63181C7D5B4A}" dt="2023-12-06T07:11:04.296" v="7" actId="14100"/>
          <ac:picMkLst>
            <pc:docMk/>
            <pc:sldMk cId="2550463533" sldId="1467"/>
            <ac:picMk id="5" creationId="{33DE9636-1874-01FB-DD02-D93E4A2FF8C9}"/>
          </ac:picMkLst>
        </pc:picChg>
        <pc:picChg chg="add del mod">
          <ac:chgData name="Hans Abrahamsson" userId="6367a23116ad86f8" providerId="LiveId" clId="{A1F9FEAB-585D-4781-AB6A-63181C7D5B4A}" dt="2023-12-06T07:28:52.169" v="101" actId="478"/>
          <ac:picMkLst>
            <pc:docMk/>
            <pc:sldMk cId="2550463533" sldId="1467"/>
            <ac:picMk id="8" creationId="{FA619C54-364D-A16D-4E8E-FFD4C5F017B1}"/>
          </ac:picMkLst>
        </pc:picChg>
        <pc:picChg chg="add mod">
          <ac:chgData name="Hans Abrahamsson" userId="6367a23116ad86f8" providerId="LiveId" clId="{A1F9FEAB-585D-4781-AB6A-63181C7D5B4A}" dt="2023-12-06T07:30:01.177" v="118" actId="1076"/>
          <ac:picMkLst>
            <pc:docMk/>
            <pc:sldMk cId="2550463533" sldId="1467"/>
            <ac:picMk id="10" creationId="{EADEFA56-64F4-42B3-FC5A-479AE5ABE81B}"/>
          </ac:picMkLst>
        </pc:picChg>
        <pc:picChg chg="add mod">
          <ac:chgData name="Hans Abrahamsson" userId="6367a23116ad86f8" providerId="LiveId" clId="{A1F9FEAB-585D-4781-AB6A-63181C7D5B4A}" dt="2023-12-06T07:30:01.177" v="118" actId="1076"/>
          <ac:picMkLst>
            <pc:docMk/>
            <pc:sldMk cId="2550463533" sldId="1467"/>
            <ac:picMk id="12" creationId="{D406AF3F-8EEA-5308-A023-493490DCEFB1}"/>
          </ac:picMkLst>
        </pc:picChg>
        <pc:picChg chg="add mod">
          <ac:chgData name="Hans Abrahamsson" userId="6367a23116ad86f8" providerId="LiveId" clId="{A1F9FEAB-585D-4781-AB6A-63181C7D5B4A}" dt="2023-12-06T07:30:01.177" v="118" actId="1076"/>
          <ac:picMkLst>
            <pc:docMk/>
            <pc:sldMk cId="2550463533" sldId="1467"/>
            <ac:picMk id="15" creationId="{24D907A9-0D93-CDBD-42C0-B28D121892DC}"/>
          </ac:picMkLst>
        </pc:picChg>
        <pc:picChg chg="add del">
          <ac:chgData name="Hans Abrahamsson" userId="6367a23116ad86f8" providerId="LiveId" clId="{A1F9FEAB-585D-4781-AB6A-63181C7D5B4A}" dt="2023-12-06T07:21:08.985" v="33" actId="478"/>
          <ac:picMkLst>
            <pc:docMk/>
            <pc:sldMk cId="2550463533" sldId="1467"/>
            <ac:picMk id="18" creationId="{5292746B-F01E-D6D2-EBB5-D3A2FF92B064}"/>
          </ac:picMkLst>
        </pc:picChg>
        <pc:picChg chg="add mod">
          <ac:chgData name="Hans Abrahamsson" userId="6367a23116ad86f8" providerId="LiveId" clId="{A1F9FEAB-585D-4781-AB6A-63181C7D5B4A}" dt="2023-12-06T07:30:01.177" v="118" actId="1076"/>
          <ac:picMkLst>
            <pc:docMk/>
            <pc:sldMk cId="2550463533" sldId="1467"/>
            <ac:picMk id="21" creationId="{0AF38342-F488-E4D5-823C-60DC0E44E497}"/>
          </ac:picMkLst>
        </pc:picChg>
        <pc:picChg chg="add mod">
          <ac:chgData name="Hans Abrahamsson" userId="6367a23116ad86f8" providerId="LiveId" clId="{A1F9FEAB-585D-4781-AB6A-63181C7D5B4A}" dt="2023-12-06T07:30:01.177" v="118" actId="1076"/>
          <ac:picMkLst>
            <pc:docMk/>
            <pc:sldMk cId="2550463533" sldId="1467"/>
            <ac:picMk id="24" creationId="{7A774B74-3B43-D51E-992F-C32961F481B4}"/>
          </ac:picMkLst>
        </pc:picChg>
        <pc:picChg chg="add mod">
          <ac:chgData name="Hans Abrahamsson" userId="6367a23116ad86f8" providerId="LiveId" clId="{A1F9FEAB-585D-4781-AB6A-63181C7D5B4A}" dt="2023-12-06T07:30:01.177" v="118" actId="1076"/>
          <ac:picMkLst>
            <pc:docMk/>
            <pc:sldMk cId="2550463533" sldId="1467"/>
            <ac:picMk id="27" creationId="{03DB746F-2B3B-64D5-C0BC-7A6141A54FB5}"/>
          </ac:picMkLst>
        </pc:picChg>
        <pc:picChg chg="add mod">
          <ac:chgData name="Hans Abrahamsson" userId="6367a23116ad86f8" providerId="LiveId" clId="{A1F9FEAB-585D-4781-AB6A-63181C7D5B4A}" dt="2023-12-06T07:30:01.177" v="118" actId="1076"/>
          <ac:picMkLst>
            <pc:docMk/>
            <pc:sldMk cId="2550463533" sldId="1467"/>
            <ac:picMk id="30" creationId="{7B6410CE-EED1-9B4B-6230-E0A85F17B393}"/>
          </ac:picMkLst>
        </pc:picChg>
      </pc:sldChg>
      <pc:sldChg chg="addSp delSp modSp new mod">
        <pc:chgData name="Hans Abrahamsson" userId="6367a23116ad86f8" providerId="LiveId" clId="{A1F9FEAB-585D-4781-AB6A-63181C7D5B4A}" dt="2023-12-06T07:32:38.922" v="143" actId="255"/>
        <pc:sldMkLst>
          <pc:docMk/>
          <pc:sldMk cId="3441150246" sldId="1468"/>
        </pc:sldMkLst>
        <pc:spChg chg="del">
          <ac:chgData name="Hans Abrahamsson" userId="6367a23116ad86f8" providerId="LiveId" clId="{A1F9FEAB-585D-4781-AB6A-63181C7D5B4A}" dt="2023-12-06T07:31:11.928" v="126" actId="478"/>
          <ac:spMkLst>
            <pc:docMk/>
            <pc:sldMk cId="3441150246" sldId="1468"/>
            <ac:spMk id="2" creationId="{9FD11402-A538-E93C-5503-9F229F9A5710}"/>
          </ac:spMkLst>
        </pc:spChg>
        <pc:spChg chg="del">
          <ac:chgData name="Hans Abrahamsson" userId="6367a23116ad86f8" providerId="LiveId" clId="{A1F9FEAB-585D-4781-AB6A-63181C7D5B4A}" dt="2023-12-06T07:31:14.241" v="127" actId="478"/>
          <ac:spMkLst>
            <pc:docMk/>
            <pc:sldMk cId="3441150246" sldId="1468"/>
            <ac:spMk id="3" creationId="{97FDE336-D918-806C-0546-E369C2C555E3}"/>
          </ac:spMkLst>
        </pc:spChg>
        <pc:spChg chg="add mod">
          <ac:chgData name="Hans Abrahamsson" userId="6367a23116ad86f8" providerId="LiveId" clId="{A1F9FEAB-585D-4781-AB6A-63181C7D5B4A}" dt="2023-12-06T07:32:38.922" v="143" actId="255"/>
          <ac:spMkLst>
            <pc:docMk/>
            <pc:sldMk cId="3441150246" sldId="1468"/>
            <ac:spMk id="4" creationId="{4E26903E-479D-1FA8-C4CF-96A9E56A420F}"/>
          </ac:spMkLst>
        </pc:spChg>
      </pc:sldChg>
      <pc:sldChg chg="addSp delSp modSp new mod delAnim modAnim">
        <pc:chgData name="Hans Abrahamsson" userId="6367a23116ad86f8" providerId="LiveId" clId="{A1F9FEAB-585D-4781-AB6A-63181C7D5B4A}" dt="2023-12-06T10:10:48.781" v="1576"/>
        <pc:sldMkLst>
          <pc:docMk/>
          <pc:sldMk cId="3147159882" sldId="1469"/>
        </pc:sldMkLst>
        <pc:spChg chg="del">
          <ac:chgData name="Hans Abrahamsson" userId="6367a23116ad86f8" providerId="LiveId" clId="{A1F9FEAB-585D-4781-AB6A-63181C7D5B4A}" dt="2023-12-06T07:34:26.194" v="149" actId="478"/>
          <ac:spMkLst>
            <pc:docMk/>
            <pc:sldMk cId="3147159882" sldId="1469"/>
            <ac:spMk id="2" creationId="{4D9BBDC5-50DE-BF0A-76FC-ADCF0C0F25B8}"/>
          </ac:spMkLst>
        </pc:spChg>
        <pc:spChg chg="del">
          <ac:chgData name="Hans Abrahamsson" userId="6367a23116ad86f8" providerId="LiveId" clId="{A1F9FEAB-585D-4781-AB6A-63181C7D5B4A}" dt="2023-12-06T07:34:28.433" v="150" actId="478"/>
          <ac:spMkLst>
            <pc:docMk/>
            <pc:sldMk cId="3147159882" sldId="1469"/>
            <ac:spMk id="3" creationId="{C327410C-D309-4C23-16C8-8942961627F1}"/>
          </ac:spMkLst>
        </pc:spChg>
        <pc:spChg chg="add mod">
          <ac:chgData name="Hans Abrahamsson" userId="6367a23116ad86f8" providerId="LiveId" clId="{A1F9FEAB-585D-4781-AB6A-63181C7D5B4A}" dt="2023-12-06T07:34:50.323" v="169" actId="20577"/>
          <ac:spMkLst>
            <pc:docMk/>
            <pc:sldMk cId="3147159882" sldId="1469"/>
            <ac:spMk id="6" creationId="{A8612843-8455-8910-5AEB-DD08FDABE4D6}"/>
          </ac:spMkLst>
        </pc:spChg>
        <pc:spChg chg="add mod">
          <ac:chgData name="Hans Abrahamsson" userId="6367a23116ad86f8" providerId="LiveId" clId="{A1F9FEAB-585D-4781-AB6A-63181C7D5B4A}" dt="2023-12-06T07:44:21.497" v="542" actId="1076"/>
          <ac:spMkLst>
            <pc:docMk/>
            <pc:sldMk cId="3147159882" sldId="1469"/>
            <ac:spMk id="7" creationId="{10F1EDBD-52DD-1434-EFC1-A60788B1CB27}"/>
          </ac:spMkLst>
        </pc:spChg>
        <pc:spChg chg="add mod">
          <ac:chgData name="Hans Abrahamsson" userId="6367a23116ad86f8" providerId="LiveId" clId="{A1F9FEAB-585D-4781-AB6A-63181C7D5B4A}" dt="2023-12-06T10:10:18.139" v="1573" actId="1076"/>
          <ac:spMkLst>
            <pc:docMk/>
            <pc:sldMk cId="3147159882" sldId="1469"/>
            <ac:spMk id="8" creationId="{31D04E78-F690-FE73-7C14-46BEE7FA1508}"/>
          </ac:spMkLst>
        </pc:spChg>
        <pc:spChg chg="add mod">
          <ac:chgData name="Hans Abrahamsson" userId="6367a23116ad86f8" providerId="LiveId" clId="{A1F9FEAB-585D-4781-AB6A-63181C7D5B4A}" dt="2023-12-06T10:10:03.134" v="1572" actId="122"/>
          <ac:spMkLst>
            <pc:docMk/>
            <pc:sldMk cId="3147159882" sldId="1469"/>
            <ac:spMk id="9" creationId="{63D35492-1FBE-0C7A-84D7-28E1F9CCB26B}"/>
          </ac:spMkLst>
        </pc:spChg>
        <pc:spChg chg="add del mod">
          <ac:chgData name="Hans Abrahamsson" userId="6367a23116ad86f8" providerId="LiveId" clId="{A1F9FEAB-585D-4781-AB6A-63181C7D5B4A}" dt="2023-12-06T08:26:24.349" v="1163" actId="21"/>
          <ac:spMkLst>
            <pc:docMk/>
            <pc:sldMk cId="3147159882" sldId="1469"/>
            <ac:spMk id="10" creationId="{B53D50FC-B5CD-A5C8-D143-977D97F1C34F}"/>
          </ac:spMkLst>
        </pc:spChg>
        <pc:spChg chg="add del mod">
          <ac:chgData name="Hans Abrahamsson" userId="6367a23116ad86f8" providerId="LiveId" clId="{A1F9FEAB-585D-4781-AB6A-63181C7D5B4A}" dt="2023-12-06T08:26:24.349" v="1163" actId="21"/>
          <ac:spMkLst>
            <pc:docMk/>
            <pc:sldMk cId="3147159882" sldId="1469"/>
            <ac:spMk id="11" creationId="{5C0AA3FB-F11B-2843-BCC7-B9FF9105A436}"/>
          </ac:spMkLst>
        </pc:spChg>
        <pc:spChg chg="add del mod">
          <ac:chgData name="Hans Abrahamsson" userId="6367a23116ad86f8" providerId="LiveId" clId="{A1F9FEAB-585D-4781-AB6A-63181C7D5B4A}" dt="2023-12-06T08:26:24.349" v="1163" actId="21"/>
          <ac:spMkLst>
            <pc:docMk/>
            <pc:sldMk cId="3147159882" sldId="1469"/>
            <ac:spMk id="12" creationId="{0B5C484A-2602-1583-9302-8D7E780951C5}"/>
          </ac:spMkLst>
        </pc:spChg>
        <pc:spChg chg="add del mod">
          <ac:chgData name="Hans Abrahamsson" userId="6367a23116ad86f8" providerId="LiveId" clId="{A1F9FEAB-585D-4781-AB6A-63181C7D5B4A}" dt="2023-12-06T08:26:24.349" v="1163" actId="21"/>
          <ac:spMkLst>
            <pc:docMk/>
            <pc:sldMk cId="3147159882" sldId="1469"/>
            <ac:spMk id="13" creationId="{640C5332-11CC-A5F7-6B8E-33FA7D264BAC}"/>
          </ac:spMkLst>
        </pc:spChg>
        <pc:picChg chg="add mod">
          <ac:chgData name="Hans Abrahamsson" userId="6367a23116ad86f8" providerId="LiveId" clId="{A1F9FEAB-585D-4781-AB6A-63181C7D5B4A}" dt="2023-12-06T07:44:21.497" v="542" actId="1076"/>
          <ac:picMkLst>
            <pc:docMk/>
            <pc:sldMk cId="3147159882" sldId="1469"/>
            <ac:picMk id="5" creationId="{5CF15D87-F3A7-043C-C37E-661696954FE5}"/>
          </ac:picMkLst>
        </pc:picChg>
      </pc:sldChg>
      <pc:sldChg chg="addSp modSp new del modAnim">
        <pc:chgData name="Hans Abrahamsson" userId="6367a23116ad86f8" providerId="LiveId" clId="{A1F9FEAB-585D-4781-AB6A-63181C7D5B4A}" dt="2023-12-06T07:46:55.649" v="628" actId="47"/>
        <pc:sldMkLst>
          <pc:docMk/>
          <pc:sldMk cId="3999241518" sldId="1470"/>
        </pc:sldMkLst>
        <pc:spChg chg="add mod">
          <ac:chgData name="Hans Abrahamsson" userId="6367a23116ad86f8" providerId="LiveId" clId="{A1F9FEAB-585D-4781-AB6A-63181C7D5B4A}" dt="2023-12-06T07:40:03.974" v="520"/>
          <ac:spMkLst>
            <pc:docMk/>
            <pc:sldMk cId="3999241518" sldId="1470"/>
            <ac:spMk id="4" creationId="{03D137F3-7018-E001-C276-7C670F3F767B}"/>
          </ac:spMkLst>
        </pc:spChg>
        <pc:spChg chg="add mod">
          <ac:chgData name="Hans Abrahamsson" userId="6367a23116ad86f8" providerId="LiveId" clId="{A1F9FEAB-585D-4781-AB6A-63181C7D5B4A}" dt="2023-12-06T07:40:03.974" v="520"/>
          <ac:spMkLst>
            <pc:docMk/>
            <pc:sldMk cId="3999241518" sldId="1470"/>
            <ac:spMk id="5" creationId="{5D517DF6-685F-061A-359F-21D1EFEBBA2C}"/>
          </ac:spMkLst>
        </pc:spChg>
        <pc:spChg chg="add mod">
          <ac:chgData name="Hans Abrahamsson" userId="6367a23116ad86f8" providerId="LiveId" clId="{A1F9FEAB-585D-4781-AB6A-63181C7D5B4A}" dt="2023-12-06T07:40:03.974" v="520"/>
          <ac:spMkLst>
            <pc:docMk/>
            <pc:sldMk cId="3999241518" sldId="1470"/>
            <ac:spMk id="6" creationId="{09431794-2E64-10AA-84DF-FA9FA16EA82E}"/>
          </ac:spMkLst>
        </pc:spChg>
        <pc:spChg chg="add mod">
          <ac:chgData name="Hans Abrahamsson" userId="6367a23116ad86f8" providerId="LiveId" clId="{A1F9FEAB-585D-4781-AB6A-63181C7D5B4A}" dt="2023-12-06T07:40:03.974" v="520"/>
          <ac:spMkLst>
            <pc:docMk/>
            <pc:sldMk cId="3999241518" sldId="1470"/>
            <ac:spMk id="7" creationId="{16D3B55D-4D9E-3F2B-8ADE-1B1DE77C2CEF}"/>
          </ac:spMkLst>
        </pc:spChg>
      </pc:sldChg>
      <pc:sldChg chg="add">
        <pc:chgData name="Hans Abrahamsson" userId="6367a23116ad86f8" providerId="LiveId" clId="{A1F9FEAB-585D-4781-AB6A-63181C7D5B4A}" dt="2023-12-06T07:40:44.820" v="521"/>
        <pc:sldMkLst>
          <pc:docMk/>
          <pc:sldMk cId="3808450374" sldId="1471"/>
        </pc:sldMkLst>
      </pc:sldChg>
      <pc:sldChg chg="add">
        <pc:chgData name="Hans Abrahamsson" userId="6367a23116ad86f8" providerId="LiveId" clId="{A1F9FEAB-585D-4781-AB6A-63181C7D5B4A}" dt="2023-12-06T07:40:44.820" v="521"/>
        <pc:sldMkLst>
          <pc:docMk/>
          <pc:sldMk cId="51049361" sldId="1472"/>
        </pc:sldMkLst>
      </pc:sldChg>
      <pc:sldChg chg="addSp delSp modSp new mod modAnim">
        <pc:chgData name="Hans Abrahamsson" userId="6367a23116ad86f8" providerId="LiveId" clId="{A1F9FEAB-585D-4781-AB6A-63181C7D5B4A}" dt="2023-12-06T10:26:16.535" v="1583"/>
        <pc:sldMkLst>
          <pc:docMk/>
          <pc:sldMk cId="3122052283" sldId="1473"/>
        </pc:sldMkLst>
        <pc:spChg chg="del">
          <ac:chgData name="Hans Abrahamsson" userId="6367a23116ad86f8" providerId="LiveId" clId="{A1F9FEAB-585D-4781-AB6A-63181C7D5B4A}" dt="2023-12-06T07:48:27.410" v="630" actId="478"/>
          <ac:spMkLst>
            <pc:docMk/>
            <pc:sldMk cId="3122052283" sldId="1473"/>
            <ac:spMk id="2" creationId="{5B3F752A-9874-D211-9D20-1036DD863C6A}"/>
          </ac:spMkLst>
        </pc:spChg>
        <pc:spChg chg="del">
          <ac:chgData name="Hans Abrahamsson" userId="6367a23116ad86f8" providerId="LiveId" clId="{A1F9FEAB-585D-4781-AB6A-63181C7D5B4A}" dt="2023-12-06T07:48:29.697" v="631" actId="478"/>
          <ac:spMkLst>
            <pc:docMk/>
            <pc:sldMk cId="3122052283" sldId="1473"/>
            <ac:spMk id="3" creationId="{DCC7338C-7CD6-8776-FEC5-093EAFA4FF44}"/>
          </ac:spMkLst>
        </pc:spChg>
        <pc:spChg chg="add del mod">
          <ac:chgData name="Hans Abrahamsson" userId="6367a23116ad86f8" providerId="LiveId" clId="{A1F9FEAB-585D-4781-AB6A-63181C7D5B4A}" dt="2023-12-06T07:51:16.682" v="635"/>
          <ac:spMkLst>
            <pc:docMk/>
            <pc:sldMk cId="3122052283" sldId="1473"/>
            <ac:spMk id="6" creationId="{DCAF5653-8BBF-AC08-D9AB-C47D1BB85994}"/>
          </ac:spMkLst>
        </pc:spChg>
        <pc:spChg chg="add del mod">
          <ac:chgData name="Hans Abrahamsson" userId="6367a23116ad86f8" providerId="LiveId" clId="{A1F9FEAB-585D-4781-AB6A-63181C7D5B4A}" dt="2023-12-06T07:52:43.693" v="640"/>
          <ac:spMkLst>
            <pc:docMk/>
            <pc:sldMk cId="3122052283" sldId="1473"/>
            <ac:spMk id="9" creationId="{8ED9BAF8-0683-6026-B53A-CD1E41B9C8C9}"/>
          </ac:spMkLst>
        </pc:spChg>
        <pc:spChg chg="add mod">
          <ac:chgData name="Hans Abrahamsson" userId="6367a23116ad86f8" providerId="LiveId" clId="{A1F9FEAB-585D-4781-AB6A-63181C7D5B4A}" dt="2023-12-06T08:05:26.512" v="701" actId="20577"/>
          <ac:spMkLst>
            <pc:docMk/>
            <pc:sldMk cId="3122052283" sldId="1473"/>
            <ac:spMk id="16" creationId="{E399E98F-5EBC-D92F-715C-6655604E6CE5}"/>
          </ac:spMkLst>
        </pc:spChg>
        <pc:spChg chg="add mod">
          <ac:chgData name="Hans Abrahamsson" userId="6367a23116ad86f8" providerId="LiveId" clId="{A1F9FEAB-585D-4781-AB6A-63181C7D5B4A}" dt="2023-12-06T08:09:55.295" v="798" actId="1076"/>
          <ac:spMkLst>
            <pc:docMk/>
            <pc:sldMk cId="3122052283" sldId="1473"/>
            <ac:spMk id="19" creationId="{39029D30-CA12-9C0B-52A5-A359143E1B8C}"/>
          </ac:spMkLst>
        </pc:spChg>
        <pc:picChg chg="add mod">
          <ac:chgData name="Hans Abrahamsson" userId="6367a23116ad86f8" providerId="LiveId" clId="{A1F9FEAB-585D-4781-AB6A-63181C7D5B4A}" dt="2023-12-06T08:09:55.295" v="798" actId="1076"/>
          <ac:picMkLst>
            <pc:docMk/>
            <pc:sldMk cId="3122052283" sldId="1473"/>
            <ac:picMk id="5" creationId="{B8A4E8BF-38AF-66B1-DBB7-32CFF879CE4B}"/>
          </ac:picMkLst>
        </pc:picChg>
        <pc:picChg chg="add mod">
          <ac:chgData name="Hans Abrahamsson" userId="6367a23116ad86f8" providerId="LiveId" clId="{A1F9FEAB-585D-4781-AB6A-63181C7D5B4A}" dt="2023-12-06T08:09:55.295" v="798" actId="1076"/>
          <ac:picMkLst>
            <pc:docMk/>
            <pc:sldMk cId="3122052283" sldId="1473"/>
            <ac:picMk id="8" creationId="{7EA1834A-3A0B-5A01-C499-067C2FB07887}"/>
          </ac:picMkLst>
        </pc:picChg>
        <pc:picChg chg="add mod">
          <ac:chgData name="Hans Abrahamsson" userId="6367a23116ad86f8" providerId="LiveId" clId="{A1F9FEAB-585D-4781-AB6A-63181C7D5B4A}" dt="2023-12-06T08:08:59.735" v="789" actId="1076"/>
          <ac:picMkLst>
            <pc:docMk/>
            <pc:sldMk cId="3122052283" sldId="1473"/>
            <ac:picMk id="11" creationId="{75DCC44D-493C-CFF9-8702-06FBFA72C0B2}"/>
          </ac:picMkLst>
        </pc:picChg>
        <pc:picChg chg="add mod">
          <ac:chgData name="Hans Abrahamsson" userId="6367a23116ad86f8" providerId="LiveId" clId="{A1F9FEAB-585D-4781-AB6A-63181C7D5B4A}" dt="2023-12-06T08:09:20.791" v="792" actId="1076"/>
          <ac:picMkLst>
            <pc:docMk/>
            <pc:sldMk cId="3122052283" sldId="1473"/>
            <ac:picMk id="13" creationId="{00251380-B639-5FE0-7638-5B48C3459ACD}"/>
          </ac:picMkLst>
        </pc:picChg>
        <pc:picChg chg="add mod">
          <ac:chgData name="Hans Abrahamsson" userId="6367a23116ad86f8" providerId="LiveId" clId="{A1F9FEAB-585D-4781-AB6A-63181C7D5B4A}" dt="2023-12-06T08:04:48.623" v="684" actId="1076"/>
          <ac:picMkLst>
            <pc:docMk/>
            <pc:sldMk cId="3122052283" sldId="1473"/>
            <ac:picMk id="15" creationId="{3188A4B7-1040-D5A0-A965-E919204AA57B}"/>
          </ac:picMkLst>
        </pc:picChg>
        <pc:picChg chg="add mod">
          <ac:chgData name="Hans Abrahamsson" userId="6367a23116ad86f8" providerId="LiveId" clId="{A1F9FEAB-585D-4781-AB6A-63181C7D5B4A}" dt="2023-12-06T08:09:58.648" v="799" actId="1076"/>
          <ac:picMkLst>
            <pc:docMk/>
            <pc:sldMk cId="3122052283" sldId="1473"/>
            <ac:picMk id="18" creationId="{2FD6786F-18F6-8BB4-7E6D-270CAE87D888}"/>
          </ac:picMkLst>
        </pc:picChg>
      </pc:sldChg>
      <pc:sldChg chg="addSp delSp modSp new add del mod delAnim modAnim">
        <pc:chgData name="Hans Abrahamsson" userId="6367a23116ad86f8" providerId="LiveId" clId="{A1F9FEAB-585D-4781-AB6A-63181C7D5B4A}" dt="2023-12-06T10:38:26.102" v="1837"/>
        <pc:sldMkLst>
          <pc:docMk/>
          <pc:sldMk cId="1374055886" sldId="1474"/>
        </pc:sldMkLst>
        <pc:spChg chg="del">
          <ac:chgData name="Hans Abrahamsson" userId="6367a23116ad86f8" providerId="LiveId" clId="{A1F9FEAB-585D-4781-AB6A-63181C7D5B4A}" dt="2023-12-06T08:20:48.158" v="1136" actId="478"/>
          <ac:spMkLst>
            <pc:docMk/>
            <pc:sldMk cId="1374055886" sldId="1474"/>
            <ac:spMk id="2" creationId="{7A258809-F2D0-CED4-6A9A-065165B3B533}"/>
          </ac:spMkLst>
        </pc:spChg>
        <pc:spChg chg="del">
          <ac:chgData name="Hans Abrahamsson" userId="6367a23116ad86f8" providerId="LiveId" clId="{A1F9FEAB-585D-4781-AB6A-63181C7D5B4A}" dt="2023-12-06T08:14:52.525" v="846" actId="22"/>
          <ac:spMkLst>
            <pc:docMk/>
            <pc:sldMk cId="1374055886" sldId="1474"/>
            <ac:spMk id="3" creationId="{1AB712C8-FACB-D9BE-B434-C371FABBF129}"/>
          </ac:spMkLst>
        </pc:spChg>
        <pc:spChg chg="add del mod">
          <ac:chgData name="Hans Abrahamsson" userId="6367a23116ad86f8" providerId="LiveId" clId="{A1F9FEAB-585D-4781-AB6A-63181C7D5B4A}" dt="2023-12-06T09:53:29.300" v="1469" actId="21"/>
          <ac:spMkLst>
            <pc:docMk/>
            <pc:sldMk cId="1374055886" sldId="1474"/>
            <ac:spMk id="8" creationId="{C2491D14-B72F-BC7D-40EE-630642F9B55F}"/>
          </ac:spMkLst>
        </pc:spChg>
        <pc:spChg chg="add mod">
          <ac:chgData name="Hans Abrahamsson" userId="6367a23116ad86f8" providerId="LiveId" clId="{A1F9FEAB-585D-4781-AB6A-63181C7D5B4A}" dt="2023-12-06T10:36:43.451" v="1818" actId="1076"/>
          <ac:spMkLst>
            <pc:docMk/>
            <pc:sldMk cId="1374055886" sldId="1474"/>
            <ac:spMk id="10" creationId="{CDBCFAED-34C7-D52C-34CC-2F109F5801E5}"/>
          </ac:spMkLst>
        </pc:spChg>
        <pc:spChg chg="add mod">
          <ac:chgData name="Hans Abrahamsson" userId="6367a23116ad86f8" providerId="LiveId" clId="{A1F9FEAB-585D-4781-AB6A-63181C7D5B4A}" dt="2023-12-06T10:37:01.010" v="1821" actId="1076"/>
          <ac:spMkLst>
            <pc:docMk/>
            <pc:sldMk cId="1374055886" sldId="1474"/>
            <ac:spMk id="13" creationId="{9A3B316B-71D3-D329-0A56-7B4BB7A43C0A}"/>
          </ac:spMkLst>
        </pc:spChg>
        <pc:spChg chg="add del mod">
          <ac:chgData name="Hans Abrahamsson" userId="6367a23116ad86f8" providerId="LiveId" clId="{A1F9FEAB-585D-4781-AB6A-63181C7D5B4A}" dt="2023-12-06T08:32:17.141" v="1220" actId="478"/>
          <ac:spMkLst>
            <pc:docMk/>
            <pc:sldMk cId="1374055886" sldId="1474"/>
            <ac:spMk id="14" creationId="{16DD6E61-646F-DBF9-66A4-72541EB91233}"/>
          </ac:spMkLst>
        </pc:spChg>
        <pc:spChg chg="add mod">
          <ac:chgData name="Hans Abrahamsson" userId="6367a23116ad86f8" providerId="LiveId" clId="{A1F9FEAB-585D-4781-AB6A-63181C7D5B4A}" dt="2023-12-06T08:22:08.785" v="1156" actId="20577"/>
          <ac:spMkLst>
            <pc:docMk/>
            <pc:sldMk cId="1374055886" sldId="1474"/>
            <ac:spMk id="16" creationId="{E3D01C91-C854-A855-F6BC-B50610E6457D}"/>
          </ac:spMkLst>
        </pc:spChg>
        <pc:spChg chg="add mod">
          <ac:chgData name="Hans Abrahamsson" userId="6367a23116ad86f8" providerId="LiveId" clId="{A1F9FEAB-585D-4781-AB6A-63181C7D5B4A}" dt="2023-12-06T10:37:12.099" v="1823" actId="1076"/>
          <ac:spMkLst>
            <pc:docMk/>
            <pc:sldMk cId="1374055886" sldId="1474"/>
            <ac:spMk id="17" creationId="{60ED945F-0557-4FA3-50F4-8ADE22337D68}"/>
          </ac:spMkLst>
        </pc:spChg>
        <pc:spChg chg="add mod">
          <ac:chgData name="Hans Abrahamsson" userId="6367a23116ad86f8" providerId="LiveId" clId="{A1F9FEAB-585D-4781-AB6A-63181C7D5B4A}" dt="2023-12-06T10:32:41.586" v="1723" actId="1076"/>
          <ac:spMkLst>
            <pc:docMk/>
            <pc:sldMk cId="1374055886" sldId="1474"/>
            <ac:spMk id="19" creationId="{3AE57C9C-B287-4082-5C6C-741053A1C834}"/>
          </ac:spMkLst>
        </pc:spChg>
        <pc:spChg chg="add mod">
          <ac:chgData name="Hans Abrahamsson" userId="6367a23116ad86f8" providerId="LiveId" clId="{A1F9FEAB-585D-4781-AB6A-63181C7D5B4A}" dt="2023-12-06T10:32:41.586" v="1723" actId="1076"/>
          <ac:spMkLst>
            <pc:docMk/>
            <pc:sldMk cId="1374055886" sldId="1474"/>
            <ac:spMk id="21" creationId="{3C380B88-C6B5-EDE8-C464-42AAB4DE9BE8}"/>
          </ac:spMkLst>
        </pc:spChg>
        <pc:spChg chg="add mod">
          <ac:chgData name="Hans Abrahamsson" userId="6367a23116ad86f8" providerId="LiveId" clId="{A1F9FEAB-585D-4781-AB6A-63181C7D5B4A}" dt="2023-12-06T10:37:54.362" v="1833" actId="1076"/>
          <ac:spMkLst>
            <pc:docMk/>
            <pc:sldMk cId="1374055886" sldId="1474"/>
            <ac:spMk id="22" creationId="{3A68BEEE-CCAC-D2B7-3227-1DBB149B1080}"/>
          </ac:spMkLst>
        </pc:spChg>
        <pc:spChg chg="add mod">
          <ac:chgData name="Hans Abrahamsson" userId="6367a23116ad86f8" providerId="LiveId" clId="{A1F9FEAB-585D-4781-AB6A-63181C7D5B4A}" dt="2023-12-06T10:32:50.394" v="1724" actId="1076"/>
          <ac:spMkLst>
            <pc:docMk/>
            <pc:sldMk cId="1374055886" sldId="1474"/>
            <ac:spMk id="23" creationId="{341410DF-A99B-D4CE-164D-0B070CA3D0FC}"/>
          </ac:spMkLst>
        </pc:spChg>
        <pc:spChg chg="add mod">
          <ac:chgData name="Hans Abrahamsson" userId="6367a23116ad86f8" providerId="LiveId" clId="{A1F9FEAB-585D-4781-AB6A-63181C7D5B4A}" dt="2023-12-06T10:37:19.754" v="1824" actId="1076"/>
          <ac:spMkLst>
            <pc:docMk/>
            <pc:sldMk cId="1374055886" sldId="1474"/>
            <ac:spMk id="24" creationId="{ACFC9EEC-271E-0F1F-A892-2FDABE29AD3F}"/>
          </ac:spMkLst>
        </pc:spChg>
        <pc:picChg chg="add mod">
          <ac:chgData name="Hans Abrahamsson" userId="6367a23116ad86f8" providerId="LiveId" clId="{A1F9FEAB-585D-4781-AB6A-63181C7D5B4A}" dt="2023-12-06T10:32:50.394" v="1724" actId="1076"/>
          <ac:picMkLst>
            <pc:docMk/>
            <pc:sldMk cId="1374055886" sldId="1474"/>
            <ac:picMk id="3" creationId="{257C580F-5BA6-A305-E74D-EB4BF9A0A9D2}"/>
          </ac:picMkLst>
        </pc:picChg>
        <pc:picChg chg="add mod ord">
          <ac:chgData name="Hans Abrahamsson" userId="6367a23116ad86f8" providerId="LiveId" clId="{A1F9FEAB-585D-4781-AB6A-63181C7D5B4A}" dt="2023-12-06T09:54:54.308" v="1487" actId="1076"/>
          <ac:picMkLst>
            <pc:docMk/>
            <pc:sldMk cId="1374055886" sldId="1474"/>
            <ac:picMk id="5" creationId="{C4C63C4B-69FF-4B78-8980-13E1DFC0D09E}"/>
          </ac:picMkLst>
        </pc:picChg>
        <pc:picChg chg="add del mod">
          <ac:chgData name="Hans Abrahamsson" userId="6367a23116ad86f8" providerId="LiveId" clId="{A1F9FEAB-585D-4781-AB6A-63181C7D5B4A}" dt="2023-12-06T10:36:46.985" v="1819" actId="478"/>
          <ac:picMkLst>
            <pc:docMk/>
            <pc:sldMk cId="1374055886" sldId="1474"/>
            <ac:picMk id="6" creationId="{8BE97F57-94AA-53A3-3D35-A4883D21BB61}"/>
          </ac:picMkLst>
        </pc:picChg>
        <pc:picChg chg="add mod">
          <ac:chgData name="Hans Abrahamsson" userId="6367a23116ad86f8" providerId="LiveId" clId="{A1F9FEAB-585D-4781-AB6A-63181C7D5B4A}" dt="2023-12-06T10:37:54.362" v="1833" actId="1076"/>
          <ac:picMkLst>
            <pc:docMk/>
            <pc:sldMk cId="1374055886" sldId="1474"/>
            <ac:picMk id="7" creationId="{CC0E17A6-0D3E-9019-B231-4F8BA1E20424}"/>
          </ac:picMkLst>
        </pc:picChg>
        <pc:picChg chg="add mod">
          <ac:chgData name="Hans Abrahamsson" userId="6367a23116ad86f8" providerId="LiveId" clId="{A1F9FEAB-585D-4781-AB6A-63181C7D5B4A}" dt="2023-12-06T10:37:54.362" v="1833" actId="1076"/>
          <ac:picMkLst>
            <pc:docMk/>
            <pc:sldMk cId="1374055886" sldId="1474"/>
            <ac:picMk id="9" creationId="{2371C3DF-6F2F-AD2C-D3A2-A86FE0B6F48A}"/>
          </ac:picMkLst>
        </pc:picChg>
        <pc:picChg chg="add mod">
          <ac:chgData name="Hans Abrahamsson" userId="6367a23116ad86f8" providerId="LiveId" clId="{A1F9FEAB-585D-4781-AB6A-63181C7D5B4A}" dt="2023-12-06T10:37:01.010" v="1821" actId="1076"/>
          <ac:picMkLst>
            <pc:docMk/>
            <pc:sldMk cId="1374055886" sldId="1474"/>
            <ac:picMk id="11" creationId="{FBD24831-1E29-02BB-F3A7-035F92C2C1A7}"/>
          </ac:picMkLst>
        </pc:picChg>
        <pc:picChg chg="add mod">
          <ac:chgData name="Hans Abrahamsson" userId="6367a23116ad86f8" providerId="LiveId" clId="{A1F9FEAB-585D-4781-AB6A-63181C7D5B4A}" dt="2023-12-06T10:37:01.010" v="1821" actId="1076"/>
          <ac:picMkLst>
            <pc:docMk/>
            <pc:sldMk cId="1374055886" sldId="1474"/>
            <ac:picMk id="12" creationId="{E71972A4-33D7-EEF3-746A-7EAB392CB4C9}"/>
          </ac:picMkLst>
        </pc:picChg>
        <pc:picChg chg="add del mod">
          <ac:chgData name="Hans Abrahamsson" userId="6367a23116ad86f8" providerId="LiveId" clId="{A1F9FEAB-585D-4781-AB6A-63181C7D5B4A}" dt="2023-12-06T09:53:42.836" v="1473" actId="478"/>
          <ac:picMkLst>
            <pc:docMk/>
            <pc:sldMk cId="1374055886" sldId="1474"/>
            <ac:picMk id="14" creationId="{91FF4316-ACE7-1E7F-E6C1-B55B7100BAE9}"/>
          </ac:picMkLst>
        </pc:picChg>
        <pc:picChg chg="add mod">
          <ac:chgData name="Hans Abrahamsson" userId="6367a23116ad86f8" providerId="LiveId" clId="{A1F9FEAB-585D-4781-AB6A-63181C7D5B4A}" dt="2023-12-06T10:37:54.362" v="1833" actId="1076"/>
          <ac:picMkLst>
            <pc:docMk/>
            <pc:sldMk cId="1374055886" sldId="1474"/>
            <ac:picMk id="15" creationId="{D0B2FF5B-6D3F-F1AE-2DC0-5F3BE7027AB0}"/>
          </ac:picMkLst>
        </pc:picChg>
        <pc:picChg chg="add del mod">
          <ac:chgData name="Hans Abrahamsson" userId="6367a23116ad86f8" providerId="LiveId" clId="{A1F9FEAB-585D-4781-AB6A-63181C7D5B4A}" dt="2023-12-06T10:30:45.827" v="1711" actId="478"/>
          <ac:picMkLst>
            <pc:docMk/>
            <pc:sldMk cId="1374055886" sldId="1474"/>
            <ac:picMk id="18" creationId="{FB929AA7-8B35-8E3A-B243-13B0E695D35C}"/>
          </ac:picMkLst>
        </pc:picChg>
        <pc:picChg chg="add mod">
          <ac:chgData name="Hans Abrahamsson" userId="6367a23116ad86f8" providerId="LiveId" clId="{A1F9FEAB-585D-4781-AB6A-63181C7D5B4A}" dt="2023-12-06T10:32:41.586" v="1723" actId="1076"/>
          <ac:picMkLst>
            <pc:docMk/>
            <pc:sldMk cId="1374055886" sldId="1474"/>
            <ac:picMk id="20" creationId="{ACF6721F-969C-C4E2-04E6-CEBCF6FC369B}"/>
          </ac:picMkLst>
        </pc:picChg>
      </pc:sldChg>
      <pc:sldChg chg="addSp delSp modSp new add del mod modAnim">
        <pc:chgData name="Hans Abrahamsson" userId="6367a23116ad86f8" providerId="LiveId" clId="{A1F9FEAB-585D-4781-AB6A-63181C7D5B4A}" dt="2023-12-06T10:39:10.684" v="1855" actId="20577"/>
        <pc:sldMkLst>
          <pc:docMk/>
          <pc:sldMk cId="3737985528" sldId="1475"/>
        </pc:sldMkLst>
        <pc:spChg chg="del">
          <ac:chgData name="Hans Abrahamsson" userId="6367a23116ad86f8" providerId="LiveId" clId="{A1F9FEAB-585D-4781-AB6A-63181C7D5B4A}" dt="2023-12-06T08:27:16.705" v="1167" actId="478"/>
          <ac:spMkLst>
            <pc:docMk/>
            <pc:sldMk cId="3737985528" sldId="1475"/>
            <ac:spMk id="2" creationId="{A1CCC296-9392-AAE9-A421-A0B9A21B7949}"/>
          </ac:spMkLst>
        </pc:spChg>
        <pc:spChg chg="del">
          <ac:chgData name="Hans Abrahamsson" userId="6367a23116ad86f8" providerId="LiveId" clId="{A1F9FEAB-585D-4781-AB6A-63181C7D5B4A}" dt="2023-12-06T08:27:16.705" v="1167" actId="478"/>
          <ac:spMkLst>
            <pc:docMk/>
            <pc:sldMk cId="3737985528" sldId="1475"/>
            <ac:spMk id="3" creationId="{5D455125-8C26-6B13-67F4-8CF0ADFDFFBE}"/>
          </ac:spMkLst>
        </pc:spChg>
        <pc:spChg chg="add mod">
          <ac:chgData name="Hans Abrahamsson" userId="6367a23116ad86f8" providerId="LiveId" clId="{A1F9FEAB-585D-4781-AB6A-63181C7D5B4A}" dt="2023-12-06T08:34:39.687" v="1289" actId="1076"/>
          <ac:spMkLst>
            <pc:docMk/>
            <pc:sldMk cId="3737985528" sldId="1475"/>
            <ac:spMk id="4" creationId="{8656944B-B02B-2C30-0D01-0FA11B92072A}"/>
          </ac:spMkLst>
        </pc:spChg>
        <pc:spChg chg="add mod">
          <ac:chgData name="Hans Abrahamsson" userId="6367a23116ad86f8" providerId="LiveId" clId="{A1F9FEAB-585D-4781-AB6A-63181C7D5B4A}" dt="2023-12-06T08:27:03.159" v="1166" actId="1076"/>
          <ac:spMkLst>
            <pc:docMk/>
            <pc:sldMk cId="3737985528" sldId="1475"/>
            <ac:spMk id="5" creationId="{D710EEB5-8D0E-A60C-4AA5-3B98C41CA87D}"/>
          </ac:spMkLst>
        </pc:spChg>
        <pc:spChg chg="add mod">
          <ac:chgData name="Hans Abrahamsson" userId="6367a23116ad86f8" providerId="LiveId" clId="{A1F9FEAB-585D-4781-AB6A-63181C7D5B4A}" dt="2023-12-06T08:27:03.159" v="1166" actId="1076"/>
          <ac:spMkLst>
            <pc:docMk/>
            <pc:sldMk cId="3737985528" sldId="1475"/>
            <ac:spMk id="6" creationId="{67F61843-B2B2-BEFC-73B8-F300893E335F}"/>
          </ac:spMkLst>
        </pc:spChg>
        <pc:spChg chg="add mod">
          <ac:chgData name="Hans Abrahamsson" userId="6367a23116ad86f8" providerId="LiveId" clId="{A1F9FEAB-585D-4781-AB6A-63181C7D5B4A}" dt="2023-12-06T10:39:10.684" v="1855" actId="20577"/>
          <ac:spMkLst>
            <pc:docMk/>
            <pc:sldMk cId="3737985528" sldId="1475"/>
            <ac:spMk id="7" creationId="{3854BB0C-82AA-CBB7-9EB0-3AB71EDE4A8A}"/>
          </ac:spMkLst>
        </pc:spChg>
      </pc:sldChg>
      <pc:sldChg chg="add del">
        <pc:chgData name="Hans Abrahamsson" userId="6367a23116ad86f8" providerId="LiveId" clId="{A1F9FEAB-585D-4781-AB6A-63181C7D5B4A}" dt="2023-12-06T08:42:16.809" v="1304" actId="47"/>
        <pc:sldMkLst>
          <pc:docMk/>
          <pc:sldMk cId="1163179655" sldId="1476"/>
        </pc:sldMkLst>
      </pc:sldChg>
      <pc:sldChg chg="add">
        <pc:chgData name="Hans Abrahamsson" userId="6367a23116ad86f8" providerId="LiveId" clId="{A1F9FEAB-585D-4781-AB6A-63181C7D5B4A}" dt="2023-12-06T08:43:15.090" v="1305"/>
        <pc:sldMkLst>
          <pc:docMk/>
          <pc:sldMk cId="3445324896" sldId="1476"/>
        </pc:sldMkLst>
      </pc:sldChg>
      <pc:sldChg chg="addSp delSp modSp new del mod">
        <pc:chgData name="Hans Abrahamsson" userId="6367a23116ad86f8" providerId="LiveId" clId="{A1F9FEAB-585D-4781-AB6A-63181C7D5B4A}" dt="2023-12-06T08:44:01.701" v="1308" actId="47"/>
        <pc:sldMkLst>
          <pc:docMk/>
          <pc:sldMk cId="2081266225" sldId="1477"/>
        </pc:sldMkLst>
        <pc:spChg chg="del">
          <ac:chgData name="Hans Abrahamsson" userId="6367a23116ad86f8" providerId="LiveId" clId="{A1F9FEAB-585D-4781-AB6A-63181C7D5B4A}" dt="2023-12-06T08:43:46.005" v="1307" actId="22"/>
          <ac:spMkLst>
            <pc:docMk/>
            <pc:sldMk cId="2081266225" sldId="1477"/>
            <ac:spMk id="3" creationId="{9F4C580E-3A09-3523-31A2-F8686E7A2883}"/>
          </ac:spMkLst>
        </pc:spChg>
        <pc:picChg chg="add mod ord">
          <ac:chgData name="Hans Abrahamsson" userId="6367a23116ad86f8" providerId="LiveId" clId="{A1F9FEAB-585D-4781-AB6A-63181C7D5B4A}" dt="2023-12-06T08:43:46.005" v="1307" actId="22"/>
          <ac:picMkLst>
            <pc:docMk/>
            <pc:sldMk cId="2081266225" sldId="1477"/>
            <ac:picMk id="5" creationId="{79992003-FB0F-EBF1-9F5F-C6A7B9D6DF49}"/>
          </ac:picMkLst>
        </pc:picChg>
      </pc:sldChg>
      <pc:sldChg chg="add">
        <pc:chgData name="Hans Abrahamsson" userId="6367a23116ad86f8" providerId="LiveId" clId="{A1F9FEAB-585D-4781-AB6A-63181C7D5B4A}" dt="2023-12-06T08:45:38.574" v="1310"/>
        <pc:sldMkLst>
          <pc:docMk/>
          <pc:sldMk cId="3507719781" sldId="1477"/>
        </pc:sldMkLst>
      </pc:sldChg>
      <pc:sldMasterChg chg="delSldLayout">
        <pc:chgData name="Hans Abrahamsson" userId="6367a23116ad86f8" providerId="LiveId" clId="{A1F9FEAB-585D-4781-AB6A-63181C7D5B4A}" dt="2023-12-06T08:48:10.442" v="1315" actId="47"/>
        <pc:sldMasterMkLst>
          <pc:docMk/>
          <pc:sldMasterMk cId="4171415861" sldId="2147483648"/>
        </pc:sldMasterMkLst>
        <pc:sldLayoutChg chg="del">
          <pc:chgData name="Hans Abrahamsson" userId="6367a23116ad86f8" providerId="LiveId" clId="{A1F9FEAB-585D-4781-AB6A-63181C7D5B4A}" dt="2023-12-06T08:48:10.442" v="1315" actId="47"/>
          <pc:sldLayoutMkLst>
            <pc:docMk/>
            <pc:sldMasterMk cId="4171415861" sldId="2147483648"/>
            <pc:sldLayoutMk cId="1827761610" sldId="214748366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5240" cy="501640"/>
          </a:xfrm>
          <a:prstGeom prst="rect">
            <a:avLst/>
          </a:prstGeom>
        </p:spPr>
        <p:txBody>
          <a:bodyPr vert="horz" lIns="96359" tIns="48180" rIns="96359" bIns="48180" rtlCol="0"/>
          <a:lstStyle>
            <a:lvl1pPr algn="l">
              <a:defRPr sz="1300"/>
            </a:lvl1pPr>
          </a:lstStyle>
          <a:p>
            <a:endParaRPr lang="sv-SE"/>
          </a:p>
        </p:txBody>
      </p:sp>
      <p:sp>
        <p:nvSpPr>
          <p:cNvPr id="3" name="Platshållare för datum 2"/>
          <p:cNvSpPr>
            <a:spLocks noGrp="1"/>
          </p:cNvSpPr>
          <p:nvPr>
            <p:ph type="dt" idx="1"/>
          </p:nvPr>
        </p:nvSpPr>
        <p:spPr>
          <a:xfrm>
            <a:off x="3889109" y="0"/>
            <a:ext cx="2975240" cy="501640"/>
          </a:xfrm>
          <a:prstGeom prst="rect">
            <a:avLst/>
          </a:prstGeom>
        </p:spPr>
        <p:txBody>
          <a:bodyPr vert="horz" lIns="96359" tIns="48180" rIns="96359" bIns="48180" rtlCol="0"/>
          <a:lstStyle>
            <a:lvl1pPr algn="r">
              <a:defRPr sz="1300"/>
            </a:lvl1pPr>
          </a:lstStyle>
          <a:p>
            <a:fld id="{EECDBF42-FD35-4FA3-AF69-37C9E4B12292}" type="datetimeFigureOut">
              <a:rPr lang="sv-SE" smtClean="0"/>
              <a:t>2023-12-06</a:t>
            </a:fld>
            <a:endParaRPr lang="sv-SE"/>
          </a:p>
        </p:txBody>
      </p:sp>
      <p:sp>
        <p:nvSpPr>
          <p:cNvPr id="4" name="Platshållare för bildobjekt 3"/>
          <p:cNvSpPr>
            <a:spLocks noGrp="1" noRot="1" noChangeAspect="1"/>
          </p:cNvSpPr>
          <p:nvPr>
            <p:ph type="sldImg" idx="2"/>
          </p:nvPr>
        </p:nvSpPr>
        <p:spPr>
          <a:xfrm>
            <a:off x="434975" y="1249363"/>
            <a:ext cx="5997575" cy="3375025"/>
          </a:xfrm>
          <a:prstGeom prst="rect">
            <a:avLst/>
          </a:prstGeom>
          <a:noFill/>
          <a:ln w="12700">
            <a:solidFill>
              <a:prstClr val="black"/>
            </a:solidFill>
          </a:ln>
        </p:spPr>
        <p:txBody>
          <a:bodyPr vert="horz" lIns="96359" tIns="48180" rIns="96359" bIns="48180" rtlCol="0" anchor="ctr"/>
          <a:lstStyle/>
          <a:p>
            <a:endParaRPr lang="sv-SE"/>
          </a:p>
        </p:txBody>
      </p:sp>
      <p:sp>
        <p:nvSpPr>
          <p:cNvPr id="5" name="Platshållare för anteckningar 4"/>
          <p:cNvSpPr>
            <a:spLocks noGrp="1"/>
          </p:cNvSpPr>
          <p:nvPr>
            <p:ph type="body" sz="quarter" idx="3"/>
          </p:nvPr>
        </p:nvSpPr>
        <p:spPr>
          <a:xfrm>
            <a:off x="686594" y="4811574"/>
            <a:ext cx="5492750" cy="3936742"/>
          </a:xfrm>
          <a:prstGeom prst="rect">
            <a:avLst/>
          </a:prstGeom>
        </p:spPr>
        <p:txBody>
          <a:bodyPr vert="horz" lIns="96359" tIns="48180" rIns="96359" bIns="4818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96437"/>
            <a:ext cx="2975240" cy="501639"/>
          </a:xfrm>
          <a:prstGeom prst="rect">
            <a:avLst/>
          </a:prstGeom>
        </p:spPr>
        <p:txBody>
          <a:bodyPr vert="horz" lIns="96359" tIns="48180" rIns="96359" bIns="48180" rtlCol="0" anchor="b"/>
          <a:lstStyle>
            <a:lvl1pPr algn="l">
              <a:defRPr sz="1300"/>
            </a:lvl1pPr>
          </a:lstStyle>
          <a:p>
            <a:endParaRPr lang="sv-SE"/>
          </a:p>
        </p:txBody>
      </p:sp>
      <p:sp>
        <p:nvSpPr>
          <p:cNvPr id="7" name="Platshållare för bildnummer 6"/>
          <p:cNvSpPr>
            <a:spLocks noGrp="1"/>
          </p:cNvSpPr>
          <p:nvPr>
            <p:ph type="sldNum" sz="quarter" idx="5"/>
          </p:nvPr>
        </p:nvSpPr>
        <p:spPr>
          <a:xfrm>
            <a:off x="3889109" y="9496437"/>
            <a:ext cx="2975240" cy="501639"/>
          </a:xfrm>
          <a:prstGeom prst="rect">
            <a:avLst/>
          </a:prstGeom>
        </p:spPr>
        <p:txBody>
          <a:bodyPr vert="horz" lIns="96359" tIns="48180" rIns="96359" bIns="48180" rtlCol="0" anchor="b"/>
          <a:lstStyle>
            <a:lvl1pPr algn="r">
              <a:defRPr sz="1300"/>
            </a:lvl1pPr>
          </a:lstStyle>
          <a:p>
            <a:fld id="{1FC75808-103F-44E1-8E0F-FFBCCDC2A1F8}" type="slidenum">
              <a:rPr lang="sv-SE" smtClean="0"/>
              <a:t>‹#›</a:t>
            </a:fld>
            <a:endParaRPr lang="sv-SE"/>
          </a:p>
        </p:txBody>
      </p:sp>
    </p:spTree>
    <p:extLst>
      <p:ext uri="{BB962C8B-B14F-4D97-AF65-F5344CB8AC3E}">
        <p14:creationId xmlns:p14="http://schemas.microsoft.com/office/powerpoint/2010/main" val="1091424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63595">
              <a:defRPr/>
            </a:pPr>
            <a:endParaRPr lang="sv-SE" sz="1300" dirty="0">
              <a:ea typeface="Calibri" panose="020F0502020204030204" pitchFamily="34" charset="0"/>
              <a:cs typeface="Times New Roman" panose="02020603050405020304" pitchFamily="18" charset="0"/>
            </a:endParaRPr>
          </a:p>
          <a:p>
            <a:pPr>
              <a:lnSpc>
                <a:spcPts val="2318"/>
              </a:lnSpc>
            </a:pPr>
            <a:endParaRPr lang="sv-SE" dirty="0">
              <a:ea typeface="Calibri" panose="020F0502020204030204" pitchFamily="34" charset="0"/>
              <a:cs typeface="Times New Roman" panose="02020603050405020304" pitchFamily="18" charset="0"/>
            </a:endParaRPr>
          </a:p>
          <a:p>
            <a:pPr>
              <a:lnSpc>
                <a:spcPts val="2318"/>
              </a:lnSpc>
            </a:pPr>
            <a:endParaRPr lang="sv-SE" dirty="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1A22BB86-1A43-464B-9232-869AC4B567FF}" type="slidenum">
              <a:rPr lang="sv-SE" smtClean="0"/>
              <a:t>8</a:t>
            </a:fld>
            <a:endParaRPr lang="sv-SE"/>
          </a:p>
        </p:txBody>
      </p:sp>
    </p:spTree>
    <p:extLst>
      <p:ext uri="{BB962C8B-B14F-4D97-AF65-F5344CB8AC3E}">
        <p14:creationId xmlns:p14="http://schemas.microsoft.com/office/powerpoint/2010/main" val="1740767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400" dirty="0"/>
              <a:t>Den komplexitet som följt i samhällsomdaningens spår har inte minst påverkat statens roll, dess handlingsutrymme och den beprövade sociala ingenjörskonstens förutsättningar. Det är här viktigt att påminnas om att nationalstaten, som många i min generation tar för av naturen given, i ett historiskt perspektiv närmast uppfattas som en anomali (en historisk fis ii vinden om ni tillåter uttrycket. Under 300 år har mänskligheten ( av sin 300 000 åriga historia) byggt upp en nationalstat inom givna territoriella gränser för att hantera befolkningens gemensamma angelägenheter och upprätthålla lag och ordning. Nationalstatens framväxt utgör såväl en mörk tid i mänsklighetens historia (om vi ser till den takt i vilken människor lyckades ha ihjäl varandra) men den utgör också en framgångssaga om vi ser till det moderna projektet som en befriande kraft och uppbyggnaden av ett välfärdssamhälle.</a:t>
            </a:r>
          </a:p>
          <a:p>
            <a:endParaRPr lang="sv-SE" sz="1400" dirty="0"/>
          </a:p>
          <a:p>
            <a:r>
              <a:rPr lang="sv-SE" sz="1400" dirty="0"/>
              <a:t>Detta kanske speciellt om vi tänker på den svenska samhällsutvecklingen. Den svenska modellen byggde, som vi minns från läroböckerna i nutidshistoria, på samförståndspolitik (korporativism) mellan stat, näringsliv och fackföreningsrörelsen (Saltsjöbadsavtalet). Statens interna legitimitet och förmågan att säkerställa arbetsfred och social stabilitet var en förutsättning för att kunna bygga upp konkurrenskraftiga nationella produktionssystem. Förmågan att kunna kontrollera vinster, löner och räntor blev central för den omfördelningspolitik på vilket det sociala kontraktet vilade. Modellen blev framgångsrik och visade sig i praktiken förmögen att förändra människors levnadsförhållanden radikalt såväl i städer som på landsbygd. Från att Sverige utgjorde ett av Europas fattigaste länder i mitten på 1800-talet till att bli till ett av Europas mest välmående länder 100 år senare. Under flera decennier uppfattades Sverige därtill som ett av världens mest jämlika länder. </a:t>
            </a:r>
          </a:p>
          <a:p>
            <a:endParaRPr lang="sv-SE" sz="1400" dirty="0"/>
          </a:p>
          <a:p>
            <a:r>
              <a:rPr lang="sv-SE" sz="1400" dirty="0"/>
              <a:t>Den svenska modellens tillkomst och verkanskraft underlättades av den internationella utvecklingen. Depressionen under 1920-talet ökade förståelsen för statens roll (the new deal). Därtill medförde också det andra världskrigets slut ett ökat utrymme för att bädda in liberalismens och marknadsekonomins vassa kanter. Den rivalitet (om råvarutillgångar och avsättningsmarknader) mellan olika nationer som präglat industrisamhällets framväxt ersättes nu med strävan efter ömsesidiga ekonomiska beroenden länderna emellan. Den globaliseringsande som så framgångsrikt gradvis fångats in i den ”westfaliska flaskan”, alltsedan mitten av 1600-talet, släpptes nu ut igen i samband med att nationalstaterna trängdes tillbaka (men också frivilligt drog sig tillbaka) i det politiska rummet, framväxten av vår tids mellanstatliga världsordning och dess behov av fri handel och öppna gränser. Detta kom gradvis att förändra förutsättningarna för den svenska modellen. Nya aktörer kom in på den politiska arenan och trängde tillbaka staten i det politiska rummet. Bärkraftiga delar i de svenska nationella produktionssystemen förvandlades till länkar i globala förädlingskedjor. Statens behov av intern legitimitet och stödet från folkrörelsernas ersattes av dess behov av extern legitimitet hos de internationella finansmarknaderna för att dra till sin investeringsvilligt utländskt kapital. Staten förlorade gradvis sin förmåga till traditionell omfördelningspolitik – välfärden urholkades och den ojämna utvecklingen tog vid inte minst mellan stad och land. Det sociala kontraktet, med sina rötter i 1600- och 1700-talets politiska filosofi urholkades gradvis. Därmed kom också statens relationer till såväl det civila samhället som folkrörelsen att förändras. Traditionella socioekonomiska konfliktlinjer mellan arbete och kapital kompletterades med sociokulturella som handlade om erkännande, representation och rättvisa. Som jag skall återkomma till medför utvecklingen att krav ställs på ett förnyat samhällskontrakt utformat efter det sätt på vilket den pågående samhällsomdaningen påverkat de förhållanden som råder lokalt. Det handlar om hur människor skall leva tillsammans i en värld i förändring och hantera de nya konfliktlinjer som börjat göra sig alltmer gällande.</a:t>
            </a:r>
            <a:endParaRPr lang="sv-SE" sz="1300" dirty="0"/>
          </a:p>
        </p:txBody>
      </p:sp>
      <p:sp>
        <p:nvSpPr>
          <p:cNvPr id="4" name="Platshållare för bildnummer 3"/>
          <p:cNvSpPr>
            <a:spLocks noGrp="1"/>
          </p:cNvSpPr>
          <p:nvPr>
            <p:ph type="sldNum" sz="quarter" idx="5"/>
          </p:nvPr>
        </p:nvSpPr>
        <p:spPr/>
        <p:txBody>
          <a:bodyPr/>
          <a:lstStyle/>
          <a:p>
            <a:fld id="{1A22BB86-1A43-464B-9232-869AC4B567FF}" type="slidenum">
              <a:rPr lang="sv-SE" smtClean="0"/>
              <a:t>9</a:t>
            </a:fld>
            <a:endParaRPr lang="sv-SE"/>
          </a:p>
        </p:txBody>
      </p:sp>
    </p:spTree>
    <p:extLst>
      <p:ext uri="{BB962C8B-B14F-4D97-AF65-F5344CB8AC3E}">
        <p14:creationId xmlns:p14="http://schemas.microsoft.com/office/powerpoint/2010/main" val="2845961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De sätt som dessa kollektiva trauman tar sig uttryck hos enskilda individer nivå ett stort genomslag i det politiska landskapet. Tillgång till statligt finansierat partistöd, minskade kontaktytor med medlemmar gör att de politiska partierna ofta formulerar sin politik med hjälp av olika opinionsundersökningar. Liknande undersökningar fångar emellertid främst individers, många gånger oreflekterade, åsikter. Detta då mötesplatser för demokratiska samtal som kan omvandla liknande individuella åsikter till kollektiva anspråk saknas. Människor känner allt oftare inte igen sig i det offentliga politiska samtalet utan söker sig till populistiska strömningar som upplevs bättre på att beskriva gemene mans vardagsbekymmer. Utvecklingen har medfört att den liberala representativa demokratin befinner sig i en allt allvarligare legitimitetskris. Någonting som inte minst märks genom att våra förtroendevalda politiker allt oftare utsätts för hot och hat.</a:t>
            </a:r>
          </a:p>
        </p:txBody>
      </p:sp>
      <p:sp>
        <p:nvSpPr>
          <p:cNvPr id="4" name="Platshållare för bildnummer 3"/>
          <p:cNvSpPr>
            <a:spLocks noGrp="1"/>
          </p:cNvSpPr>
          <p:nvPr>
            <p:ph type="sldNum" sz="quarter" idx="5"/>
          </p:nvPr>
        </p:nvSpPr>
        <p:spPr/>
        <p:txBody>
          <a:bodyPr/>
          <a:lstStyle/>
          <a:p>
            <a:fld id="{1A22BB86-1A43-464B-9232-869AC4B567FF}" type="slidenum">
              <a:rPr lang="sv-SE" smtClean="0"/>
              <a:t>10</a:t>
            </a:fld>
            <a:endParaRPr lang="sv-SE"/>
          </a:p>
        </p:txBody>
      </p:sp>
    </p:spTree>
    <p:extLst>
      <p:ext uri="{BB962C8B-B14F-4D97-AF65-F5344CB8AC3E}">
        <p14:creationId xmlns:p14="http://schemas.microsoft.com/office/powerpoint/2010/main" val="1513806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Jag stannar här och föreslår att vi sträcker på benen, hämtar fika och tar plats vid de runda borden för de gruppsamtal som nu är tänkta att följa. Det handlar om två frågor: (1) Kände ni igen er i min berättelse – vilka perspektiv tyckte ni saknades och (2) Hur uppfattar ni synvändornas relevans. Vilka hinder stöter ni på som försvårar användandet av dessa.   Jag tackar för ert tålamod och för </a:t>
            </a:r>
            <a:r>
              <a:rPr lang="sv-SE"/>
              <a:t>er uppmärksamhet </a:t>
            </a:r>
            <a:r>
              <a:rPr lang="sv-SE" dirty="0"/>
              <a:t>och lämnar över till arrangörerna för den praktiska informationen om hur gruppsamtalen är tänkta att organiseras och gå till.</a:t>
            </a:r>
            <a:endParaRPr lang="en-GB" dirty="0"/>
          </a:p>
        </p:txBody>
      </p:sp>
      <p:sp>
        <p:nvSpPr>
          <p:cNvPr id="4" name="Platshållare för bildnummer 3"/>
          <p:cNvSpPr>
            <a:spLocks noGrp="1"/>
          </p:cNvSpPr>
          <p:nvPr>
            <p:ph type="sldNum" sz="quarter" idx="5"/>
          </p:nvPr>
        </p:nvSpPr>
        <p:spPr/>
        <p:txBody>
          <a:bodyPr/>
          <a:lstStyle/>
          <a:p>
            <a:fld id="{62C69493-A715-46E6-8580-407CCEEDD02E}" type="slidenum">
              <a:rPr lang="en-GB" smtClean="0"/>
              <a:t>16</a:t>
            </a:fld>
            <a:endParaRPr lang="en-GB"/>
          </a:p>
        </p:txBody>
      </p:sp>
    </p:spTree>
    <p:extLst>
      <p:ext uri="{BB962C8B-B14F-4D97-AF65-F5344CB8AC3E}">
        <p14:creationId xmlns:p14="http://schemas.microsoft.com/office/powerpoint/2010/main" val="2559111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Som exempel på denna rivalitet vill jag lyfta fram Margareta Winbergs översyn av socialtjänstlagen som presenterade 2020 och  lade en stor vikt på det förebyggande arbetet med Ann-Sofie Hermanssons utredning om kommunernas roll i det brottsförebyggande arbetet – regeringens så kallade 34-punktsprogram mot kriminella – en utredning som helt och hållet bygger på repressiva åtgärder. Vi befinner oss alltså i ett vägskäl och jag skall under min fortsatta framställning ur såväl ett folkhälsoperspektiv som ur ett freds och utvecklingsperspektiv peka på ett möjligt vägval.</a:t>
            </a:r>
            <a:endParaRPr lang="en-GB" dirty="0"/>
          </a:p>
        </p:txBody>
      </p:sp>
      <p:sp>
        <p:nvSpPr>
          <p:cNvPr id="4" name="Platshållare för bildnummer 3"/>
          <p:cNvSpPr>
            <a:spLocks noGrp="1"/>
          </p:cNvSpPr>
          <p:nvPr>
            <p:ph type="sldNum" sz="quarter" idx="5"/>
          </p:nvPr>
        </p:nvSpPr>
        <p:spPr/>
        <p:txBody>
          <a:bodyPr/>
          <a:lstStyle/>
          <a:p>
            <a:fld id="{1FC75808-103F-44E1-8E0F-FFBCCDC2A1F8}" type="slidenum">
              <a:rPr lang="sv-SE" smtClean="0"/>
              <a:t>18</a:t>
            </a:fld>
            <a:endParaRPr lang="sv-SE"/>
          </a:p>
        </p:txBody>
      </p:sp>
    </p:spTree>
    <p:extLst>
      <p:ext uri="{BB962C8B-B14F-4D97-AF65-F5344CB8AC3E}">
        <p14:creationId xmlns:p14="http://schemas.microsoft.com/office/powerpoint/2010/main" val="3362734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63595">
              <a:defRPr/>
            </a:pPr>
            <a:r>
              <a:rPr lang="sv-SE" sz="1900" dirty="0">
                <a:latin typeface="Calibri" panose="020F0502020204030204" pitchFamily="34" charset="0"/>
                <a:ea typeface="Calibri" panose="020F0502020204030204" pitchFamily="34" charset="0"/>
                <a:cs typeface="Times New Roman" panose="02020603050405020304" pitchFamily="18" charset="0"/>
              </a:rPr>
              <a:t>Liksom folkhälsovetenskap lägger fredsorganisation utvecklingsforskningen stor vikt vid förebyggande och främjande åtgärder. Vi skiljer härvid lag på brottsbekämpande åtgärder å ena sidan (det vi kallar för negativ säkerhet - skydd mot någonting) och tillitsskapande och trygghetsfrämjande och förebyggande åtgärder å den andra (det vi kallar för positiv säkerhet - rätten till någonting). Medskapande och dialog blir legio för att öka de boendes kollektiva förmåga. </a:t>
            </a:r>
          </a:p>
          <a:p>
            <a:endParaRPr lang="sv-SE" dirty="0"/>
          </a:p>
        </p:txBody>
      </p:sp>
      <p:sp>
        <p:nvSpPr>
          <p:cNvPr id="4" name="Platshållare för bildnummer 3"/>
          <p:cNvSpPr>
            <a:spLocks noGrp="1"/>
          </p:cNvSpPr>
          <p:nvPr>
            <p:ph type="sldNum" sz="quarter" idx="5"/>
          </p:nvPr>
        </p:nvSpPr>
        <p:spPr/>
        <p:txBody>
          <a:bodyPr/>
          <a:lstStyle/>
          <a:p>
            <a:fld id="{1A22BB86-1A43-464B-9232-869AC4B567FF}" type="slidenum">
              <a:rPr lang="sv-SE" smtClean="0"/>
              <a:t>25</a:t>
            </a:fld>
            <a:endParaRPr lang="sv-SE"/>
          </a:p>
        </p:txBody>
      </p:sp>
    </p:spTree>
    <p:extLst>
      <p:ext uri="{BB962C8B-B14F-4D97-AF65-F5344CB8AC3E}">
        <p14:creationId xmlns:p14="http://schemas.microsoft.com/office/powerpoint/2010/main" val="1316747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Medskapande innebär att berörda invånare bidrar med att formulera problemen, identifierar åtgärder, utformar handlingsplaner, genomför de beslut som fattats och följa upp insatserna för att kontrollera att resultatet motsvarade förväntningarna. Medskapande kräver ett nytt sätt att tänka. Den sociala ingenjörskonsten har gått ur tiden – det handlar inte längre om att bygga ett samhälle </a:t>
            </a:r>
            <a:r>
              <a:rPr lang="sv-SE" b="1" i="1" dirty="0"/>
              <a:t>för</a:t>
            </a:r>
            <a:r>
              <a:rPr lang="sv-SE" dirty="0"/>
              <a:t> invånarna utan samhällsbygget behöver ske tillsammans </a:t>
            </a:r>
            <a:r>
              <a:rPr lang="sv-SE" b="1" i="1" dirty="0"/>
              <a:t>med</a:t>
            </a:r>
            <a:r>
              <a:rPr lang="sv-SE" dirty="0"/>
              <a:t> invånarna. Människor skall alltså inte uppfattas som objekt utan som subjekt och bärare av flera av de resurser som krävs för samhällsbyggets hållbarhet. Det handlar om kollektivt lärarande och om att stärka den kollektiva förmågan. Medskapandet bygger på samtal mellan de som berörs om hur vi skall leva tillsammans i en värld i förändring. Medskapandet kräver också att de politiskt förtroendevalda är beredda till att dela med sig av sin beslutsmakt. Forskning visar på att olika former av maktdelning har en mycket stor inverkan på det politiska systemets legitimitet. Användning av en medborgarbudget kan vara ett viktigt verktyg för en sådan legitimitetsskapande maktdelning. Den gör det också möjligt att gå från ord till handling, någonting som ofta krävs för att upprätthålla tillit och energi i arbetet.</a:t>
            </a:r>
          </a:p>
          <a:p>
            <a:endParaRPr lang="sv-SE" dirty="0"/>
          </a:p>
          <a:p>
            <a:r>
              <a:rPr lang="sv-SE" dirty="0"/>
              <a:t>En omständighet som den kommunala förvaltningen behöver uppmärksamma när det gäller att fungera som en stödjande struktur för att underlätta de boendes kollektiva förmåga handlar om det civila samhällets tudelning och uppdelning som pågår mellan det etablerade föreningslivet och de nya sociala rörelser och nätverk som växer fram utifrån enskilda individers samhällsengagemang. Precis som det förändrade politiska landskapet och tilltagande individualisering medfört att de etablerade politiska partierna tappar medlemmar så börjar också det mer etablerade föreningslivet tappa medlemmar med minskad förankring lokalt i olika bostadsområden som följd. Forskningen påvisar hur alla organisationer över tid drabbas av någon slags järnlag som bildar någon slags oligarki med en centraliserad maktutövning (fåmannavälde). Inte desto mindre har myndigheterna en stor tillit till det etablerade föreningslivet och ser gärna hur de kan bidra till kommunernas roll dom serviceaktör och leverera olika typer av välfärdstjänster. En motsvarande tillit finns sällan när det gäller de mer lösliga sociala rörelser och nätverkens förmåga. Denna misstro smittar av sig och tenderar att skapa en stor rivalitet mellan det etablerade föreningslivet och lösliga nätverk/sociala rörelser. Och denna rivalitet handlar inte bara om ekonomiska resurser och om myndigheternas gunst utan också om kontaktytor med de boende och om deras tillit. Denna rivalitet har visat sig få en förödande inverkan på det civila samhällets kollektiva förmåga. Jag skall nu visa på den kommunala förvaltningens roll när det gäller att erbjuda mötesplatser och demokratiska rum som kan fungera som någon slags stödjande struktur för ökad samverkan mellan olika boendegrupper.</a:t>
            </a:r>
            <a:endParaRPr lang="en-GB" dirty="0"/>
          </a:p>
        </p:txBody>
      </p:sp>
      <p:sp>
        <p:nvSpPr>
          <p:cNvPr id="4" name="Platshållare för bildnummer 3"/>
          <p:cNvSpPr>
            <a:spLocks noGrp="1"/>
          </p:cNvSpPr>
          <p:nvPr>
            <p:ph type="sldNum" sz="quarter" idx="5"/>
          </p:nvPr>
        </p:nvSpPr>
        <p:spPr/>
        <p:txBody>
          <a:bodyPr/>
          <a:lstStyle/>
          <a:p>
            <a:fld id="{62C69493-A715-46E6-8580-407CCEEDD02E}" type="slidenum">
              <a:rPr lang="en-GB" smtClean="0"/>
              <a:t>26</a:t>
            </a:fld>
            <a:endParaRPr lang="en-GB"/>
          </a:p>
        </p:txBody>
      </p:sp>
    </p:spTree>
    <p:extLst>
      <p:ext uri="{BB962C8B-B14F-4D97-AF65-F5344CB8AC3E}">
        <p14:creationId xmlns:p14="http://schemas.microsoft.com/office/powerpoint/2010/main" val="2252387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När vi talar i termer av medskapande i 360 grader vid komplexa samhällsfrågor måste vi tänka bortom de mer vanliga formerna för medborgardialog – information, konsultation och diskussion. Dessa är viktiga verktyg inte minst för att förhindra ryktesspridning.  Men när det gäller att hantera komplexa samhällsfrågor och om att gå från symptom till orsakernas orsakar liksom att synliggöra strukturella effekter har de visat sig otillräckliga. </a:t>
            </a:r>
          </a:p>
          <a:p>
            <a:endParaRPr lang="sv-SE" dirty="0"/>
          </a:p>
          <a:p>
            <a:r>
              <a:rPr lang="sv-SE" dirty="0"/>
              <a:t>Komplexa samhällsfrågor kräver som jag varit inne på förstärkt samverkan mellan en rad olika aktörer.  Det handlar här om att sätta frågan i mitten, arbeta på lika villkor och ta ett gemensam ansvar för genomförandet. Det är inte på förhand givet att det är den kommunala förvaltningen är bäst skickad för att genomföra de åtgärdsplaner som identifierats. Det kan vara bostadsbolag, näringslivets aktörer, civilsamhällets föreningsliv eller engagerade boende och deras nätverk. </a:t>
            </a:r>
          </a:p>
          <a:p>
            <a:endParaRPr lang="sv-SE" dirty="0"/>
          </a:p>
          <a:p>
            <a:r>
              <a:rPr lang="sv-SE" dirty="0"/>
              <a:t>Det är viktigt att observera att den medskapande dialogen vid komplexa frågor inte handlar om något enstaka fyrverkeri och dialogtillfälle. Vid komplexa samhällsfrågor blir det som sagt extra viktigt att komma bortom symptomen och identifiera såväl orsaker (drivkrafterna bakom de komplexa problemen) liksom dess effekter för olika boendegrupper. Det kan härvidlag bli aktuellt att fortsätta samtalet i flera omgångar. Till en början kan samtalen behövas föras i relativt homogena grupper för att skapa trygghet hos deltagarna att dela med sig av sina erfarenheter. I ett senare skeende kan det bli aktuellt med samtal i heterogena grupper för att få fram och förhålla sig till olika perspektiv.</a:t>
            </a:r>
          </a:p>
        </p:txBody>
      </p:sp>
      <p:sp>
        <p:nvSpPr>
          <p:cNvPr id="4" name="Platshållare för bildnummer 3"/>
          <p:cNvSpPr>
            <a:spLocks noGrp="1"/>
          </p:cNvSpPr>
          <p:nvPr>
            <p:ph type="sldNum" sz="quarter" idx="5"/>
          </p:nvPr>
        </p:nvSpPr>
        <p:spPr/>
        <p:txBody>
          <a:bodyPr/>
          <a:lstStyle/>
          <a:p>
            <a:fld id="{1A22BB86-1A43-464B-9232-869AC4B567FF}" type="slidenum">
              <a:rPr lang="sv-SE" smtClean="0"/>
              <a:t>27</a:t>
            </a:fld>
            <a:endParaRPr lang="sv-SE"/>
          </a:p>
        </p:txBody>
      </p:sp>
    </p:spTree>
    <p:extLst>
      <p:ext uri="{BB962C8B-B14F-4D97-AF65-F5344CB8AC3E}">
        <p14:creationId xmlns:p14="http://schemas.microsoft.com/office/powerpoint/2010/main" val="3924754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 närmar oss slutet på min forskningsresa och därmed den tredje synvändan som jag menar måste till för att stärka kommuners förutsättningar för att fullfölja sitt tredubbla uppdrag. Jag tänker här på uppdraget som samhällsbyggare. En fråga som knyter an till den tidigare synvändan och kommunens roll som demokratiaktör.  </a:t>
            </a:r>
          </a:p>
          <a:p>
            <a:endParaRPr lang="sv-SE" dirty="0"/>
          </a:p>
          <a:p>
            <a:r>
              <a:rPr lang="sv-SE" dirty="0"/>
              <a:t>Jag delar den tidigare regeringen Reinfeldts uppfattning om vikten av att demokratisera demokratin med syfte att bland annat stärka den samhälleliga tilliten (såväl vertikalt som horisontellt). Det handlar om att skapa en levande demokrati som ökar utrymmet för människor att bli sedda, göra sina röster hörda och att (inte minst viktigt) att kunna agera tillsammans (</a:t>
            </a:r>
            <a:r>
              <a:rPr lang="sv-SE" dirty="0" err="1"/>
              <a:t>kontakthypotesen</a:t>
            </a:r>
            <a:r>
              <a:rPr lang="sv-SE" dirty="0"/>
              <a:t>). Ett sätt att utveckla demokratin är att komplettera den med den perspektivdemokrati som vi tidigare talat om. </a:t>
            </a:r>
          </a:p>
          <a:p>
            <a:endParaRPr lang="sv-SE" dirty="0"/>
          </a:p>
          <a:p>
            <a:r>
              <a:rPr lang="sv-SE" dirty="0"/>
              <a:t>Som ett första steg i denna riktning har Malmö Stad för något år sedan etablerat ett Forum för demokrati och mänskliga rättigheter. Städer som Montreal i Canada, Mannheim i Tyskland, Luton i England och Grenoble i Frankrike har tagit ytterligare steg på vägen genom att inleda arbetet med att utforma lokala samhällskontrakt där de boende kommer överens om lokala förhållningssätt till lokala problem och globala hållbarhetsfrågor. Samhällskontrakt som inte bara stipulerar medborgarnas rättigheter utan också deras skyldigheter. I Sverige har Örnsköldsvik inlett ett motsvarande arbete med att identifiera behov, förutsättningar och utformning. </a:t>
            </a:r>
          </a:p>
          <a:p>
            <a:endParaRPr lang="sv-SE" dirty="0"/>
          </a:p>
          <a:p>
            <a:r>
              <a:rPr lang="sv-SE" dirty="0"/>
              <a:t>Den representativa demokratin handlar om att befolkningen genom val utser de politiker som de anser skall representera dem i olika valda församlingar. Perspektivdemokrati innebär att olika medborgare (ofta slumpvis utvalda) inbjuds till att delta i medborgarpaneler eller andra former för demokratiska samtal för att på lika villkor som övriga deltagare föra fram sina perspektiv utan anspråk på att de skall vara representativa för någon annan som inte är på plats. Olika former för medborgarråd, medborgarförsamlingar eller medborgardrivna forum utgör olika exempel på detta. De slumpvis utvalda deltagarna är således inte närvarande som ombud för någon annan utan representerar enbart sig själv. </a:t>
            </a:r>
          </a:p>
          <a:p>
            <a:endParaRPr lang="sv-SE" dirty="0"/>
          </a:p>
          <a:p>
            <a:r>
              <a:rPr lang="sv-SE" dirty="0"/>
              <a:t>Klimatfrågan har fått alltfler kommuner i Sverige att intressera sig för frågan. Örnsköldsvik utgör ett exempel på hur liknande samhällskontrakt kan utvecklas och användas. Själv </a:t>
            </a:r>
            <a:r>
              <a:rPr lang="sv-SE" dirty="0" err="1"/>
              <a:t>fördsöker</a:t>
            </a:r>
            <a:r>
              <a:rPr lang="sv-SE" dirty="0"/>
              <a:t> </a:t>
            </a:r>
            <a:r>
              <a:rPr lang="sv-SE" dirty="0" err="1"/>
              <a:t>jsag</a:t>
            </a:r>
            <a:r>
              <a:rPr lang="sv-SE" dirty="0"/>
              <a:t> samla på mig erfarenheter från det arbete som pågår i Frankrike som ett resultat av de Gula Västarnas arbeta med att säkerställa att kostnaderna och umbärandena för den nödvändiga klimatomställningen fördelas på ett rättvist sätt mellan olika befolkningsgrupper.</a:t>
            </a:r>
          </a:p>
          <a:p>
            <a:endParaRPr lang="sv-SE" dirty="0"/>
          </a:p>
          <a:p>
            <a:endParaRPr lang="sv-SE" dirty="0"/>
          </a:p>
        </p:txBody>
      </p:sp>
      <p:sp>
        <p:nvSpPr>
          <p:cNvPr id="4" name="Platshållare för bildnummer 3"/>
          <p:cNvSpPr>
            <a:spLocks noGrp="1"/>
          </p:cNvSpPr>
          <p:nvPr>
            <p:ph type="sldNum" sz="quarter" idx="5"/>
          </p:nvPr>
        </p:nvSpPr>
        <p:spPr/>
        <p:txBody>
          <a:bodyPr/>
          <a:lstStyle/>
          <a:p>
            <a:fld id="{1A22BB86-1A43-464B-9232-869AC4B567FF}" type="slidenum">
              <a:rPr lang="sv-SE" smtClean="0"/>
              <a:t>29</a:t>
            </a:fld>
            <a:endParaRPr lang="sv-SE"/>
          </a:p>
        </p:txBody>
      </p:sp>
    </p:spTree>
    <p:extLst>
      <p:ext uri="{BB962C8B-B14F-4D97-AF65-F5344CB8AC3E}">
        <p14:creationId xmlns:p14="http://schemas.microsoft.com/office/powerpoint/2010/main" val="1668968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D9199D6-B39E-4F0E-AFE6-267B2B507046}"/>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D71AA635-FD6B-4F74-9FC0-EED4971E52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E5FD5854-C655-4E98-8A09-078695793F13}"/>
              </a:ext>
            </a:extLst>
          </p:cNvPr>
          <p:cNvSpPr>
            <a:spLocks noGrp="1"/>
          </p:cNvSpPr>
          <p:nvPr>
            <p:ph type="dt" sz="half" idx="10"/>
          </p:nvPr>
        </p:nvSpPr>
        <p:spPr/>
        <p:txBody>
          <a:bodyPr/>
          <a:lstStyle/>
          <a:p>
            <a:fld id="{A0AC5E87-BB88-4591-A505-B6B86B9A3784}" type="datetimeFigureOut">
              <a:rPr lang="sv-SE" smtClean="0"/>
              <a:t>2023-12-06</a:t>
            </a:fld>
            <a:endParaRPr lang="sv-SE"/>
          </a:p>
        </p:txBody>
      </p:sp>
      <p:sp>
        <p:nvSpPr>
          <p:cNvPr id="5" name="Platshållare för sidfot 4">
            <a:extLst>
              <a:ext uri="{FF2B5EF4-FFF2-40B4-BE49-F238E27FC236}">
                <a16:creationId xmlns:a16="http://schemas.microsoft.com/office/drawing/2014/main" id="{D52360C0-2261-4BCA-AD57-C8E838562B2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7EAD4BB-1594-42B1-889A-72C90839B453}"/>
              </a:ext>
            </a:extLst>
          </p:cNvPr>
          <p:cNvSpPr>
            <a:spLocks noGrp="1"/>
          </p:cNvSpPr>
          <p:nvPr>
            <p:ph type="sldNum" sz="quarter" idx="12"/>
          </p:nvPr>
        </p:nvSpPr>
        <p:spPr/>
        <p:txBody>
          <a:bodyPr/>
          <a:lstStyle/>
          <a:p>
            <a:fld id="{0C0ECF84-8E0F-4F62-A156-25725A78056C}" type="slidenum">
              <a:rPr lang="sv-SE" smtClean="0"/>
              <a:t>‹#›</a:t>
            </a:fld>
            <a:endParaRPr lang="sv-SE"/>
          </a:p>
        </p:txBody>
      </p:sp>
    </p:spTree>
    <p:extLst>
      <p:ext uri="{BB962C8B-B14F-4D97-AF65-F5344CB8AC3E}">
        <p14:creationId xmlns:p14="http://schemas.microsoft.com/office/powerpoint/2010/main" val="796302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4B735F9-3529-4ED2-A983-5E0523EF449D}"/>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2943C005-582D-4C86-97FF-BE70CA22B505}"/>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A137176-4B12-4307-9A70-A458F036FE64}"/>
              </a:ext>
            </a:extLst>
          </p:cNvPr>
          <p:cNvSpPr>
            <a:spLocks noGrp="1"/>
          </p:cNvSpPr>
          <p:nvPr>
            <p:ph type="dt" sz="half" idx="10"/>
          </p:nvPr>
        </p:nvSpPr>
        <p:spPr/>
        <p:txBody>
          <a:bodyPr/>
          <a:lstStyle/>
          <a:p>
            <a:fld id="{A0AC5E87-BB88-4591-A505-B6B86B9A3784}" type="datetimeFigureOut">
              <a:rPr lang="sv-SE" smtClean="0"/>
              <a:t>2023-12-06</a:t>
            </a:fld>
            <a:endParaRPr lang="sv-SE"/>
          </a:p>
        </p:txBody>
      </p:sp>
      <p:sp>
        <p:nvSpPr>
          <p:cNvPr id="5" name="Platshållare för sidfot 4">
            <a:extLst>
              <a:ext uri="{FF2B5EF4-FFF2-40B4-BE49-F238E27FC236}">
                <a16:creationId xmlns:a16="http://schemas.microsoft.com/office/drawing/2014/main" id="{54FE90A6-865A-4EF7-AD01-CC0B2E783CD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145CC940-A553-458E-A1DF-FBB7FA79BEDC}"/>
              </a:ext>
            </a:extLst>
          </p:cNvPr>
          <p:cNvSpPr>
            <a:spLocks noGrp="1"/>
          </p:cNvSpPr>
          <p:nvPr>
            <p:ph type="sldNum" sz="quarter" idx="12"/>
          </p:nvPr>
        </p:nvSpPr>
        <p:spPr/>
        <p:txBody>
          <a:bodyPr/>
          <a:lstStyle/>
          <a:p>
            <a:fld id="{0C0ECF84-8E0F-4F62-A156-25725A78056C}" type="slidenum">
              <a:rPr lang="sv-SE" smtClean="0"/>
              <a:t>‹#›</a:t>
            </a:fld>
            <a:endParaRPr lang="sv-SE"/>
          </a:p>
        </p:txBody>
      </p:sp>
    </p:spTree>
    <p:extLst>
      <p:ext uri="{BB962C8B-B14F-4D97-AF65-F5344CB8AC3E}">
        <p14:creationId xmlns:p14="http://schemas.microsoft.com/office/powerpoint/2010/main" val="3320786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EFFE5C18-BE7E-4C82-A8DD-165F4153FCB7}"/>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D84E4BF0-32C7-4D3E-8791-01CD3949FA38}"/>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6D6B151-BD2A-4EC8-B5D9-DB1CAF3738E8}"/>
              </a:ext>
            </a:extLst>
          </p:cNvPr>
          <p:cNvSpPr>
            <a:spLocks noGrp="1"/>
          </p:cNvSpPr>
          <p:nvPr>
            <p:ph type="dt" sz="half" idx="10"/>
          </p:nvPr>
        </p:nvSpPr>
        <p:spPr/>
        <p:txBody>
          <a:bodyPr/>
          <a:lstStyle/>
          <a:p>
            <a:fld id="{A0AC5E87-BB88-4591-A505-B6B86B9A3784}" type="datetimeFigureOut">
              <a:rPr lang="sv-SE" smtClean="0"/>
              <a:t>2023-12-06</a:t>
            </a:fld>
            <a:endParaRPr lang="sv-SE"/>
          </a:p>
        </p:txBody>
      </p:sp>
      <p:sp>
        <p:nvSpPr>
          <p:cNvPr id="5" name="Platshållare för sidfot 4">
            <a:extLst>
              <a:ext uri="{FF2B5EF4-FFF2-40B4-BE49-F238E27FC236}">
                <a16:creationId xmlns:a16="http://schemas.microsoft.com/office/drawing/2014/main" id="{87A52AAA-BB16-4290-8F7E-66A2A4AF412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1BF86D3F-3F9A-4455-9E5F-EA9EEC3061E9}"/>
              </a:ext>
            </a:extLst>
          </p:cNvPr>
          <p:cNvSpPr>
            <a:spLocks noGrp="1"/>
          </p:cNvSpPr>
          <p:nvPr>
            <p:ph type="sldNum" sz="quarter" idx="12"/>
          </p:nvPr>
        </p:nvSpPr>
        <p:spPr/>
        <p:txBody>
          <a:bodyPr/>
          <a:lstStyle/>
          <a:p>
            <a:fld id="{0C0ECF84-8E0F-4F62-A156-25725A78056C}" type="slidenum">
              <a:rPr lang="sv-SE" smtClean="0"/>
              <a:t>‹#›</a:t>
            </a:fld>
            <a:endParaRPr lang="sv-SE"/>
          </a:p>
        </p:txBody>
      </p:sp>
    </p:spTree>
    <p:extLst>
      <p:ext uri="{BB962C8B-B14F-4D97-AF65-F5344CB8AC3E}">
        <p14:creationId xmlns:p14="http://schemas.microsoft.com/office/powerpoint/2010/main" val="804743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004FC65-DBD1-4DED-AB61-1BACA4744031}"/>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1B6AC29B-22E2-4BF7-ADA7-6F6FA831DACD}"/>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AD52386-7D57-4F63-B7F4-E1FD3E040BBF}"/>
              </a:ext>
            </a:extLst>
          </p:cNvPr>
          <p:cNvSpPr>
            <a:spLocks noGrp="1"/>
          </p:cNvSpPr>
          <p:nvPr>
            <p:ph type="dt" sz="half" idx="10"/>
          </p:nvPr>
        </p:nvSpPr>
        <p:spPr/>
        <p:txBody>
          <a:bodyPr/>
          <a:lstStyle/>
          <a:p>
            <a:fld id="{A0AC5E87-BB88-4591-A505-B6B86B9A3784}" type="datetimeFigureOut">
              <a:rPr lang="sv-SE" smtClean="0"/>
              <a:t>2023-12-06</a:t>
            </a:fld>
            <a:endParaRPr lang="sv-SE"/>
          </a:p>
        </p:txBody>
      </p:sp>
      <p:sp>
        <p:nvSpPr>
          <p:cNvPr id="5" name="Platshållare för sidfot 4">
            <a:extLst>
              <a:ext uri="{FF2B5EF4-FFF2-40B4-BE49-F238E27FC236}">
                <a16:creationId xmlns:a16="http://schemas.microsoft.com/office/drawing/2014/main" id="{D313D0EE-02C7-42D2-A31B-5AE2EA39935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907363F-3038-4776-A9A7-8611699CD623}"/>
              </a:ext>
            </a:extLst>
          </p:cNvPr>
          <p:cNvSpPr>
            <a:spLocks noGrp="1"/>
          </p:cNvSpPr>
          <p:nvPr>
            <p:ph type="sldNum" sz="quarter" idx="12"/>
          </p:nvPr>
        </p:nvSpPr>
        <p:spPr/>
        <p:txBody>
          <a:bodyPr/>
          <a:lstStyle/>
          <a:p>
            <a:fld id="{0C0ECF84-8E0F-4F62-A156-25725A78056C}" type="slidenum">
              <a:rPr lang="sv-SE" smtClean="0"/>
              <a:t>‹#›</a:t>
            </a:fld>
            <a:endParaRPr lang="sv-SE"/>
          </a:p>
        </p:txBody>
      </p:sp>
    </p:spTree>
    <p:extLst>
      <p:ext uri="{BB962C8B-B14F-4D97-AF65-F5344CB8AC3E}">
        <p14:creationId xmlns:p14="http://schemas.microsoft.com/office/powerpoint/2010/main" val="1917463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86A608-472A-4F26-B5C0-96E461F0AE25}"/>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227ABF31-6AA8-4AC2-A6D4-EB4A75EA43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952FE23C-5F26-4155-AEB1-589B91F732D2}"/>
              </a:ext>
            </a:extLst>
          </p:cNvPr>
          <p:cNvSpPr>
            <a:spLocks noGrp="1"/>
          </p:cNvSpPr>
          <p:nvPr>
            <p:ph type="dt" sz="half" idx="10"/>
          </p:nvPr>
        </p:nvSpPr>
        <p:spPr/>
        <p:txBody>
          <a:bodyPr/>
          <a:lstStyle/>
          <a:p>
            <a:fld id="{A0AC5E87-BB88-4591-A505-B6B86B9A3784}" type="datetimeFigureOut">
              <a:rPr lang="sv-SE" smtClean="0"/>
              <a:t>2023-12-06</a:t>
            </a:fld>
            <a:endParaRPr lang="sv-SE"/>
          </a:p>
        </p:txBody>
      </p:sp>
      <p:sp>
        <p:nvSpPr>
          <p:cNvPr id="5" name="Platshållare för sidfot 4">
            <a:extLst>
              <a:ext uri="{FF2B5EF4-FFF2-40B4-BE49-F238E27FC236}">
                <a16:creationId xmlns:a16="http://schemas.microsoft.com/office/drawing/2014/main" id="{0AC716E6-4F5F-4A35-9726-0985AEC110F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10FB4C2-FADE-4961-AF37-83320BFE3567}"/>
              </a:ext>
            </a:extLst>
          </p:cNvPr>
          <p:cNvSpPr>
            <a:spLocks noGrp="1"/>
          </p:cNvSpPr>
          <p:nvPr>
            <p:ph type="sldNum" sz="quarter" idx="12"/>
          </p:nvPr>
        </p:nvSpPr>
        <p:spPr/>
        <p:txBody>
          <a:bodyPr/>
          <a:lstStyle/>
          <a:p>
            <a:fld id="{0C0ECF84-8E0F-4F62-A156-25725A78056C}" type="slidenum">
              <a:rPr lang="sv-SE" smtClean="0"/>
              <a:t>‹#›</a:t>
            </a:fld>
            <a:endParaRPr lang="sv-SE"/>
          </a:p>
        </p:txBody>
      </p:sp>
    </p:spTree>
    <p:extLst>
      <p:ext uri="{BB962C8B-B14F-4D97-AF65-F5344CB8AC3E}">
        <p14:creationId xmlns:p14="http://schemas.microsoft.com/office/powerpoint/2010/main" val="679273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D8847E-75C3-4487-8417-EB65256AFE2D}"/>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76EE5564-9E91-4E14-A1E4-18E087ABB78E}"/>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931E8263-6C6D-4D3A-BCEE-B3DF7BCA7507}"/>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0877E5E9-E237-4FFB-96B2-8464387A2AFA}"/>
              </a:ext>
            </a:extLst>
          </p:cNvPr>
          <p:cNvSpPr>
            <a:spLocks noGrp="1"/>
          </p:cNvSpPr>
          <p:nvPr>
            <p:ph type="dt" sz="half" idx="10"/>
          </p:nvPr>
        </p:nvSpPr>
        <p:spPr/>
        <p:txBody>
          <a:bodyPr/>
          <a:lstStyle/>
          <a:p>
            <a:fld id="{A0AC5E87-BB88-4591-A505-B6B86B9A3784}" type="datetimeFigureOut">
              <a:rPr lang="sv-SE" smtClean="0"/>
              <a:t>2023-12-06</a:t>
            </a:fld>
            <a:endParaRPr lang="sv-SE"/>
          </a:p>
        </p:txBody>
      </p:sp>
      <p:sp>
        <p:nvSpPr>
          <p:cNvPr id="6" name="Platshållare för sidfot 5">
            <a:extLst>
              <a:ext uri="{FF2B5EF4-FFF2-40B4-BE49-F238E27FC236}">
                <a16:creationId xmlns:a16="http://schemas.microsoft.com/office/drawing/2014/main" id="{011466F0-095B-4FCA-84D4-680B0EA351BF}"/>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7E69CED-AC3B-4901-9A2B-D0E737DB915A}"/>
              </a:ext>
            </a:extLst>
          </p:cNvPr>
          <p:cNvSpPr>
            <a:spLocks noGrp="1"/>
          </p:cNvSpPr>
          <p:nvPr>
            <p:ph type="sldNum" sz="quarter" idx="12"/>
          </p:nvPr>
        </p:nvSpPr>
        <p:spPr/>
        <p:txBody>
          <a:bodyPr/>
          <a:lstStyle/>
          <a:p>
            <a:fld id="{0C0ECF84-8E0F-4F62-A156-25725A78056C}" type="slidenum">
              <a:rPr lang="sv-SE" smtClean="0"/>
              <a:t>‹#›</a:t>
            </a:fld>
            <a:endParaRPr lang="sv-SE"/>
          </a:p>
        </p:txBody>
      </p:sp>
    </p:spTree>
    <p:extLst>
      <p:ext uri="{BB962C8B-B14F-4D97-AF65-F5344CB8AC3E}">
        <p14:creationId xmlns:p14="http://schemas.microsoft.com/office/powerpoint/2010/main" val="3124138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2AEDAE4-10C7-4B16-A229-0079DDD097ED}"/>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846DC883-0CE6-4F80-A40E-0D5A4F09F9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18BDF07B-7FCD-4339-921E-5D56B4495003}"/>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EC8D74A1-E17E-4220-9CC6-85964B561E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276211DE-A9C5-48A1-85FB-07F59083BCB9}"/>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59D070AF-BDF6-44D9-9A51-FAF825674AAE}"/>
              </a:ext>
            </a:extLst>
          </p:cNvPr>
          <p:cNvSpPr>
            <a:spLocks noGrp="1"/>
          </p:cNvSpPr>
          <p:nvPr>
            <p:ph type="dt" sz="half" idx="10"/>
          </p:nvPr>
        </p:nvSpPr>
        <p:spPr/>
        <p:txBody>
          <a:bodyPr/>
          <a:lstStyle/>
          <a:p>
            <a:fld id="{A0AC5E87-BB88-4591-A505-B6B86B9A3784}" type="datetimeFigureOut">
              <a:rPr lang="sv-SE" smtClean="0"/>
              <a:t>2023-12-06</a:t>
            </a:fld>
            <a:endParaRPr lang="sv-SE"/>
          </a:p>
        </p:txBody>
      </p:sp>
      <p:sp>
        <p:nvSpPr>
          <p:cNvPr id="8" name="Platshållare för sidfot 7">
            <a:extLst>
              <a:ext uri="{FF2B5EF4-FFF2-40B4-BE49-F238E27FC236}">
                <a16:creationId xmlns:a16="http://schemas.microsoft.com/office/drawing/2014/main" id="{6BE8CBB4-F8DD-471F-A8ED-FE4CC621EF91}"/>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9B8A1250-79D4-40F1-B170-122C9BE775DE}"/>
              </a:ext>
            </a:extLst>
          </p:cNvPr>
          <p:cNvSpPr>
            <a:spLocks noGrp="1"/>
          </p:cNvSpPr>
          <p:nvPr>
            <p:ph type="sldNum" sz="quarter" idx="12"/>
          </p:nvPr>
        </p:nvSpPr>
        <p:spPr/>
        <p:txBody>
          <a:bodyPr/>
          <a:lstStyle/>
          <a:p>
            <a:fld id="{0C0ECF84-8E0F-4F62-A156-25725A78056C}" type="slidenum">
              <a:rPr lang="sv-SE" smtClean="0"/>
              <a:t>‹#›</a:t>
            </a:fld>
            <a:endParaRPr lang="sv-SE"/>
          </a:p>
        </p:txBody>
      </p:sp>
    </p:spTree>
    <p:extLst>
      <p:ext uri="{BB962C8B-B14F-4D97-AF65-F5344CB8AC3E}">
        <p14:creationId xmlns:p14="http://schemas.microsoft.com/office/powerpoint/2010/main" val="3093042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B9382C-9931-4A0C-9A8A-5D03308922A3}"/>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E9E91C18-128B-42BC-81AA-E8B8D4197CC7}"/>
              </a:ext>
            </a:extLst>
          </p:cNvPr>
          <p:cNvSpPr>
            <a:spLocks noGrp="1"/>
          </p:cNvSpPr>
          <p:nvPr>
            <p:ph type="dt" sz="half" idx="10"/>
          </p:nvPr>
        </p:nvSpPr>
        <p:spPr/>
        <p:txBody>
          <a:bodyPr/>
          <a:lstStyle/>
          <a:p>
            <a:fld id="{A0AC5E87-BB88-4591-A505-B6B86B9A3784}" type="datetimeFigureOut">
              <a:rPr lang="sv-SE" smtClean="0"/>
              <a:t>2023-12-06</a:t>
            </a:fld>
            <a:endParaRPr lang="sv-SE"/>
          </a:p>
        </p:txBody>
      </p:sp>
      <p:sp>
        <p:nvSpPr>
          <p:cNvPr id="4" name="Platshållare för sidfot 3">
            <a:extLst>
              <a:ext uri="{FF2B5EF4-FFF2-40B4-BE49-F238E27FC236}">
                <a16:creationId xmlns:a16="http://schemas.microsoft.com/office/drawing/2014/main" id="{268D3797-259F-4343-9745-E8D0D66280D3}"/>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7B368566-720F-4719-91CA-B652F6BE45A7}"/>
              </a:ext>
            </a:extLst>
          </p:cNvPr>
          <p:cNvSpPr>
            <a:spLocks noGrp="1"/>
          </p:cNvSpPr>
          <p:nvPr>
            <p:ph type="sldNum" sz="quarter" idx="12"/>
          </p:nvPr>
        </p:nvSpPr>
        <p:spPr/>
        <p:txBody>
          <a:bodyPr/>
          <a:lstStyle/>
          <a:p>
            <a:fld id="{0C0ECF84-8E0F-4F62-A156-25725A78056C}" type="slidenum">
              <a:rPr lang="sv-SE" smtClean="0"/>
              <a:t>‹#›</a:t>
            </a:fld>
            <a:endParaRPr lang="sv-SE"/>
          </a:p>
        </p:txBody>
      </p:sp>
    </p:spTree>
    <p:extLst>
      <p:ext uri="{BB962C8B-B14F-4D97-AF65-F5344CB8AC3E}">
        <p14:creationId xmlns:p14="http://schemas.microsoft.com/office/powerpoint/2010/main" val="1862098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4A74039-3AA6-484B-97E1-5D6C00B896B6}"/>
              </a:ext>
            </a:extLst>
          </p:cNvPr>
          <p:cNvSpPr>
            <a:spLocks noGrp="1"/>
          </p:cNvSpPr>
          <p:nvPr>
            <p:ph type="dt" sz="half" idx="10"/>
          </p:nvPr>
        </p:nvSpPr>
        <p:spPr/>
        <p:txBody>
          <a:bodyPr/>
          <a:lstStyle/>
          <a:p>
            <a:fld id="{A0AC5E87-BB88-4591-A505-B6B86B9A3784}" type="datetimeFigureOut">
              <a:rPr lang="sv-SE" smtClean="0"/>
              <a:t>2023-12-06</a:t>
            </a:fld>
            <a:endParaRPr lang="sv-SE"/>
          </a:p>
        </p:txBody>
      </p:sp>
      <p:sp>
        <p:nvSpPr>
          <p:cNvPr id="3" name="Platshållare för sidfot 2">
            <a:extLst>
              <a:ext uri="{FF2B5EF4-FFF2-40B4-BE49-F238E27FC236}">
                <a16:creationId xmlns:a16="http://schemas.microsoft.com/office/drawing/2014/main" id="{8A5383C4-1E85-4EF7-ABEA-99B45F831F3A}"/>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7EB7E0E9-7CEB-4955-BB0B-87EB5D4AE981}"/>
              </a:ext>
            </a:extLst>
          </p:cNvPr>
          <p:cNvSpPr>
            <a:spLocks noGrp="1"/>
          </p:cNvSpPr>
          <p:nvPr>
            <p:ph type="sldNum" sz="quarter" idx="12"/>
          </p:nvPr>
        </p:nvSpPr>
        <p:spPr/>
        <p:txBody>
          <a:bodyPr/>
          <a:lstStyle/>
          <a:p>
            <a:fld id="{0C0ECF84-8E0F-4F62-A156-25725A78056C}" type="slidenum">
              <a:rPr lang="sv-SE" smtClean="0"/>
              <a:t>‹#›</a:t>
            </a:fld>
            <a:endParaRPr lang="sv-SE"/>
          </a:p>
        </p:txBody>
      </p:sp>
    </p:spTree>
    <p:extLst>
      <p:ext uri="{BB962C8B-B14F-4D97-AF65-F5344CB8AC3E}">
        <p14:creationId xmlns:p14="http://schemas.microsoft.com/office/powerpoint/2010/main" val="2973002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CBAE409-A0B4-4C11-B36E-EE6F5E5673F0}"/>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4EDADDB-CA56-4525-AC2F-8FAB2DBD98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D3C7E06C-675D-4728-B0E8-18098A07F4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270661D-8009-49FD-BAA9-1AC3DCB0C80C}"/>
              </a:ext>
            </a:extLst>
          </p:cNvPr>
          <p:cNvSpPr>
            <a:spLocks noGrp="1"/>
          </p:cNvSpPr>
          <p:nvPr>
            <p:ph type="dt" sz="half" idx="10"/>
          </p:nvPr>
        </p:nvSpPr>
        <p:spPr/>
        <p:txBody>
          <a:bodyPr/>
          <a:lstStyle/>
          <a:p>
            <a:fld id="{A0AC5E87-BB88-4591-A505-B6B86B9A3784}" type="datetimeFigureOut">
              <a:rPr lang="sv-SE" smtClean="0"/>
              <a:t>2023-12-06</a:t>
            </a:fld>
            <a:endParaRPr lang="sv-SE"/>
          </a:p>
        </p:txBody>
      </p:sp>
      <p:sp>
        <p:nvSpPr>
          <p:cNvPr id="6" name="Platshållare för sidfot 5">
            <a:extLst>
              <a:ext uri="{FF2B5EF4-FFF2-40B4-BE49-F238E27FC236}">
                <a16:creationId xmlns:a16="http://schemas.microsoft.com/office/drawing/2014/main" id="{6DA7F9A3-EB65-481E-AA03-38466248355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2043AD3F-E8C8-4129-8A2E-1C5BBE4933A3}"/>
              </a:ext>
            </a:extLst>
          </p:cNvPr>
          <p:cNvSpPr>
            <a:spLocks noGrp="1"/>
          </p:cNvSpPr>
          <p:nvPr>
            <p:ph type="sldNum" sz="quarter" idx="12"/>
          </p:nvPr>
        </p:nvSpPr>
        <p:spPr/>
        <p:txBody>
          <a:bodyPr/>
          <a:lstStyle/>
          <a:p>
            <a:fld id="{0C0ECF84-8E0F-4F62-A156-25725A78056C}" type="slidenum">
              <a:rPr lang="sv-SE" smtClean="0"/>
              <a:t>‹#›</a:t>
            </a:fld>
            <a:endParaRPr lang="sv-SE"/>
          </a:p>
        </p:txBody>
      </p:sp>
    </p:spTree>
    <p:extLst>
      <p:ext uri="{BB962C8B-B14F-4D97-AF65-F5344CB8AC3E}">
        <p14:creationId xmlns:p14="http://schemas.microsoft.com/office/powerpoint/2010/main" val="1024191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75839B7-3069-410A-99FD-59C0C5CA6100}"/>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84B06DA4-AB3F-4252-8973-9D8201A9C9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3A6F825F-D8FB-4C28-973B-5FFAFA4335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8994021C-FFDB-4240-9BD6-3972436A02C9}"/>
              </a:ext>
            </a:extLst>
          </p:cNvPr>
          <p:cNvSpPr>
            <a:spLocks noGrp="1"/>
          </p:cNvSpPr>
          <p:nvPr>
            <p:ph type="dt" sz="half" idx="10"/>
          </p:nvPr>
        </p:nvSpPr>
        <p:spPr/>
        <p:txBody>
          <a:bodyPr/>
          <a:lstStyle/>
          <a:p>
            <a:fld id="{A0AC5E87-BB88-4591-A505-B6B86B9A3784}" type="datetimeFigureOut">
              <a:rPr lang="sv-SE" smtClean="0"/>
              <a:t>2023-12-06</a:t>
            </a:fld>
            <a:endParaRPr lang="sv-SE"/>
          </a:p>
        </p:txBody>
      </p:sp>
      <p:sp>
        <p:nvSpPr>
          <p:cNvPr id="6" name="Platshållare för sidfot 5">
            <a:extLst>
              <a:ext uri="{FF2B5EF4-FFF2-40B4-BE49-F238E27FC236}">
                <a16:creationId xmlns:a16="http://schemas.microsoft.com/office/drawing/2014/main" id="{B696C8AD-4B67-4AD9-8ED8-FA807566B01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97CBA78-DD4A-485C-84DB-31A62937976B}"/>
              </a:ext>
            </a:extLst>
          </p:cNvPr>
          <p:cNvSpPr>
            <a:spLocks noGrp="1"/>
          </p:cNvSpPr>
          <p:nvPr>
            <p:ph type="sldNum" sz="quarter" idx="12"/>
          </p:nvPr>
        </p:nvSpPr>
        <p:spPr/>
        <p:txBody>
          <a:bodyPr/>
          <a:lstStyle/>
          <a:p>
            <a:fld id="{0C0ECF84-8E0F-4F62-A156-25725A78056C}" type="slidenum">
              <a:rPr lang="sv-SE" smtClean="0"/>
              <a:t>‹#›</a:t>
            </a:fld>
            <a:endParaRPr lang="sv-SE"/>
          </a:p>
        </p:txBody>
      </p:sp>
    </p:spTree>
    <p:extLst>
      <p:ext uri="{BB962C8B-B14F-4D97-AF65-F5344CB8AC3E}">
        <p14:creationId xmlns:p14="http://schemas.microsoft.com/office/powerpoint/2010/main" val="594108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373E972-B6B0-488D-8522-9B1D32CB70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F0389388-0CE3-4DB9-B904-3CDDCB34BF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51D6940-B42C-4941-8E3F-C4C670E7B5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AC5E87-BB88-4591-A505-B6B86B9A3784}" type="datetimeFigureOut">
              <a:rPr lang="sv-SE" smtClean="0"/>
              <a:t>2023-12-06</a:t>
            </a:fld>
            <a:endParaRPr lang="sv-SE"/>
          </a:p>
        </p:txBody>
      </p:sp>
      <p:sp>
        <p:nvSpPr>
          <p:cNvPr id="5" name="Platshållare för sidfot 4">
            <a:extLst>
              <a:ext uri="{FF2B5EF4-FFF2-40B4-BE49-F238E27FC236}">
                <a16:creationId xmlns:a16="http://schemas.microsoft.com/office/drawing/2014/main" id="{0A90D2BD-AA2A-44CA-9E40-CC267EF7EC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6654B788-2037-4BB5-8503-7F3066CE2F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0ECF84-8E0F-4F62-A156-25725A78056C}" type="slidenum">
              <a:rPr lang="sv-SE" smtClean="0"/>
              <a:t>‹#›</a:t>
            </a:fld>
            <a:endParaRPr lang="sv-SE"/>
          </a:p>
        </p:txBody>
      </p:sp>
    </p:spTree>
    <p:extLst>
      <p:ext uri="{BB962C8B-B14F-4D97-AF65-F5344CB8AC3E}">
        <p14:creationId xmlns:p14="http://schemas.microsoft.com/office/powerpoint/2010/main" val="4171415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hyperlink" Target="mailto:Hans.Abrahamsson@globalstudies.gu.se" TargetMode="External"/><Relationship Id="rId21" Type="http://schemas.openxmlformats.org/officeDocument/2006/relationships/image" Target="../media/image18.jpeg"/><Relationship Id="rId7" Type="http://schemas.openxmlformats.org/officeDocument/2006/relationships/image" Target="../media/image5.jpeg"/><Relationship Id="rId12" Type="http://schemas.openxmlformats.org/officeDocument/2006/relationships/image" Target="../media/image10.emf"/><Relationship Id="rId17" Type="http://schemas.openxmlformats.org/officeDocument/2006/relationships/image" Target="../media/image15.jpeg"/><Relationship Id="rId2" Type="http://schemas.openxmlformats.org/officeDocument/2006/relationships/image" Target="../media/image1.png"/><Relationship Id="rId16" Type="http://schemas.openxmlformats.org/officeDocument/2006/relationships/image" Target="../media/image14.jpeg"/><Relationship Id="rId20"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9.jpeg"/><Relationship Id="rId24" Type="http://schemas.openxmlformats.org/officeDocument/2006/relationships/image" Target="../media/image21.png"/><Relationship Id="rId5" Type="http://schemas.openxmlformats.org/officeDocument/2006/relationships/image" Target="../media/image3.jpeg"/><Relationship Id="rId15" Type="http://schemas.openxmlformats.org/officeDocument/2006/relationships/image" Target="../media/image13.png"/><Relationship Id="rId23" Type="http://schemas.openxmlformats.org/officeDocument/2006/relationships/image" Target="../media/image20.png"/><Relationship Id="rId10" Type="http://schemas.openxmlformats.org/officeDocument/2006/relationships/image" Target="../media/image8.jpeg"/><Relationship Id="rId19" Type="http://schemas.openxmlformats.org/officeDocument/2006/relationships/hyperlink" Target="http://www.omvarldskunskap.se/" TargetMode="External"/><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19.png"/></Relationships>
</file>

<file path=ppt/slides/_rels/slide1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1.jpe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jpeg"/><Relationship Id="rId9" Type="http://schemas.openxmlformats.org/officeDocument/2006/relationships/image" Target="../media/image6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15.xml.rels><?xml version="1.0" encoding="UTF-8" standalone="yes"?>
<Relationships xmlns="http://schemas.openxmlformats.org/package/2006/relationships"><Relationship Id="rId8" Type="http://schemas.openxmlformats.org/officeDocument/2006/relationships/hyperlink" Target="http://www.omvarldskunskap.se/" TargetMode="External"/><Relationship Id="rId3" Type="http://schemas.openxmlformats.org/officeDocument/2006/relationships/image" Target="../media/image74.png"/><Relationship Id="rId7" Type="http://schemas.openxmlformats.org/officeDocument/2006/relationships/hyperlink" Target="https://skr.se/skr/tjanster/evenemang/hittaevenemang/kalenderhandelser/" TargetMode="External"/><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79.jpeg"/><Relationship Id="rId4" Type="http://schemas.openxmlformats.org/officeDocument/2006/relationships/image" Target="../media/image75.png"/><Relationship Id="rId9" Type="http://schemas.openxmlformats.org/officeDocument/2006/relationships/image" Target="../media/image78.jpeg"/></Relationships>
</file>

<file path=ppt/slides/_rels/slide1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jpeg"/><Relationship Id="rId18" Type="http://schemas.openxmlformats.org/officeDocument/2006/relationships/image" Target="../media/image93.jpeg"/><Relationship Id="rId3" Type="http://schemas.openxmlformats.org/officeDocument/2006/relationships/image" Target="../media/image81.png"/><Relationship Id="rId7" Type="http://schemas.openxmlformats.org/officeDocument/2006/relationships/hyperlink" Target="https://www.regeringen.se/4967a5/contentassets/bf9cbc5e0ab4459b96e770cfae0b82a3/oversyn-av-socialtjanstlagen.pdf" TargetMode="External"/><Relationship Id="rId12" Type="http://schemas.openxmlformats.org/officeDocument/2006/relationships/image" Target="../media/image89.png"/><Relationship Id="rId17" Type="http://schemas.openxmlformats.org/officeDocument/2006/relationships/image" Target="../media/image53.png"/><Relationship Id="rId2" Type="http://schemas.openxmlformats.org/officeDocument/2006/relationships/notesSlide" Target="../notesSlides/notesSlide5.xml"/><Relationship Id="rId16"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84.jpeg"/><Relationship Id="rId11" Type="http://schemas.openxmlformats.org/officeDocument/2006/relationships/image" Target="../media/image88.jpeg"/><Relationship Id="rId5" Type="http://schemas.openxmlformats.org/officeDocument/2006/relationships/image" Target="../media/image83.jpeg"/><Relationship Id="rId15" Type="http://schemas.openxmlformats.org/officeDocument/2006/relationships/image" Target="../media/image91.png"/><Relationship Id="rId10" Type="http://schemas.openxmlformats.org/officeDocument/2006/relationships/image" Target="../media/image87.png"/><Relationship Id="rId19" Type="http://schemas.openxmlformats.org/officeDocument/2006/relationships/image" Target="../media/image94.jpeg"/><Relationship Id="rId4" Type="http://schemas.openxmlformats.org/officeDocument/2006/relationships/image" Target="../media/image82.png"/><Relationship Id="rId9" Type="http://schemas.openxmlformats.org/officeDocument/2006/relationships/image" Target="../media/image86.png"/><Relationship Id="rId14" Type="http://schemas.openxmlformats.org/officeDocument/2006/relationships/hyperlink" Target="https://www.regeringen.se/rattsliga-dokument/kommittedirektiv/2023/03/dir.-202333"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1.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107.jpeg"/><Relationship Id="rId18" Type="http://schemas.openxmlformats.org/officeDocument/2006/relationships/image" Target="../media/image112.jpeg"/><Relationship Id="rId3" Type="http://schemas.openxmlformats.org/officeDocument/2006/relationships/image" Target="../media/image100.png"/><Relationship Id="rId7" Type="http://schemas.openxmlformats.org/officeDocument/2006/relationships/image" Target="../media/image104.png"/><Relationship Id="rId12" Type="http://schemas.openxmlformats.org/officeDocument/2006/relationships/image" Target="../media/image106.jpeg"/><Relationship Id="rId17" Type="http://schemas.openxmlformats.org/officeDocument/2006/relationships/image" Target="../media/image111.png"/><Relationship Id="rId2" Type="http://schemas.openxmlformats.org/officeDocument/2006/relationships/image" Target="../media/image99.jpeg"/><Relationship Id="rId16"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03.png"/><Relationship Id="rId11" Type="http://schemas.openxmlformats.org/officeDocument/2006/relationships/image" Target="../media/image17.jpeg"/><Relationship Id="rId5" Type="http://schemas.openxmlformats.org/officeDocument/2006/relationships/image" Target="../media/image102.png"/><Relationship Id="rId15" Type="http://schemas.openxmlformats.org/officeDocument/2006/relationships/image" Target="../media/image109.png"/><Relationship Id="rId10" Type="http://schemas.openxmlformats.org/officeDocument/2006/relationships/image" Target="../media/image53.png"/><Relationship Id="rId4" Type="http://schemas.openxmlformats.org/officeDocument/2006/relationships/image" Target="../media/image101.jpeg"/><Relationship Id="rId9" Type="http://schemas.openxmlformats.org/officeDocument/2006/relationships/image" Target="../media/image105.png"/><Relationship Id="rId14" Type="http://schemas.openxmlformats.org/officeDocument/2006/relationships/image" Target="../media/image108.jpeg"/></Relationships>
</file>

<file path=ppt/slides/_rels/slide22.xml.rels><?xml version="1.0" encoding="UTF-8" standalone="yes"?>
<Relationships xmlns="http://schemas.openxmlformats.org/package/2006/relationships"><Relationship Id="rId8" Type="http://schemas.openxmlformats.org/officeDocument/2006/relationships/image" Target="../media/image117.jpeg"/><Relationship Id="rId13" Type="http://schemas.openxmlformats.org/officeDocument/2006/relationships/image" Target="../media/image121.png"/><Relationship Id="rId3" Type="http://schemas.openxmlformats.org/officeDocument/2006/relationships/image" Target="../media/image43.jpeg"/><Relationship Id="rId7" Type="http://schemas.openxmlformats.org/officeDocument/2006/relationships/image" Target="../media/image116.jpeg"/><Relationship Id="rId12" Type="http://schemas.openxmlformats.org/officeDocument/2006/relationships/image" Target="../media/image120.png"/><Relationship Id="rId17" Type="http://schemas.openxmlformats.org/officeDocument/2006/relationships/image" Target="../media/image122.jpeg"/><Relationship Id="rId2" Type="http://schemas.openxmlformats.org/officeDocument/2006/relationships/image" Target="../media/image113.jpeg"/><Relationship Id="rId16"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115.jpeg"/><Relationship Id="rId11" Type="http://schemas.openxmlformats.org/officeDocument/2006/relationships/image" Target="../media/image119.png"/><Relationship Id="rId5" Type="http://schemas.openxmlformats.org/officeDocument/2006/relationships/image" Target="../media/image46.png"/><Relationship Id="rId15" Type="http://schemas.openxmlformats.org/officeDocument/2006/relationships/image" Target="../media/image44.png"/><Relationship Id="rId10" Type="http://schemas.openxmlformats.org/officeDocument/2006/relationships/image" Target="../media/image118.jpeg"/><Relationship Id="rId4" Type="http://schemas.openxmlformats.org/officeDocument/2006/relationships/image" Target="../media/image114.png"/><Relationship Id="rId9" Type="http://schemas.openxmlformats.org/officeDocument/2006/relationships/image" Target="../media/image9.jpeg"/><Relationship Id="rId14" Type="http://schemas.openxmlformats.org/officeDocument/2006/relationships/image" Target="../media/image21.png"/></Relationships>
</file>

<file path=ppt/slides/_rels/slide23.xml.rels><?xml version="1.0" encoding="UTF-8" standalone="yes"?>
<Relationships xmlns="http://schemas.openxmlformats.org/package/2006/relationships"><Relationship Id="rId8" Type="http://schemas.openxmlformats.org/officeDocument/2006/relationships/image" Target="../media/image129.jpeg"/><Relationship Id="rId13" Type="http://schemas.openxmlformats.org/officeDocument/2006/relationships/image" Target="../media/image134.jpeg"/><Relationship Id="rId3" Type="http://schemas.openxmlformats.org/officeDocument/2006/relationships/image" Target="../media/image124.png"/><Relationship Id="rId7" Type="http://schemas.openxmlformats.org/officeDocument/2006/relationships/image" Target="../media/image128.png"/><Relationship Id="rId12" Type="http://schemas.openxmlformats.org/officeDocument/2006/relationships/image" Target="../media/image133.png"/><Relationship Id="rId2" Type="http://schemas.openxmlformats.org/officeDocument/2006/relationships/image" Target="../media/image123.jpeg"/><Relationship Id="rId16"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127.png"/><Relationship Id="rId11" Type="http://schemas.openxmlformats.org/officeDocument/2006/relationships/image" Target="../media/image132.png"/><Relationship Id="rId5" Type="http://schemas.openxmlformats.org/officeDocument/2006/relationships/image" Target="../media/image126.png"/><Relationship Id="rId15" Type="http://schemas.openxmlformats.org/officeDocument/2006/relationships/image" Target="../media/image136.jpeg"/><Relationship Id="rId10" Type="http://schemas.openxmlformats.org/officeDocument/2006/relationships/image" Target="../media/image131.png"/><Relationship Id="rId4" Type="http://schemas.openxmlformats.org/officeDocument/2006/relationships/image" Target="../media/image125.png"/><Relationship Id="rId9" Type="http://schemas.openxmlformats.org/officeDocument/2006/relationships/image" Target="../media/image130.png"/><Relationship Id="rId14" Type="http://schemas.openxmlformats.org/officeDocument/2006/relationships/image" Target="../media/image135.png"/></Relationships>
</file>

<file path=ppt/slides/_rels/slide2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image" Target="../media/image140.jpeg"/></Relationships>
</file>

<file path=ppt/slides/_rels/slide25.xml.rels><?xml version="1.0" encoding="UTF-8" standalone="yes"?>
<Relationships xmlns="http://schemas.openxmlformats.org/package/2006/relationships"><Relationship Id="rId8" Type="http://schemas.openxmlformats.org/officeDocument/2006/relationships/image" Target="../media/image147.gif"/><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5.jpeg"/><Relationship Id="rId11" Type="http://schemas.openxmlformats.org/officeDocument/2006/relationships/image" Target="../media/image150.png"/><Relationship Id="rId5" Type="http://schemas.openxmlformats.org/officeDocument/2006/relationships/image" Target="../media/image144.png"/><Relationship Id="rId10" Type="http://schemas.openxmlformats.org/officeDocument/2006/relationships/image" Target="../media/image149.jpeg"/><Relationship Id="rId4" Type="http://schemas.openxmlformats.org/officeDocument/2006/relationships/image" Target="../media/image143.jpeg"/><Relationship Id="rId9" Type="http://schemas.openxmlformats.org/officeDocument/2006/relationships/image" Target="../media/image148.jpeg"/></Relationships>
</file>

<file path=ppt/slides/_rels/slide2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29.xml.rels><?xml version="1.0" encoding="UTF-8" standalone="yes"?>
<Relationships xmlns="http://schemas.openxmlformats.org/package/2006/relationships"><Relationship Id="rId8" Type="http://schemas.openxmlformats.org/officeDocument/2006/relationships/image" Target="../media/image159.png"/><Relationship Id="rId13" Type="http://schemas.openxmlformats.org/officeDocument/2006/relationships/hyperlink" Target="https://www.youtube.com/watch?v=BQvXFVVFniI" TargetMode="External"/><Relationship Id="rId3" Type="http://schemas.openxmlformats.org/officeDocument/2006/relationships/image" Target="../media/image154.jpeg"/><Relationship Id="rId7" Type="http://schemas.openxmlformats.org/officeDocument/2006/relationships/image" Target="../media/image158.jpeg"/><Relationship Id="rId12" Type="http://schemas.openxmlformats.org/officeDocument/2006/relationships/image" Target="../media/image16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7.jpeg"/><Relationship Id="rId11" Type="http://schemas.openxmlformats.org/officeDocument/2006/relationships/image" Target="../media/image162.png"/><Relationship Id="rId5" Type="http://schemas.openxmlformats.org/officeDocument/2006/relationships/image" Target="../media/image156.png"/><Relationship Id="rId15" Type="http://schemas.openxmlformats.org/officeDocument/2006/relationships/image" Target="../media/image164.png"/><Relationship Id="rId10" Type="http://schemas.openxmlformats.org/officeDocument/2006/relationships/image" Target="../media/image161.png"/><Relationship Id="rId4" Type="http://schemas.openxmlformats.org/officeDocument/2006/relationships/image" Target="../media/image155.jpeg"/><Relationship Id="rId9" Type="http://schemas.openxmlformats.org/officeDocument/2006/relationships/image" Target="../media/image160.png"/><Relationship Id="rId1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3.jpeg"/><Relationship Id="rId7"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hyperlink" Target="http://www.regeringen.se/" TargetMode="External"/><Relationship Id="rId4" Type="http://schemas.openxmlformats.org/officeDocument/2006/relationships/image" Target="../media/image21.png"/><Relationship Id="rId9" Type="http://schemas.openxmlformats.org/officeDocument/2006/relationships/image" Target="../media/image4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6.jpeg"/><Relationship Id="rId5" Type="http://schemas.openxmlformats.org/officeDocument/2006/relationships/image" Target="../media/image53.png"/><Relationship Id="rId10" Type="http://schemas.openxmlformats.org/officeDocument/2006/relationships/image" Target="../media/image57.jpeg"/><Relationship Id="rId4" Type="http://schemas.openxmlformats.org/officeDocument/2006/relationships/image" Target="../media/image52.jpeg"/><Relationship Id="rId9"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ruta 5"/>
          <p:cNvSpPr txBox="1"/>
          <p:nvPr/>
        </p:nvSpPr>
        <p:spPr>
          <a:xfrm>
            <a:off x="7675955" y="3797450"/>
            <a:ext cx="184730" cy="207877"/>
          </a:xfrm>
          <a:prstGeom prst="rect">
            <a:avLst/>
          </a:prstGeom>
          <a:noFill/>
        </p:spPr>
        <p:txBody>
          <a:bodyPr wrap="none" rtlCol="0">
            <a:spAutoFit/>
          </a:bodyPr>
          <a:lstStyle/>
          <a:p>
            <a:pPr algn="ctr"/>
            <a:endParaRPr lang="sv-SE" sz="751" dirty="0"/>
          </a:p>
        </p:txBody>
      </p:sp>
      <p:pic>
        <p:nvPicPr>
          <p:cNvPr id="8" name="Picture 2"/>
          <p:cNvPicPr>
            <a:picLocks noChangeAspect="1" noChangeArrowheads="1"/>
          </p:cNvPicPr>
          <p:nvPr/>
        </p:nvPicPr>
        <p:blipFill>
          <a:blip r:embed="rId2"/>
          <a:srcRect/>
          <a:stretch>
            <a:fillRect/>
          </a:stretch>
        </p:blipFill>
        <p:spPr bwMode="auto">
          <a:xfrm>
            <a:off x="4678193" y="2735632"/>
            <a:ext cx="2433498" cy="567544"/>
          </a:xfrm>
          <a:prstGeom prst="rect">
            <a:avLst/>
          </a:prstGeom>
          <a:noFill/>
          <a:ln w="9525">
            <a:noFill/>
            <a:miter lim="800000"/>
            <a:headEnd/>
            <a:tailEnd/>
          </a:ln>
        </p:spPr>
      </p:pic>
      <p:sp>
        <p:nvSpPr>
          <p:cNvPr id="10" name="Rectangle 9"/>
          <p:cNvSpPr>
            <a:spLocks noChangeArrowheads="1"/>
          </p:cNvSpPr>
          <p:nvPr/>
        </p:nvSpPr>
        <p:spPr bwMode="auto">
          <a:xfrm>
            <a:off x="4595138" y="2315888"/>
            <a:ext cx="2549969" cy="461665"/>
          </a:xfrm>
          <a:prstGeom prst="rect">
            <a:avLst/>
          </a:prstGeom>
          <a:noFill/>
          <a:ln w="9525">
            <a:noFill/>
            <a:miter lim="800000"/>
            <a:headEnd/>
            <a:tailEnd/>
          </a:ln>
        </p:spPr>
        <p:txBody>
          <a:bodyPr wrap="square">
            <a:spAutoFit/>
          </a:bodyPr>
          <a:lstStyle/>
          <a:p>
            <a:pPr algn="ctr"/>
            <a:r>
              <a:rPr lang="en-US" sz="1333" b="1" dirty="0"/>
              <a:t>School of Global Studies</a:t>
            </a:r>
          </a:p>
          <a:p>
            <a:pPr algn="ctr"/>
            <a:r>
              <a:rPr lang="en-US" sz="1067" dirty="0">
                <a:hlinkClick r:id="rId3"/>
              </a:rPr>
              <a:t>Hans.Abrahamsson@globalstudies.gu.s</a:t>
            </a:r>
            <a:r>
              <a:rPr lang="en-US" sz="825" dirty="0">
                <a:hlinkClick r:id="rId3"/>
              </a:rPr>
              <a:t>e</a:t>
            </a:r>
            <a:endParaRPr lang="en-US" sz="825" dirty="0"/>
          </a:p>
        </p:txBody>
      </p:sp>
      <p:sp>
        <p:nvSpPr>
          <p:cNvPr id="2" name="textruta 1"/>
          <p:cNvSpPr txBox="1"/>
          <p:nvPr/>
        </p:nvSpPr>
        <p:spPr>
          <a:xfrm>
            <a:off x="4553995" y="1946246"/>
            <a:ext cx="3114442" cy="523220"/>
          </a:xfrm>
          <a:prstGeom prst="rect">
            <a:avLst/>
          </a:prstGeom>
          <a:noFill/>
        </p:spPr>
        <p:txBody>
          <a:bodyPr wrap="none" rtlCol="0">
            <a:spAutoFit/>
          </a:bodyPr>
          <a:lstStyle/>
          <a:p>
            <a:r>
              <a:rPr lang="en-US" sz="2800" b="1" i="1" dirty="0">
                <a:latin typeface="Times New Roman" pitchFamily="18" charset="0"/>
                <a:cs typeface="Times New Roman" pitchFamily="18" charset="0"/>
              </a:rPr>
              <a:t>Hans Abrahamsson</a:t>
            </a:r>
            <a:endParaRPr lang="sv-SE" sz="2800" b="1" dirty="0"/>
          </a:p>
        </p:txBody>
      </p:sp>
      <p:pic>
        <p:nvPicPr>
          <p:cNvPr id="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502" y="4832392"/>
            <a:ext cx="1408601" cy="939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4" descr="Bildresultat för Agenda 203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64284" y="1491319"/>
            <a:ext cx="847017" cy="1107843"/>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Image result for lÃ¤nsstyrelsen blekinge lÃ¤n"/>
          <p:cNvSpPr>
            <a:spLocks noChangeAspect="1" noChangeArrowheads="1"/>
          </p:cNvSpPr>
          <p:nvPr/>
        </p:nvSpPr>
        <p:spPr bwMode="auto">
          <a:xfrm>
            <a:off x="2783681" y="-144461"/>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1" rIns="68580" bIns="34291" numCol="1" anchor="t" anchorCtr="0" compatLnSpc="1">
            <a:prstTxWarp prst="textNoShape">
              <a:avLst/>
            </a:prstTxWarp>
          </a:bodyPr>
          <a:lstStyle/>
          <a:p>
            <a:endParaRPr lang="sv-SE" sz="1351" dirty="0"/>
          </a:p>
        </p:txBody>
      </p:sp>
      <p:sp>
        <p:nvSpPr>
          <p:cNvPr id="12" name="AutoShape 6" descr="Image result for lÃ¤nsstyrelsen blekinge lÃ¤n"/>
          <p:cNvSpPr>
            <a:spLocks noChangeAspect="1" noChangeArrowheads="1"/>
          </p:cNvSpPr>
          <p:nvPr/>
        </p:nvSpPr>
        <p:spPr bwMode="auto">
          <a:xfrm>
            <a:off x="2897981" y="7940"/>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1" rIns="68580" bIns="34291" numCol="1" anchor="t" anchorCtr="0" compatLnSpc="1">
            <a:prstTxWarp prst="textNoShape">
              <a:avLst/>
            </a:prstTxWarp>
          </a:bodyPr>
          <a:lstStyle/>
          <a:p>
            <a:endParaRPr lang="sv-SE" sz="1351" dirty="0"/>
          </a:p>
        </p:txBody>
      </p:sp>
      <p:sp>
        <p:nvSpPr>
          <p:cNvPr id="13" name="AutoShape 8" descr="Image result for lÃ¤nsstyrelsen blekinge lÃ¤n"/>
          <p:cNvSpPr>
            <a:spLocks noChangeAspect="1" noChangeArrowheads="1"/>
          </p:cNvSpPr>
          <p:nvPr/>
        </p:nvSpPr>
        <p:spPr bwMode="auto">
          <a:xfrm>
            <a:off x="3012281" y="160341"/>
            <a:ext cx="92465" cy="472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1" rIns="68580" bIns="34291" numCol="1" anchor="t" anchorCtr="0" compatLnSpc="1">
            <a:prstTxWarp prst="textNoShape">
              <a:avLst/>
            </a:prstTxWarp>
          </a:bodyPr>
          <a:lstStyle/>
          <a:p>
            <a:endParaRPr lang="sv-SE" sz="1351" dirty="0"/>
          </a:p>
        </p:txBody>
      </p:sp>
      <p:pic>
        <p:nvPicPr>
          <p:cNvPr id="1037" name="Picture 13" descr="Image result for MalmÃ¶ Universite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54" y="3166157"/>
            <a:ext cx="1356449" cy="1325065"/>
          </a:xfrm>
          <a:prstGeom prst="rect">
            <a:avLst/>
          </a:prstGeom>
          <a:noFill/>
          <a:extLst>
            <a:ext uri="{909E8E84-426E-40DD-AFC4-6F175D3DCCD1}">
              <a14:hiddenFill xmlns:a14="http://schemas.microsoft.com/office/drawing/2010/main">
                <a:solidFill>
                  <a:srgbClr val="FFFFFF"/>
                </a:solidFill>
              </a14:hiddenFill>
            </a:ext>
          </a:extLst>
        </p:spPr>
      </p:pic>
      <p:sp>
        <p:nvSpPr>
          <p:cNvPr id="33" name="textruta 13"/>
          <p:cNvSpPr txBox="1"/>
          <p:nvPr/>
        </p:nvSpPr>
        <p:spPr>
          <a:xfrm>
            <a:off x="238800" y="4367827"/>
            <a:ext cx="2000869" cy="461665"/>
          </a:xfrm>
          <a:prstGeom prst="rect">
            <a:avLst/>
          </a:prstGeom>
          <a:noFill/>
        </p:spPr>
        <p:txBody>
          <a:bodyPr wrap="none" rtlCol="0">
            <a:spAutoFit/>
          </a:bodyPr>
          <a:lstStyle>
            <a:defPPr>
              <a:defRPr lang="sv-S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1200" b="1" dirty="0" err="1">
                <a:latin typeface="Arial" panose="020B0604020202020204" pitchFamily="34" charset="0"/>
                <a:cs typeface="Arial" panose="020B0604020202020204" pitchFamily="34" charset="0"/>
              </a:rPr>
              <a:t>Institutionen</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för</a:t>
            </a:r>
            <a:r>
              <a:rPr lang="en-US" sz="1200" b="1" dirty="0">
                <a:latin typeface="Arial" panose="020B0604020202020204" pitchFamily="34" charset="0"/>
                <a:cs typeface="Arial" panose="020B0604020202020204" pitchFamily="34" charset="0"/>
              </a:rPr>
              <a:t> </a:t>
            </a:r>
          </a:p>
          <a:p>
            <a:pPr algn="ctr"/>
            <a:r>
              <a:rPr lang="en-US" sz="1200" b="1" dirty="0" err="1">
                <a:latin typeface="Arial" panose="020B0604020202020204" pitchFamily="34" charset="0"/>
                <a:cs typeface="Arial" panose="020B0604020202020204" pitchFamily="34" charset="0"/>
              </a:rPr>
              <a:t>Globala</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Politiska</a:t>
            </a:r>
            <a:r>
              <a:rPr lang="en-US" sz="1200" b="1" dirty="0">
                <a:latin typeface="Arial" panose="020B0604020202020204" pitchFamily="34" charset="0"/>
                <a:cs typeface="Arial" panose="020B0604020202020204" pitchFamily="34" charset="0"/>
              </a:rPr>
              <a:t> Studier</a:t>
            </a:r>
          </a:p>
        </p:txBody>
      </p:sp>
      <p:pic>
        <p:nvPicPr>
          <p:cNvPr id="42" name="Picture 2" descr="http://www.sydsvenskan.se/ScaledImages/644x429/Images/media_copied/2008/12/27/ART-1-JORDEN_169557a.jpg?h=82f1d9e7102b3bfef86971d2fcbd6de5&amp;fill=False&amp;cut=False&amp;ql=Undefine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65352" y="1500419"/>
            <a:ext cx="895431" cy="88556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Bildresultat för Förstoringsgla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52505" y="1505519"/>
            <a:ext cx="780941" cy="927604"/>
          </a:xfrm>
          <a:prstGeom prst="rect">
            <a:avLst/>
          </a:prstGeom>
          <a:noFill/>
          <a:extLst>
            <a:ext uri="{909E8E84-426E-40DD-AFC4-6F175D3DCCD1}">
              <a14:hiddenFill xmlns:a14="http://schemas.microsoft.com/office/drawing/2010/main">
                <a:solidFill>
                  <a:srgbClr val="FFFFFF"/>
                </a:solidFill>
              </a14:hiddenFill>
            </a:ext>
          </a:extLst>
        </p:spPr>
      </p:pic>
      <p:sp>
        <p:nvSpPr>
          <p:cNvPr id="48" name="textruta 47"/>
          <p:cNvSpPr txBox="1"/>
          <p:nvPr/>
        </p:nvSpPr>
        <p:spPr>
          <a:xfrm>
            <a:off x="9212864" y="1391656"/>
            <a:ext cx="1071127" cy="276999"/>
          </a:xfrm>
          <a:prstGeom prst="rect">
            <a:avLst/>
          </a:prstGeom>
          <a:noFill/>
        </p:spPr>
        <p:txBody>
          <a:bodyPr wrap="none" rtlCol="0">
            <a:spAutoFit/>
          </a:bodyPr>
          <a:lstStyle/>
          <a:p>
            <a:r>
              <a:rPr lang="sv-SE" sz="1200" b="1" dirty="0">
                <a:solidFill>
                  <a:srgbClr val="FF0000"/>
                </a:solidFill>
              </a:rPr>
              <a:t>Global utblick</a:t>
            </a:r>
          </a:p>
        </p:txBody>
      </p:sp>
      <p:sp>
        <p:nvSpPr>
          <p:cNvPr id="39" name="textruta 38">
            <a:extLst>
              <a:ext uri="{FF2B5EF4-FFF2-40B4-BE49-F238E27FC236}">
                <a16:creationId xmlns:a16="http://schemas.microsoft.com/office/drawing/2014/main" id="{865567AA-A0B5-4CB0-B341-96E3FF5D8330}"/>
              </a:ext>
            </a:extLst>
          </p:cNvPr>
          <p:cNvSpPr txBox="1"/>
          <p:nvPr/>
        </p:nvSpPr>
        <p:spPr>
          <a:xfrm>
            <a:off x="9421195" y="5734538"/>
            <a:ext cx="2490208" cy="630942"/>
          </a:xfrm>
          <a:prstGeom prst="rect">
            <a:avLst/>
          </a:prstGeom>
          <a:noFill/>
        </p:spPr>
        <p:txBody>
          <a:bodyPr wrap="square" rtlCol="0">
            <a:spAutoFit/>
          </a:bodyPr>
          <a:lstStyle/>
          <a:p>
            <a:pPr algn="ctr">
              <a:lnSpc>
                <a:spcPts val="1400"/>
              </a:lnSpc>
            </a:pPr>
            <a:r>
              <a:rPr lang="sv-SE" sz="1600" b="1" i="1" dirty="0"/>
              <a:t>Kunskapsunderlag</a:t>
            </a:r>
          </a:p>
          <a:p>
            <a:pPr algn="ctr">
              <a:lnSpc>
                <a:spcPts val="1400"/>
              </a:lnSpc>
            </a:pPr>
            <a:r>
              <a:rPr lang="sv-SE" sz="1400" b="1" i="1" dirty="0"/>
              <a:t>Samhällskontrakt</a:t>
            </a:r>
          </a:p>
          <a:p>
            <a:pPr algn="ctr">
              <a:lnSpc>
                <a:spcPts val="1400"/>
              </a:lnSpc>
            </a:pPr>
            <a:r>
              <a:rPr lang="sv-SE" sz="1200" b="1" i="1" dirty="0"/>
              <a:t>Behov, Förutsättningar, Utformning</a:t>
            </a:r>
          </a:p>
        </p:txBody>
      </p:sp>
      <p:sp>
        <p:nvSpPr>
          <p:cNvPr id="29" name="textruta 28">
            <a:extLst>
              <a:ext uri="{FF2B5EF4-FFF2-40B4-BE49-F238E27FC236}">
                <a16:creationId xmlns:a16="http://schemas.microsoft.com/office/drawing/2014/main" id="{ED1EE2C3-C6D6-49BF-890E-B6F650BE8426}"/>
              </a:ext>
            </a:extLst>
          </p:cNvPr>
          <p:cNvSpPr txBox="1"/>
          <p:nvPr/>
        </p:nvSpPr>
        <p:spPr>
          <a:xfrm>
            <a:off x="3160750" y="496742"/>
            <a:ext cx="5222935" cy="925894"/>
          </a:xfrm>
          <a:prstGeom prst="rect">
            <a:avLst/>
          </a:prstGeom>
          <a:solidFill>
            <a:srgbClr val="6599D9"/>
          </a:solidFill>
        </p:spPr>
        <p:txBody>
          <a:bodyPr wrap="square" rtlCol="0">
            <a:spAutoFit/>
          </a:bodyPr>
          <a:lstStyle/>
          <a:p>
            <a:pPr algn="ctr">
              <a:lnSpc>
                <a:spcPts val="2500"/>
              </a:lnSpc>
            </a:pPr>
            <a:r>
              <a:rPr lang="sv-SE" sz="2400" b="1" dirty="0">
                <a:solidFill>
                  <a:srgbClr val="0062AC"/>
                </a:solidFill>
              </a:rPr>
              <a:t> </a:t>
            </a:r>
            <a:r>
              <a:rPr lang="sv-SE" sz="2400" b="1" dirty="0">
                <a:solidFill>
                  <a:srgbClr val="FFFF00"/>
                </a:solidFill>
              </a:rPr>
              <a:t> Håller Sverige på att köra i diket?</a:t>
            </a:r>
          </a:p>
          <a:p>
            <a:pPr algn="ctr">
              <a:lnSpc>
                <a:spcPts val="2000"/>
              </a:lnSpc>
            </a:pPr>
            <a:r>
              <a:rPr lang="sv-SE" b="1" dirty="0">
                <a:solidFill>
                  <a:srgbClr val="FFFF00"/>
                </a:solidFill>
              </a:rPr>
              <a:t>Fyra politikområden i fokus</a:t>
            </a:r>
          </a:p>
          <a:p>
            <a:pPr algn="ctr">
              <a:lnSpc>
                <a:spcPts val="2000"/>
              </a:lnSpc>
            </a:pPr>
            <a:r>
              <a:rPr lang="sv-SE" b="1" dirty="0">
                <a:solidFill>
                  <a:srgbClr val="FFFF00"/>
                </a:solidFill>
              </a:rPr>
              <a:t>för att </a:t>
            </a:r>
            <a:r>
              <a:rPr lang="sv-SE" b="1" dirty="0" err="1">
                <a:solidFill>
                  <a:srgbClr val="FFFF00"/>
                </a:solidFill>
              </a:rPr>
              <a:t>att</a:t>
            </a:r>
            <a:r>
              <a:rPr lang="sv-SE" b="1" dirty="0">
                <a:solidFill>
                  <a:srgbClr val="FFFF00"/>
                </a:solidFill>
              </a:rPr>
              <a:t> värna demokrati och social hållbarhet</a:t>
            </a:r>
          </a:p>
        </p:txBody>
      </p:sp>
      <p:pic>
        <p:nvPicPr>
          <p:cNvPr id="2052" name="Picture 4" descr="SKL byter namn till Sveriges Kommuner och Regioner | Kommuntorget.fi">
            <a:extLst>
              <a:ext uri="{FF2B5EF4-FFF2-40B4-BE49-F238E27FC236}">
                <a16:creationId xmlns:a16="http://schemas.microsoft.com/office/drawing/2014/main" id="{441644EC-349C-4415-82F2-1C5F2AB3A8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02295" y="4296601"/>
            <a:ext cx="1578397" cy="76944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www.stockholm.se/PageFiles/1020842/skillnadernas_stockholm_630.jpg">
            <a:extLst>
              <a:ext uri="{FF2B5EF4-FFF2-40B4-BE49-F238E27FC236}">
                <a16:creationId xmlns:a16="http://schemas.microsoft.com/office/drawing/2014/main" id="{E54B231B-AA22-4A61-9047-813A63BFC40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3273" y="5835052"/>
            <a:ext cx="1931430" cy="77908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Öresundsbron i Malmö - Ta en tur till Köpenhamn via den gigantiska  Öresundsförbindelsen - Go Guides">
            <a:extLst>
              <a:ext uri="{FF2B5EF4-FFF2-40B4-BE49-F238E27FC236}">
                <a16:creationId xmlns:a16="http://schemas.microsoft.com/office/drawing/2014/main" id="{AE88C4CF-2536-41E4-BD2F-438CFB53054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79719" y="210303"/>
            <a:ext cx="2750385" cy="1188450"/>
          </a:xfrm>
          <a:prstGeom prst="rect">
            <a:avLst/>
          </a:prstGeom>
          <a:noFill/>
          <a:extLst>
            <a:ext uri="{909E8E84-426E-40DD-AFC4-6F175D3DCCD1}">
              <a14:hiddenFill xmlns:a14="http://schemas.microsoft.com/office/drawing/2010/main">
                <a:solidFill>
                  <a:srgbClr val="FFFFFF"/>
                </a:solidFill>
              </a14:hiddenFill>
            </a:ext>
          </a:extLst>
        </p:spPr>
      </p:pic>
      <p:sp>
        <p:nvSpPr>
          <p:cNvPr id="37" name="textruta 36">
            <a:extLst>
              <a:ext uri="{FF2B5EF4-FFF2-40B4-BE49-F238E27FC236}">
                <a16:creationId xmlns:a16="http://schemas.microsoft.com/office/drawing/2014/main" id="{4AEA5E77-7154-4BCC-83D5-CE5BEB252498}"/>
              </a:ext>
            </a:extLst>
          </p:cNvPr>
          <p:cNvSpPr txBox="1"/>
          <p:nvPr/>
        </p:nvSpPr>
        <p:spPr>
          <a:xfrm>
            <a:off x="9600543" y="118109"/>
            <a:ext cx="2117887" cy="769441"/>
          </a:xfrm>
          <a:prstGeom prst="rect">
            <a:avLst/>
          </a:prstGeom>
          <a:noFill/>
        </p:spPr>
        <p:txBody>
          <a:bodyPr wrap="none" rtlCol="0">
            <a:spAutoFit/>
          </a:bodyPr>
          <a:lstStyle/>
          <a:p>
            <a:pPr algn="ctr"/>
            <a:r>
              <a:rPr lang="sv-SE" sz="2800" dirty="0">
                <a:latin typeface="Algerian" panose="04020705040A02060702" pitchFamily="82" charset="0"/>
              </a:rPr>
              <a:t>SWEDEN</a:t>
            </a:r>
          </a:p>
          <a:p>
            <a:pPr algn="ctr"/>
            <a:r>
              <a:rPr lang="sv-SE" sz="1600" dirty="0">
                <a:latin typeface="Algerian" panose="04020705040A02060702" pitchFamily="82" charset="0"/>
              </a:rPr>
              <a:t>OPEN TO THE WORLD</a:t>
            </a:r>
          </a:p>
        </p:txBody>
      </p:sp>
      <p:pic>
        <p:nvPicPr>
          <p:cNvPr id="49" name="Bildobjekt 48">
            <a:extLst>
              <a:ext uri="{FF2B5EF4-FFF2-40B4-BE49-F238E27FC236}">
                <a16:creationId xmlns:a16="http://schemas.microsoft.com/office/drawing/2014/main" id="{2060ABBD-5998-476E-9B5F-4C78559C5207}"/>
              </a:ext>
            </a:extLst>
          </p:cNvPr>
          <p:cNvPicPr>
            <a:picLocks noChangeAspect="1" noChangeArrowheads="1"/>
          </p:cNvPicPr>
          <p:nvPr/>
        </p:nvPicPr>
        <p:blipFill>
          <a:blip r:embed="rId12"/>
          <a:srcRect/>
          <a:stretch>
            <a:fillRect/>
          </a:stretch>
        </p:blipFill>
        <p:spPr bwMode="auto">
          <a:xfrm>
            <a:off x="9489535" y="3546478"/>
            <a:ext cx="1656186" cy="660941"/>
          </a:xfrm>
          <a:prstGeom prst="rect">
            <a:avLst/>
          </a:prstGeom>
          <a:noFill/>
          <a:ln w="9525">
            <a:noFill/>
            <a:miter lim="800000"/>
            <a:headEnd/>
            <a:tailEnd/>
          </a:ln>
        </p:spPr>
      </p:pic>
      <p:sp>
        <p:nvSpPr>
          <p:cNvPr id="52" name="Text Box 11">
            <a:extLst>
              <a:ext uri="{FF2B5EF4-FFF2-40B4-BE49-F238E27FC236}">
                <a16:creationId xmlns:a16="http://schemas.microsoft.com/office/drawing/2014/main" id="{EEAA58FA-8F72-417F-8305-AEC53BF1972D}"/>
              </a:ext>
            </a:extLst>
          </p:cNvPr>
          <p:cNvSpPr txBox="1">
            <a:spLocks noChangeArrowheads="1"/>
          </p:cNvSpPr>
          <p:nvPr/>
        </p:nvSpPr>
        <p:spPr bwMode="auto">
          <a:xfrm>
            <a:off x="9435747" y="2946509"/>
            <a:ext cx="2818723" cy="553998"/>
          </a:xfrm>
          <a:prstGeom prst="rect">
            <a:avLst/>
          </a:prstGeom>
          <a:solidFill>
            <a:schemeClr val="bg1"/>
          </a:solidFill>
          <a:ln w="9525">
            <a:noFill/>
            <a:miter lim="800000"/>
            <a:headEnd/>
            <a:tailEnd/>
          </a:ln>
        </p:spPr>
        <p:txBody>
          <a:bodyPr wrap="square">
            <a:spAutoFit/>
          </a:bodyPr>
          <a:lstStyle/>
          <a:p>
            <a:r>
              <a:rPr lang="sv-SE" sz="1000" b="1" dirty="0">
                <a:solidFill>
                  <a:srgbClr val="FF0000"/>
                </a:solidFill>
              </a:rPr>
              <a:t>När världen kommer till Göteborg</a:t>
            </a:r>
          </a:p>
          <a:p>
            <a:r>
              <a:rPr lang="sv-SE" sz="1000" b="1" dirty="0"/>
              <a:t>Kunskap om och Arbetssätt i </a:t>
            </a:r>
          </a:p>
          <a:p>
            <a:r>
              <a:rPr lang="sv-SE" sz="1000" b="1" dirty="0"/>
              <a:t>Rättvisa och socialt hållbara Städer</a:t>
            </a:r>
            <a:endParaRPr lang="en-US" sz="1000" b="1" dirty="0"/>
          </a:p>
        </p:txBody>
      </p:sp>
      <p:sp>
        <p:nvSpPr>
          <p:cNvPr id="53" name="Rectangle 12">
            <a:extLst>
              <a:ext uri="{FF2B5EF4-FFF2-40B4-BE49-F238E27FC236}">
                <a16:creationId xmlns:a16="http://schemas.microsoft.com/office/drawing/2014/main" id="{228B3287-4E6A-4C44-A313-BA411D239693}"/>
              </a:ext>
            </a:extLst>
          </p:cNvPr>
          <p:cNvSpPr>
            <a:spLocks noChangeArrowheads="1"/>
          </p:cNvSpPr>
          <p:nvPr/>
        </p:nvSpPr>
        <p:spPr bwMode="auto">
          <a:xfrm>
            <a:off x="11262801" y="3018359"/>
            <a:ext cx="914033" cy="338554"/>
          </a:xfrm>
          <a:prstGeom prst="rect">
            <a:avLst/>
          </a:prstGeom>
          <a:noFill/>
          <a:ln w="9525">
            <a:noFill/>
            <a:miter lim="800000"/>
            <a:headEnd/>
            <a:tailEnd/>
          </a:ln>
        </p:spPr>
        <p:txBody>
          <a:bodyPr wrap="none">
            <a:spAutoFit/>
          </a:bodyPr>
          <a:lstStyle/>
          <a:p>
            <a:r>
              <a:rPr lang="sv-SE" sz="1600" b="1" dirty="0">
                <a:latin typeface="Algerian" pitchFamily="82" charset="0"/>
              </a:rPr>
              <a:t>KAIROS</a:t>
            </a:r>
            <a:endParaRPr lang="en-US" sz="1600" b="1" dirty="0">
              <a:latin typeface="Algerian" pitchFamily="82" charset="0"/>
            </a:endParaRPr>
          </a:p>
        </p:txBody>
      </p:sp>
      <p:sp>
        <p:nvSpPr>
          <p:cNvPr id="56" name="Rektangel 55">
            <a:extLst>
              <a:ext uri="{FF2B5EF4-FFF2-40B4-BE49-F238E27FC236}">
                <a16:creationId xmlns:a16="http://schemas.microsoft.com/office/drawing/2014/main" id="{4A7ABB5E-67E0-4A35-9A85-3AD584E28C07}"/>
              </a:ext>
            </a:extLst>
          </p:cNvPr>
          <p:cNvSpPr/>
          <p:nvPr/>
        </p:nvSpPr>
        <p:spPr>
          <a:xfrm rot="20295268">
            <a:off x="3389306" y="2871088"/>
            <a:ext cx="1950405" cy="338554"/>
          </a:xfrm>
          <a:prstGeom prst="rect">
            <a:avLst/>
          </a:prstGeom>
        </p:spPr>
        <p:txBody>
          <a:bodyPr wrap="square">
            <a:spAutoFit/>
          </a:bodyPr>
          <a:lstStyle/>
          <a:p>
            <a:r>
              <a:rPr lang="sv-SE" sz="1600" b="1" dirty="0">
                <a:solidFill>
                  <a:srgbClr val="FF0000"/>
                </a:solidFill>
                <a:latin typeface="Arial" panose="020B0604020202020204" pitchFamily="34" charset="0"/>
                <a:cs typeface="Arial" panose="020B0604020202020204" pitchFamily="34" charset="0"/>
              </a:rPr>
              <a:t>Strukturellt våld</a:t>
            </a:r>
            <a:endParaRPr lang="sv-SE" sz="1600" dirty="0"/>
          </a:p>
        </p:txBody>
      </p:sp>
      <p:pic>
        <p:nvPicPr>
          <p:cNvPr id="57" name="Picture 2" descr="Sida (myndighet) – Wikipedia">
            <a:extLst>
              <a:ext uri="{FF2B5EF4-FFF2-40B4-BE49-F238E27FC236}">
                <a16:creationId xmlns:a16="http://schemas.microsoft.com/office/drawing/2014/main" id="{2C4C22BC-FC43-4CD9-AE38-A887AD115B8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203146">
            <a:off x="6903415" y="2836792"/>
            <a:ext cx="899183" cy="337397"/>
          </a:xfrm>
          <a:prstGeom prst="rect">
            <a:avLst/>
          </a:prstGeom>
          <a:noFill/>
          <a:extLst>
            <a:ext uri="{909E8E84-426E-40DD-AFC4-6F175D3DCCD1}">
              <a14:hiddenFill xmlns:a14="http://schemas.microsoft.com/office/drawing/2010/main">
                <a:solidFill>
                  <a:srgbClr val="FFFFFF"/>
                </a:solidFill>
              </a14:hiddenFill>
            </a:ext>
          </a:extLst>
        </p:spPr>
      </p:pic>
      <p:pic>
        <p:nvPicPr>
          <p:cNvPr id="7" name="Bildobjekt 6">
            <a:extLst>
              <a:ext uri="{FF2B5EF4-FFF2-40B4-BE49-F238E27FC236}">
                <a16:creationId xmlns:a16="http://schemas.microsoft.com/office/drawing/2014/main" id="{68C3D5B9-EC88-4E6A-5674-5F468D764700}"/>
              </a:ext>
            </a:extLst>
          </p:cNvPr>
          <p:cNvPicPr>
            <a:picLocks noChangeAspect="1"/>
          </p:cNvPicPr>
          <p:nvPr/>
        </p:nvPicPr>
        <p:blipFill>
          <a:blip r:embed="rId14"/>
          <a:stretch>
            <a:fillRect/>
          </a:stretch>
        </p:blipFill>
        <p:spPr>
          <a:xfrm>
            <a:off x="5578412" y="4878410"/>
            <a:ext cx="596049" cy="493967"/>
          </a:xfrm>
          <a:prstGeom prst="rect">
            <a:avLst/>
          </a:prstGeom>
        </p:spPr>
      </p:pic>
      <p:sp>
        <p:nvSpPr>
          <p:cNvPr id="11" name="textruta 10">
            <a:extLst>
              <a:ext uri="{FF2B5EF4-FFF2-40B4-BE49-F238E27FC236}">
                <a16:creationId xmlns:a16="http://schemas.microsoft.com/office/drawing/2014/main" id="{E5127CD8-71E5-3D5B-6F58-7E69D405BAF0}"/>
              </a:ext>
            </a:extLst>
          </p:cNvPr>
          <p:cNvSpPr txBox="1"/>
          <p:nvPr/>
        </p:nvSpPr>
        <p:spPr>
          <a:xfrm>
            <a:off x="4274990" y="4495999"/>
            <a:ext cx="3852658" cy="338554"/>
          </a:xfrm>
          <a:prstGeom prst="rect">
            <a:avLst/>
          </a:prstGeom>
          <a:noFill/>
        </p:spPr>
        <p:txBody>
          <a:bodyPr wrap="none" rtlCol="0">
            <a:spAutoFit/>
          </a:bodyPr>
          <a:lstStyle/>
          <a:p>
            <a:r>
              <a:rPr lang="sv-SE" sz="1600" b="1" i="1" dirty="0"/>
              <a:t>Förändringsresa hållbar områdesutveckling</a:t>
            </a:r>
            <a:endParaRPr lang="en-GB" sz="1600" b="1" i="1" dirty="0"/>
          </a:p>
        </p:txBody>
      </p:sp>
      <p:pic>
        <p:nvPicPr>
          <p:cNvPr id="15" name="Picture 4" descr="Socialförvaltningen - Helsingborg, Sweden - Social Service | Facebook">
            <a:extLst>
              <a:ext uri="{FF2B5EF4-FFF2-40B4-BE49-F238E27FC236}">
                <a16:creationId xmlns:a16="http://schemas.microsoft.com/office/drawing/2014/main" id="{100E0C1B-D7C0-A061-35D9-8D067D0D29E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54899" y="4853274"/>
            <a:ext cx="738922" cy="54424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Örnsköldsviks... - Örnsköldsviks kommun - Krisinformation">
            <a:extLst>
              <a:ext uri="{FF2B5EF4-FFF2-40B4-BE49-F238E27FC236}">
                <a16:creationId xmlns:a16="http://schemas.microsoft.com/office/drawing/2014/main" id="{193C79F2-4B90-AA4D-7FF3-727C5B055FF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45877" y="4853274"/>
            <a:ext cx="777732" cy="61077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Maskroskvinnans Tankefrön: Vägval">
            <a:extLst>
              <a:ext uri="{FF2B5EF4-FFF2-40B4-BE49-F238E27FC236}">
                <a16:creationId xmlns:a16="http://schemas.microsoft.com/office/drawing/2014/main" id="{C1068A01-2FD4-AFD3-F44E-493AB062160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29829" y="5622951"/>
            <a:ext cx="4891696" cy="1081804"/>
          </a:xfrm>
          <a:prstGeom prst="rect">
            <a:avLst/>
          </a:prstGeom>
          <a:noFill/>
          <a:extLst>
            <a:ext uri="{909E8E84-426E-40DD-AFC4-6F175D3DCCD1}">
              <a14:hiddenFill xmlns:a14="http://schemas.microsoft.com/office/drawing/2010/main">
                <a:solidFill>
                  <a:srgbClr val="FFFFFF"/>
                </a:solidFill>
              </a14:hiddenFill>
            </a:ext>
          </a:extLst>
        </p:spPr>
      </p:pic>
      <p:sp>
        <p:nvSpPr>
          <p:cNvPr id="27" name="textruta 26">
            <a:extLst>
              <a:ext uri="{FF2B5EF4-FFF2-40B4-BE49-F238E27FC236}">
                <a16:creationId xmlns:a16="http://schemas.microsoft.com/office/drawing/2014/main" id="{61533797-493B-FCB1-080E-0997E6316BE9}"/>
              </a:ext>
            </a:extLst>
          </p:cNvPr>
          <p:cNvSpPr txBox="1"/>
          <p:nvPr/>
        </p:nvSpPr>
        <p:spPr>
          <a:xfrm>
            <a:off x="3829829" y="6163853"/>
            <a:ext cx="2041864" cy="451406"/>
          </a:xfrm>
          <a:prstGeom prst="rect">
            <a:avLst/>
          </a:prstGeom>
          <a:noFill/>
        </p:spPr>
        <p:txBody>
          <a:bodyPr wrap="square" rtlCol="0">
            <a:spAutoFit/>
          </a:bodyPr>
          <a:lstStyle/>
          <a:p>
            <a:pPr algn="ctr">
              <a:lnSpc>
                <a:spcPts val="1400"/>
              </a:lnSpc>
            </a:pPr>
            <a:r>
              <a:rPr lang="sv-SE" sz="1200" b="1" dirty="0">
                <a:solidFill>
                  <a:schemeClr val="bg1"/>
                </a:solidFill>
              </a:rPr>
              <a:t>Mot ett exkluderande </a:t>
            </a:r>
          </a:p>
          <a:p>
            <a:pPr algn="ctr">
              <a:lnSpc>
                <a:spcPts val="1400"/>
              </a:lnSpc>
            </a:pPr>
            <a:r>
              <a:rPr lang="sv-SE" sz="1200" b="1" dirty="0">
                <a:solidFill>
                  <a:schemeClr val="bg1"/>
                </a:solidFill>
              </a:rPr>
              <a:t>eller inkluderande samhälle</a:t>
            </a:r>
            <a:endParaRPr lang="sv-SE" sz="1200" dirty="0">
              <a:solidFill>
                <a:schemeClr val="bg1"/>
              </a:solidFill>
            </a:endParaRPr>
          </a:p>
        </p:txBody>
      </p:sp>
      <p:pic>
        <p:nvPicPr>
          <p:cNvPr id="1026" name="Picture 2" descr="Eskilstuna kommun">
            <a:extLst>
              <a:ext uri="{FF2B5EF4-FFF2-40B4-BE49-F238E27FC236}">
                <a16:creationId xmlns:a16="http://schemas.microsoft.com/office/drawing/2014/main" id="{659C73EB-ABB4-6FE5-F3AD-D357B1430E9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87793" y="4853274"/>
            <a:ext cx="847017" cy="544241"/>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a:extLst>
              <a:ext uri="{FF2B5EF4-FFF2-40B4-BE49-F238E27FC236}">
                <a16:creationId xmlns:a16="http://schemas.microsoft.com/office/drawing/2014/main" id="{18E72B53-B129-E7F9-8D33-7E00CB00679C}"/>
              </a:ext>
            </a:extLst>
          </p:cNvPr>
          <p:cNvSpPr txBox="1"/>
          <p:nvPr/>
        </p:nvSpPr>
        <p:spPr>
          <a:xfrm>
            <a:off x="9577872" y="5003513"/>
            <a:ext cx="2138406" cy="769441"/>
          </a:xfrm>
          <a:prstGeom prst="rect">
            <a:avLst/>
          </a:prstGeom>
          <a:noFill/>
        </p:spPr>
        <p:txBody>
          <a:bodyPr wrap="none" rtlCol="0">
            <a:spAutoFit/>
          </a:bodyPr>
          <a:lstStyle/>
          <a:p>
            <a:pPr algn="ctr"/>
            <a:r>
              <a:rPr lang="sv-SE" sz="1600" b="1" i="1" dirty="0"/>
              <a:t>Forskningsstudie</a:t>
            </a:r>
          </a:p>
          <a:p>
            <a:pPr algn="ctr"/>
            <a:r>
              <a:rPr lang="sv-SE" sz="1400" b="1" i="1" dirty="0"/>
              <a:t>Social Hållbarhet</a:t>
            </a:r>
          </a:p>
          <a:p>
            <a:pPr algn="ctr"/>
            <a:r>
              <a:rPr lang="sv-SE" sz="1400" b="1" dirty="0">
                <a:hlinkClick r:id="rId19"/>
              </a:rPr>
              <a:t>www.omvarldskunskap.se</a:t>
            </a:r>
            <a:endParaRPr lang="en-GB" sz="1400" b="1" i="1" dirty="0"/>
          </a:p>
        </p:txBody>
      </p:sp>
      <p:sp>
        <p:nvSpPr>
          <p:cNvPr id="5" name="textruta 4">
            <a:extLst>
              <a:ext uri="{FF2B5EF4-FFF2-40B4-BE49-F238E27FC236}">
                <a16:creationId xmlns:a16="http://schemas.microsoft.com/office/drawing/2014/main" id="{47F5C1FF-B819-832E-7C59-5ACBA2E1FF5B}"/>
              </a:ext>
            </a:extLst>
          </p:cNvPr>
          <p:cNvSpPr txBox="1"/>
          <p:nvPr/>
        </p:nvSpPr>
        <p:spPr>
          <a:xfrm>
            <a:off x="3064560" y="-12721"/>
            <a:ext cx="5775492" cy="584775"/>
          </a:xfrm>
          <a:prstGeom prst="rect">
            <a:avLst/>
          </a:prstGeom>
          <a:noFill/>
        </p:spPr>
        <p:txBody>
          <a:bodyPr wrap="none" rtlCol="0">
            <a:spAutoFit/>
          </a:bodyPr>
          <a:lstStyle/>
          <a:p>
            <a:pPr algn="ctr"/>
            <a:r>
              <a:rPr lang="sv-SE" sz="3200" b="1" i="1" dirty="0">
                <a:solidFill>
                  <a:srgbClr val="00B050"/>
                </a:solidFill>
              </a:rPr>
              <a:t>Vår tids stora samhällsomdaning</a:t>
            </a:r>
          </a:p>
        </p:txBody>
      </p:sp>
      <p:sp>
        <p:nvSpPr>
          <p:cNvPr id="16" name="textruta 15">
            <a:extLst>
              <a:ext uri="{FF2B5EF4-FFF2-40B4-BE49-F238E27FC236}">
                <a16:creationId xmlns:a16="http://schemas.microsoft.com/office/drawing/2014/main" id="{43564A5A-219A-78E3-7964-45A0E342AA64}"/>
              </a:ext>
            </a:extLst>
          </p:cNvPr>
          <p:cNvSpPr txBox="1"/>
          <p:nvPr/>
        </p:nvSpPr>
        <p:spPr>
          <a:xfrm>
            <a:off x="3743641" y="3358010"/>
            <a:ext cx="4663071" cy="1192891"/>
          </a:xfrm>
          <a:prstGeom prst="rect">
            <a:avLst/>
          </a:prstGeom>
          <a:solidFill>
            <a:srgbClr val="00B050"/>
          </a:solidFill>
        </p:spPr>
        <p:txBody>
          <a:bodyPr wrap="none" rtlCol="0">
            <a:spAutoFit/>
          </a:bodyPr>
          <a:lstStyle/>
          <a:p>
            <a:pPr algn="ctr"/>
            <a:r>
              <a:rPr lang="sv-SE" b="1" i="1" dirty="0">
                <a:solidFill>
                  <a:schemeClr val="bg1"/>
                </a:solidFill>
              </a:rPr>
              <a:t>Ett freds- och utvecklingsperspektiv</a:t>
            </a:r>
          </a:p>
          <a:p>
            <a:pPr algn="ctr">
              <a:lnSpc>
                <a:spcPts val="1600"/>
              </a:lnSpc>
            </a:pPr>
            <a:r>
              <a:rPr lang="sv-SE" sz="1600" b="1" dirty="0">
                <a:solidFill>
                  <a:schemeClr val="bg1"/>
                </a:solidFill>
              </a:rPr>
              <a:t>Fred och utveckling    –   två sidor av samma mynt</a:t>
            </a:r>
          </a:p>
          <a:p>
            <a:pPr algn="ctr">
              <a:lnSpc>
                <a:spcPts val="1600"/>
              </a:lnSpc>
            </a:pPr>
            <a:r>
              <a:rPr lang="sv-SE" sz="1600" b="1" dirty="0">
                <a:solidFill>
                  <a:schemeClr val="bg1"/>
                </a:solidFill>
              </a:rPr>
              <a:t>All utveckling innebär förändring och är  konfliktfylld</a:t>
            </a:r>
          </a:p>
          <a:p>
            <a:pPr algn="ctr">
              <a:lnSpc>
                <a:spcPts val="1600"/>
              </a:lnSpc>
            </a:pPr>
            <a:r>
              <a:rPr lang="sv-SE" sz="1600" b="1" dirty="0">
                <a:solidFill>
                  <a:schemeClr val="bg1"/>
                </a:solidFill>
              </a:rPr>
              <a:t>Den sociala hållbarheten påverkar </a:t>
            </a:r>
          </a:p>
          <a:p>
            <a:pPr algn="ctr">
              <a:lnSpc>
                <a:spcPts val="1600"/>
              </a:lnSpc>
            </a:pPr>
            <a:r>
              <a:rPr lang="sv-SE" sz="1600" b="1" dirty="0">
                <a:solidFill>
                  <a:schemeClr val="bg1"/>
                </a:solidFill>
              </a:rPr>
              <a:t>utrymmet för klimat &amp; miljöpolitik !</a:t>
            </a:r>
            <a:endParaRPr lang="en-GB" sz="1600" b="1" dirty="0">
              <a:solidFill>
                <a:schemeClr val="bg1"/>
              </a:solidFill>
            </a:endParaRPr>
          </a:p>
        </p:txBody>
      </p:sp>
      <p:sp>
        <p:nvSpPr>
          <p:cNvPr id="18" name="textruta 17">
            <a:extLst>
              <a:ext uri="{FF2B5EF4-FFF2-40B4-BE49-F238E27FC236}">
                <a16:creationId xmlns:a16="http://schemas.microsoft.com/office/drawing/2014/main" id="{629C13B3-13FC-2B70-2B58-6D8BFD0127BE}"/>
              </a:ext>
            </a:extLst>
          </p:cNvPr>
          <p:cNvSpPr txBox="1"/>
          <p:nvPr/>
        </p:nvSpPr>
        <p:spPr>
          <a:xfrm rot="2310381">
            <a:off x="11064645" y="3742042"/>
            <a:ext cx="1056700" cy="369332"/>
          </a:xfrm>
          <a:prstGeom prst="rect">
            <a:avLst/>
          </a:prstGeom>
          <a:solidFill>
            <a:srgbClr val="FFFF00"/>
          </a:solidFill>
        </p:spPr>
        <p:txBody>
          <a:bodyPr wrap="none" rtlCol="0">
            <a:spAutoFit/>
          </a:bodyPr>
          <a:lstStyle/>
          <a:p>
            <a:r>
              <a:rPr lang="sv-SE" b="1" dirty="0">
                <a:solidFill>
                  <a:srgbClr val="FF0000"/>
                </a:solidFill>
                <a:latin typeface="Monotype Corsiva" panose="03010101010201010101" pitchFamily="66" charset="0"/>
              </a:rPr>
              <a:t>Synvändor</a:t>
            </a:r>
          </a:p>
        </p:txBody>
      </p:sp>
      <p:sp>
        <p:nvSpPr>
          <p:cNvPr id="23" name="textruta 22">
            <a:extLst>
              <a:ext uri="{FF2B5EF4-FFF2-40B4-BE49-F238E27FC236}">
                <a16:creationId xmlns:a16="http://schemas.microsoft.com/office/drawing/2014/main" id="{D3DC0AAB-636C-B4CE-A213-110C54E0AF49}"/>
              </a:ext>
            </a:extLst>
          </p:cNvPr>
          <p:cNvSpPr txBox="1"/>
          <p:nvPr/>
        </p:nvSpPr>
        <p:spPr>
          <a:xfrm>
            <a:off x="7399211" y="6116872"/>
            <a:ext cx="1362104" cy="556178"/>
          </a:xfrm>
          <a:prstGeom prst="rect">
            <a:avLst/>
          </a:prstGeom>
          <a:noFill/>
        </p:spPr>
        <p:txBody>
          <a:bodyPr wrap="none" rtlCol="0">
            <a:spAutoFit/>
          </a:bodyPr>
          <a:lstStyle/>
          <a:p>
            <a:pPr algn="ctr">
              <a:lnSpc>
                <a:spcPts val="1200"/>
              </a:lnSpc>
            </a:pPr>
            <a:r>
              <a:rPr lang="sv-SE" sz="1200" b="1" dirty="0">
                <a:solidFill>
                  <a:schemeClr val="bg1"/>
                </a:solidFill>
              </a:rPr>
              <a:t>Utvecklingen är</a:t>
            </a:r>
          </a:p>
          <a:p>
            <a:pPr algn="ctr">
              <a:lnSpc>
                <a:spcPts val="1200"/>
              </a:lnSpc>
            </a:pPr>
            <a:r>
              <a:rPr lang="sv-SE" sz="1200" b="1" dirty="0">
                <a:solidFill>
                  <a:schemeClr val="bg1"/>
                </a:solidFill>
              </a:rPr>
              <a:t>påverkbar </a:t>
            </a:r>
          </a:p>
          <a:p>
            <a:pPr algn="ctr">
              <a:lnSpc>
                <a:spcPts val="1200"/>
              </a:lnSpc>
            </a:pPr>
            <a:r>
              <a:rPr lang="sv-SE" sz="1200" b="1" dirty="0">
                <a:solidFill>
                  <a:schemeClr val="bg1"/>
                </a:solidFill>
              </a:rPr>
              <a:t>Politik gör skillnad</a:t>
            </a:r>
            <a:endParaRPr lang="en-GB" sz="1200" b="1" dirty="0">
              <a:solidFill>
                <a:schemeClr val="bg1"/>
              </a:solidFill>
            </a:endParaRPr>
          </a:p>
        </p:txBody>
      </p:sp>
      <p:sp>
        <p:nvSpPr>
          <p:cNvPr id="17" name="textruta 16">
            <a:extLst>
              <a:ext uri="{FF2B5EF4-FFF2-40B4-BE49-F238E27FC236}">
                <a16:creationId xmlns:a16="http://schemas.microsoft.com/office/drawing/2014/main" id="{DF44F9CE-ED25-441A-835D-BCD3E93959D6}"/>
              </a:ext>
            </a:extLst>
          </p:cNvPr>
          <p:cNvSpPr txBox="1"/>
          <p:nvPr/>
        </p:nvSpPr>
        <p:spPr>
          <a:xfrm rot="18262644">
            <a:off x="2286084" y="5701733"/>
            <a:ext cx="992388" cy="369332"/>
          </a:xfrm>
          <a:prstGeom prst="rect">
            <a:avLst/>
          </a:prstGeom>
          <a:noFill/>
        </p:spPr>
        <p:txBody>
          <a:bodyPr wrap="none" rtlCol="0">
            <a:spAutoFit/>
          </a:bodyPr>
          <a:lstStyle/>
          <a:p>
            <a:r>
              <a:rPr lang="sv-SE" b="1" dirty="0"/>
              <a:t>Varför ?</a:t>
            </a:r>
            <a:r>
              <a:rPr lang="sv-SE" dirty="0"/>
              <a:t> </a:t>
            </a:r>
            <a:endParaRPr lang="en-GB" dirty="0"/>
          </a:p>
        </p:txBody>
      </p:sp>
      <p:sp>
        <p:nvSpPr>
          <p:cNvPr id="28" name="Stjärna: 5 punkter 27">
            <a:extLst>
              <a:ext uri="{FF2B5EF4-FFF2-40B4-BE49-F238E27FC236}">
                <a16:creationId xmlns:a16="http://schemas.microsoft.com/office/drawing/2014/main" id="{F82C10B7-63CE-5633-864B-95911CFA56B6}"/>
              </a:ext>
            </a:extLst>
          </p:cNvPr>
          <p:cNvSpPr/>
          <p:nvPr/>
        </p:nvSpPr>
        <p:spPr>
          <a:xfrm>
            <a:off x="2695955" y="5107312"/>
            <a:ext cx="513229" cy="444077"/>
          </a:xfrm>
          <a:prstGeom prst="star5">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textruta 31">
            <a:extLst>
              <a:ext uri="{FF2B5EF4-FFF2-40B4-BE49-F238E27FC236}">
                <a16:creationId xmlns:a16="http://schemas.microsoft.com/office/drawing/2014/main" id="{004B699F-705F-FAA5-7762-BB14BAA54483}"/>
              </a:ext>
            </a:extLst>
          </p:cNvPr>
          <p:cNvSpPr txBox="1"/>
          <p:nvPr/>
        </p:nvSpPr>
        <p:spPr>
          <a:xfrm>
            <a:off x="2805811" y="5191793"/>
            <a:ext cx="460334" cy="276999"/>
          </a:xfrm>
          <a:prstGeom prst="rect">
            <a:avLst/>
          </a:prstGeom>
          <a:noFill/>
          <a:ln w="38100">
            <a:noFill/>
          </a:ln>
        </p:spPr>
        <p:txBody>
          <a:bodyPr wrap="square" rtlCol="0">
            <a:spAutoFit/>
          </a:bodyPr>
          <a:lstStyle/>
          <a:p>
            <a:r>
              <a:rPr lang="sv-SE" sz="1200" b="1" dirty="0"/>
              <a:t>5</a:t>
            </a:r>
          </a:p>
        </p:txBody>
      </p:sp>
      <p:sp>
        <p:nvSpPr>
          <p:cNvPr id="38" name="Stjärna: 5 punkter 37">
            <a:extLst>
              <a:ext uri="{FF2B5EF4-FFF2-40B4-BE49-F238E27FC236}">
                <a16:creationId xmlns:a16="http://schemas.microsoft.com/office/drawing/2014/main" id="{80ACA925-023D-133B-488B-27709382DE55}"/>
              </a:ext>
            </a:extLst>
          </p:cNvPr>
          <p:cNvSpPr/>
          <p:nvPr/>
        </p:nvSpPr>
        <p:spPr>
          <a:xfrm>
            <a:off x="8791362" y="5503919"/>
            <a:ext cx="513229" cy="444077"/>
          </a:xfrm>
          <a:prstGeom prst="star5">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0" name="textruta 39">
            <a:extLst>
              <a:ext uri="{FF2B5EF4-FFF2-40B4-BE49-F238E27FC236}">
                <a16:creationId xmlns:a16="http://schemas.microsoft.com/office/drawing/2014/main" id="{23B713E6-17D2-737D-9D31-A992A355DEF0}"/>
              </a:ext>
            </a:extLst>
          </p:cNvPr>
          <p:cNvSpPr txBox="1"/>
          <p:nvPr/>
        </p:nvSpPr>
        <p:spPr>
          <a:xfrm>
            <a:off x="8901218" y="5588400"/>
            <a:ext cx="460334" cy="276999"/>
          </a:xfrm>
          <a:prstGeom prst="rect">
            <a:avLst/>
          </a:prstGeom>
          <a:noFill/>
          <a:ln w="38100">
            <a:noFill/>
          </a:ln>
        </p:spPr>
        <p:txBody>
          <a:bodyPr wrap="square" rtlCol="0">
            <a:spAutoFit/>
          </a:bodyPr>
          <a:lstStyle/>
          <a:p>
            <a:r>
              <a:rPr lang="sv-SE" sz="1200" b="1" dirty="0"/>
              <a:t>3</a:t>
            </a:r>
          </a:p>
        </p:txBody>
      </p:sp>
      <p:sp>
        <p:nvSpPr>
          <p:cNvPr id="41" name="textruta 40">
            <a:extLst>
              <a:ext uri="{FF2B5EF4-FFF2-40B4-BE49-F238E27FC236}">
                <a16:creationId xmlns:a16="http://schemas.microsoft.com/office/drawing/2014/main" id="{A0995C55-6BFA-05E6-D776-5687223FB6B6}"/>
              </a:ext>
            </a:extLst>
          </p:cNvPr>
          <p:cNvSpPr txBox="1"/>
          <p:nvPr/>
        </p:nvSpPr>
        <p:spPr>
          <a:xfrm rot="3157099">
            <a:off x="8947249" y="6049872"/>
            <a:ext cx="691215" cy="369332"/>
          </a:xfrm>
          <a:prstGeom prst="rect">
            <a:avLst/>
          </a:prstGeom>
          <a:noFill/>
        </p:spPr>
        <p:txBody>
          <a:bodyPr wrap="none" rtlCol="0">
            <a:spAutoFit/>
          </a:bodyPr>
          <a:lstStyle/>
          <a:p>
            <a:r>
              <a:rPr lang="sv-SE" b="1" dirty="0"/>
              <a:t>Hur ?</a:t>
            </a:r>
            <a:endParaRPr lang="en-GB" b="1" dirty="0"/>
          </a:p>
        </p:txBody>
      </p:sp>
      <p:sp>
        <p:nvSpPr>
          <p:cNvPr id="46" name="textruta 45">
            <a:extLst>
              <a:ext uri="{FF2B5EF4-FFF2-40B4-BE49-F238E27FC236}">
                <a16:creationId xmlns:a16="http://schemas.microsoft.com/office/drawing/2014/main" id="{3BD49BE1-37BE-7D0B-7152-CEB5C1ECDD0C}"/>
              </a:ext>
            </a:extLst>
          </p:cNvPr>
          <p:cNvSpPr txBox="1"/>
          <p:nvPr/>
        </p:nvSpPr>
        <p:spPr>
          <a:xfrm rot="3138021">
            <a:off x="8662724" y="6239025"/>
            <a:ext cx="865943" cy="307777"/>
          </a:xfrm>
          <a:prstGeom prst="rect">
            <a:avLst/>
          </a:prstGeom>
          <a:solidFill>
            <a:srgbClr val="FFFF00"/>
          </a:solidFill>
        </p:spPr>
        <p:txBody>
          <a:bodyPr wrap="none" rtlCol="0">
            <a:spAutoFit/>
          </a:bodyPr>
          <a:lstStyle/>
          <a:p>
            <a:r>
              <a:rPr lang="sv-SE" sz="1400" b="1" dirty="0">
                <a:solidFill>
                  <a:srgbClr val="FF0000"/>
                </a:solidFill>
                <a:latin typeface="Monotype Corsiva" panose="03010101010201010101" pitchFamily="66" charset="0"/>
              </a:rPr>
              <a:t>Synvändor</a:t>
            </a:r>
          </a:p>
        </p:txBody>
      </p:sp>
      <p:pic>
        <p:nvPicPr>
          <p:cNvPr id="9" name="Picture 2" descr="Skellefteå | Facebook">
            <a:extLst>
              <a:ext uri="{FF2B5EF4-FFF2-40B4-BE49-F238E27FC236}">
                <a16:creationId xmlns:a16="http://schemas.microsoft.com/office/drawing/2014/main" id="{AF9E8F1E-7793-C141-2304-038498585B6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342217" y="4760963"/>
            <a:ext cx="960361" cy="6991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ildresultat för penseldrag">
            <a:extLst>
              <a:ext uri="{FF2B5EF4-FFF2-40B4-BE49-F238E27FC236}">
                <a16:creationId xmlns:a16="http://schemas.microsoft.com/office/drawing/2014/main" id="{D8B1BBBF-CC55-1E99-A84A-E21907D2A61A}"/>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1102260">
            <a:off x="1870257" y="1808875"/>
            <a:ext cx="1722259" cy="1153919"/>
          </a:xfrm>
          <a:prstGeom prst="rect">
            <a:avLst/>
          </a:prstGeom>
          <a:noFill/>
          <a:extLst>
            <a:ext uri="{909E8E84-426E-40DD-AFC4-6F175D3DCCD1}">
              <a14:hiddenFill xmlns:a14="http://schemas.microsoft.com/office/drawing/2010/main">
                <a:solidFill>
                  <a:srgbClr val="FFFFFF"/>
                </a:solidFill>
              </a14:hiddenFill>
            </a:ext>
          </a:extLst>
        </p:spPr>
      </p:pic>
      <p:sp>
        <p:nvSpPr>
          <p:cNvPr id="36" name="textruta 35">
            <a:extLst>
              <a:ext uri="{FF2B5EF4-FFF2-40B4-BE49-F238E27FC236}">
                <a16:creationId xmlns:a16="http://schemas.microsoft.com/office/drawing/2014/main" id="{D1B7F953-CF22-9C63-0FE7-1CDB497FEF43}"/>
              </a:ext>
            </a:extLst>
          </p:cNvPr>
          <p:cNvSpPr txBox="1"/>
          <p:nvPr/>
        </p:nvSpPr>
        <p:spPr>
          <a:xfrm rot="702195">
            <a:off x="1714783" y="2481414"/>
            <a:ext cx="1929051" cy="300210"/>
          </a:xfrm>
          <a:prstGeom prst="rect">
            <a:avLst/>
          </a:prstGeom>
          <a:solidFill>
            <a:schemeClr val="bg1"/>
          </a:solidFill>
        </p:spPr>
        <p:txBody>
          <a:bodyPr wrap="square" rtlCol="0">
            <a:spAutoFit/>
          </a:bodyPr>
          <a:lstStyle/>
          <a:p>
            <a:pPr algn="ctr"/>
            <a:r>
              <a:rPr lang="sv-SE" sz="1351" b="1" dirty="0"/>
              <a:t>Stora penseldrag</a:t>
            </a:r>
            <a:endParaRPr lang="sv-SE" sz="1351" dirty="0"/>
          </a:p>
        </p:txBody>
      </p:sp>
      <p:pic>
        <p:nvPicPr>
          <p:cNvPr id="54" name="Bildobjekt 53">
            <a:extLst>
              <a:ext uri="{FF2B5EF4-FFF2-40B4-BE49-F238E27FC236}">
                <a16:creationId xmlns:a16="http://schemas.microsoft.com/office/drawing/2014/main" id="{B01A3C4C-5F4A-5415-77F5-4E9E9000AE2F}"/>
              </a:ext>
            </a:extLst>
          </p:cNvPr>
          <p:cNvPicPr>
            <a:picLocks noChangeAspect="1"/>
          </p:cNvPicPr>
          <p:nvPr/>
        </p:nvPicPr>
        <p:blipFill>
          <a:blip r:embed="rId22"/>
          <a:stretch>
            <a:fillRect/>
          </a:stretch>
        </p:blipFill>
        <p:spPr>
          <a:xfrm rot="809747">
            <a:off x="1754450" y="3128213"/>
            <a:ext cx="1124033" cy="376692"/>
          </a:xfrm>
          <a:prstGeom prst="rect">
            <a:avLst/>
          </a:prstGeom>
        </p:spPr>
      </p:pic>
      <p:pic>
        <p:nvPicPr>
          <p:cNvPr id="20" name="Bildobjekt 19">
            <a:extLst>
              <a:ext uri="{FF2B5EF4-FFF2-40B4-BE49-F238E27FC236}">
                <a16:creationId xmlns:a16="http://schemas.microsoft.com/office/drawing/2014/main" id="{3D2CC965-1281-3096-F72A-CFB66DF610C8}"/>
              </a:ext>
            </a:extLst>
          </p:cNvPr>
          <p:cNvPicPr>
            <a:picLocks noChangeAspect="1"/>
          </p:cNvPicPr>
          <p:nvPr/>
        </p:nvPicPr>
        <p:blipFill>
          <a:blip r:embed="rId23"/>
          <a:stretch>
            <a:fillRect/>
          </a:stretch>
        </p:blipFill>
        <p:spPr>
          <a:xfrm>
            <a:off x="438112" y="222221"/>
            <a:ext cx="2190750" cy="1724025"/>
          </a:xfrm>
          <a:prstGeom prst="rect">
            <a:avLst/>
          </a:prstGeom>
        </p:spPr>
      </p:pic>
      <p:pic>
        <p:nvPicPr>
          <p:cNvPr id="19" name="Picture 4" descr="United Nations Conference of the Parties on Climate Change (UNFCCC COP 28)  - Right to the city">
            <a:extLst>
              <a:ext uri="{FF2B5EF4-FFF2-40B4-BE49-F238E27FC236}">
                <a16:creationId xmlns:a16="http://schemas.microsoft.com/office/drawing/2014/main" id="{62CA1788-15FB-7065-16B8-9F06D622E08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217170" y="1652104"/>
            <a:ext cx="975980" cy="664431"/>
          </a:xfrm>
          <a:prstGeom prst="rect">
            <a:avLst/>
          </a:prstGeom>
          <a:noFill/>
          <a:extLst>
            <a:ext uri="{909E8E84-426E-40DD-AFC4-6F175D3DCCD1}">
              <a14:hiddenFill xmlns:a14="http://schemas.microsoft.com/office/drawing/2010/main">
                <a:solidFill>
                  <a:srgbClr val="FFFFFF"/>
                </a:solidFill>
              </a14:hiddenFill>
            </a:ext>
          </a:extLst>
        </p:spPr>
      </p:pic>
      <p:sp>
        <p:nvSpPr>
          <p:cNvPr id="22" name="textruta 21">
            <a:extLst>
              <a:ext uri="{FF2B5EF4-FFF2-40B4-BE49-F238E27FC236}">
                <a16:creationId xmlns:a16="http://schemas.microsoft.com/office/drawing/2014/main" id="{D9EAB3CC-FD89-02E9-6087-4E85DBFA7DA0}"/>
              </a:ext>
            </a:extLst>
          </p:cNvPr>
          <p:cNvSpPr txBox="1"/>
          <p:nvPr/>
        </p:nvSpPr>
        <p:spPr>
          <a:xfrm rot="18597688">
            <a:off x="2417296" y="6009965"/>
            <a:ext cx="1503938" cy="307777"/>
          </a:xfrm>
          <a:prstGeom prst="rect">
            <a:avLst/>
          </a:prstGeom>
          <a:solidFill>
            <a:srgbClr val="FFFF00"/>
          </a:solidFill>
        </p:spPr>
        <p:txBody>
          <a:bodyPr wrap="none" rtlCol="0">
            <a:spAutoFit/>
          </a:bodyPr>
          <a:lstStyle/>
          <a:p>
            <a:r>
              <a:rPr lang="sv-SE" sz="1400" b="1" dirty="0">
                <a:solidFill>
                  <a:srgbClr val="FF0000"/>
                </a:solidFill>
                <a:latin typeface="Monotype Corsiva" panose="03010101010201010101" pitchFamily="66" charset="0"/>
              </a:rPr>
              <a:t>Vad tror vi oss veta?</a:t>
            </a:r>
          </a:p>
        </p:txBody>
      </p:sp>
      <p:sp>
        <p:nvSpPr>
          <p:cNvPr id="24" name="textruta 23">
            <a:extLst>
              <a:ext uri="{FF2B5EF4-FFF2-40B4-BE49-F238E27FC236}">
                <a16:creationId xmlns:a16="http://schemas.microsoft.com/office/drawing/2014/main" id="{E1E75D79-6699-64C1-706E-58E209C207F2}"/>
              </a:ext>
            </a:extLst>
          </p:cNvPr>
          <p:cNvSpPr txBox="1"/>
          <p:nvPr/>
        </p:nvSpPr>
        <p:spPr>
          <a:xfrm rot="989924">
            <a:off x="1595876" y="2801408"/>
            <a:ext cx="1891095" cy="369332"/>
          </a:xfrm>
          <a:prstGeom prst="rect">
            <a:avLst/>
          </a:prstGeom>
          <a:noFill/>
        </p:spPr>
        <p:txBody>
          <a:bodyPr wrap="none" rtlCol="0">
            <a:spAutoFit/>
          </a:bodyPr>
          <a:lstStyle/>
          <a:p>
            <a:r>
              <a:rPr lang="sv-SE" sz="1800" b="1" dirty="0"/>
              <a:t>helhetsperspektiv</a:t>
            </a:r>
            <a:endParaRPr lang="en-GB" dirty="0"/>
          </a:p>
        </p:txBody>
      </p:sp>
      <p:sp>
        <p:nvSpPr>
          <p:cNvPr id="43" name="textruta 42">
            <a:extLst>
              <a:ext uri="{FF2B5EF4-FFF2-40B4-BE49-F238E27FC236}">
                <a16:creationId xmlns:a16="http://schemas.microsoft.com/office/drawing/2014/main" id="{C98A6034-F03A-9ADF-77B5-2F01D23BE050}"/>
              </a:ext>
            </a:extLst>
          </p:cNvPr>
          <p:cNvSpPr txBox="1"/>
          <p:nvPr/>
        </p:nvSpPr>
        <p:spPr>
          <a:xfrm>
            <a:off x="3177595" y="1498965"/>
            <a:ext cx="5251071" cy="369332"/>
          </a:xfrm>
          <a:prstGeom prst="rect">
            <a:avLst/>
          </a:prstGeom>
          <a:solidFill>
            <a:srgbClr val="FFFF00"/>
          </a:solidFill>
        </p:spPr>
        <p:txBody>
          <a:bodyPr wrap="square" rtlCol="0">
            <a:spAutoFit/>
          </a:bodyPr>
          <a:lstStyle/>
          <a:p>
            <a:pPr algn="ctr"/>
            <a:r>
              <a:rPr lang="sv-SE" b="1" i="1" dirty="0">
                <a:solidFill>
                  <a:schemeClr val="accent1"/>
                </a:solidFill>
              </a:rPr>
              <a:t>Den diskursiva kampen om den hållbara utvecklingen</a:t>
            </a:r>
            <a:r>
              <a:rPr lang="sv-SE" sz="1600" b="1" dirty="0">
                <a:solidFill>
                  <a:schemeClr val="accent1"/>
                </a:solidFill>
              </a:rPr>
              <a:t> </a:t>
            </a:r>
          </a:p>
        </p:txBody>
      </p:sp>
    </p:spTree>
    <p:extLst>
      <p:ext uri="{BB962C8B-B14F-4D97-AF65-F5344CB8AC3E}">
        <p14:creationId xmlns:p14="http://schemas.microsoft.com/office/powerpoint/2010/main" val="310678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anim calcmode="lin" valueType="num">
                                      <p:cBhvr additive="base">
                                        <p:cTn id="31" dur="500" fill="hold"/>
                                        <p:tgtEl>
                                          <p:spTgt spid="57"/>
                                        </p:tgtEl>
                                        <p:attrNameLst>
                                          <p:attrName>ppt_x</p:attrName>
                                        </p:attrNameLst>
                                      </p:cBhvr>
                                      <p:tavLst>
                                        <p:tav tm="0">
                                          <p:val>
                                            <p:strVal val="#ppt_x"/>
                                          </p:val>
                                        </p:tav>
                                        <p:tav tm="100000">
                                          <p:val>
                                            <p:strVal val="#ppt_x"/>
                                          </p:val>
                                        </p:tav>
                                      </p:tavLst>
                                    </p:anim>
                                    <p:anim calcmode="lin" valueType="num">
                                      <p:cBhvr additive="base">
                                        <p:cTn id="32" dur="500" fill="hold"/>
                                        <p:tgtEl>
                                          <p:spTgt spid="5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6"/>
                                        </p:tgtEl>
                                        <p:attrNameLst>
                                          <p:attrName>style.visibility</p:attrName>
                                        </p:attrNameLst>
                                      </p:cBhvr>
                                      <p:to>
                                        <p:strVal val="visible"/>
                                      </p:to>
                                    </p:set>
                                    <p:anim calcmode="lin" valueType="num">
                                      <p:cBhvr additive="base">
                                        <p:cTn id="35" dur="500" fill="hold"/>
                                        <p:tgtEl>
                                          <p:spTgt spid="56"/>
                                        </p:tgtEl>
                                        <p:attrNameLst>
                                          <p:attrName>ppt_x</p:attrName>
                                        </p:attrNameLst>
                                      </p:cBhvr>
                                      <p:tavLst>
                                        <p:tav tm="0">
                                          <p:val>
                                            <p:strVal val="#ppt_x"/>
                                          </p:val>
                                        </p:tav>
                                        <p:tav tm="100000">
                                          <p:val>
                                            <p:strVal val="#ppt_x"/>
                                          </p:val>
                                        </p:tav>
                                      </p:tavLst>
                                    </p:anim>
                                    <p:anim calcmode="lin" valueType="num">
                                      <p:cBhvr additive="base">
                                        <p:cTn id="36"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037"/>
                                        </p:tgtEl>
                                        <p:attrNameLst>
                                          <p:attrName>style.visibility</p:attrName>
                                        </p:attrNameLst>
                                      </p:cBhvr>
                                      <p:to>
                                        <p:strVal val="visible"/>
                                      </p:to>
                                    </p:set>
                                    <p:anim calcmode="lin" valueType="num">
                                      <p:cBhvr additive="base">
                                        <p:cTn id="47" dur="500" fill="hold"/>
                                        <p:tgtEl>
                                          <p:spTgt spid="1037"/>
                                        </p:tgtEl>
                                        <p:attrNameLst>
                                          <p:attrName>ppt_x</p:attrName>
                                        </p:attrNameLst>
                                      </p:cBhvr>
                                      <p:tavLst>
                                        <p:tav tm="0">
                                          <p:val>
                                            <p:strVal val="#ppt_x"/>
                                          </p:val>
                                        </p:tav>
                                        <p:tav tm="100000">
                                          <p:val>
                                            <p:strVal val="#ppt_x"/>
                                          </p:val>
                                        </p:tav>
                                      </p:tavLst>
                                    </p:anim>
                                    <p:anim calcmode="lin" valueType="num">
                                      <p:cBhvr additive="base">
                                        <p:cTn id="48" dur="500" fill="hold"/>
                                        <p:tgtEl>
                                          <p:spTgt spid="103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additive="base">
                                        <p:cTn id="51" dur="500" fill="hold"/>
                                        <p:tgtEl>
                                          <p:spTgt spid="33"/>
                                        </p:tgtEl>
                                        <p:attrNameLst>
                                          <p:attrName>ppt_x</p:attrName>
                                        </p:attrNameLst>
                                      </p:cBhvr>
                                      <p:tavLst>
                                        <p:tav tm="0">
                                          <p:val>
                                            <p:strVal val="#ppt_x"/>
                                          </p:val>
                                        </p:tav>
                                        <p:tav tm="100000">
                                          <p:val>
                                            <p:strVal val="#ppt_x"/>
                                          </p:val>
                                        </p:tav>
                                      </p:tavLst>
                                    </p:anim>
                                    <p:anim calcmode="lin" valueType="num">
                                      <p:cBhvr additive="base">
                                        <p:cTn id="5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additive="base">
                                        <p:cTn id="57" dur="500" fill="hold"/>
                                        <p:tgtEl>
                                          <p:spTgt spid="26"/>
                                        </p:tgtEl>
                                        <p:attrNameLst>
                                          <p:attrName>ppt_x</p:attrName>
                                        </p:attrNameLst>
                                      </p:cBhvr>
                                      <p:tavLst>
                                        <p:tav tm="0">
                                          <p:val>
                                            <p:strVal val="#ppt_x"/>
                                          </p:val>
                                        </p:tav>
                                        <p:tav tm="100000">
                                          <p:val>
                                            <p:strVal val="#ppt_x"/>
                                          </p:val>
                                        </p:tav>
                                      </p:tavLst>
                                    </p:anim>
                                    <p:anim calcmode="lin" valueType="num">
                                      <p:cBhvr additive="base">
                                        <p:cTn id="58" dur="500" fill="hold"/>
                                        <p:tgtEl>
                                          <p:spTgt spid="26"/>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additive="base">
                                        <p:cTn id="61" dur="500" fill="hold"/>
                                        <p:tgtEl>
                                          <p:spTgt spid="31"/>
                                        </p:tgtEl>
                                        <p:attrNameLst>
                                          <p:attrName>ppt_x</p:attrName>
                                        </p:attrNameLst>
                                      </p:cBhvr>
                                      <p:tavLst>
                                        <p:tav tm="0">
                                          <p:val>
                                            <p:strVal val="#ppt_x"/>
                                          </p:val>
                                        </p:tav>
                                        <p:tav tm="100000">
                                          <p:val>
                                            <p:strVal val="#ppt_x"/>
                                          </p:val>
                                        </p:tav>
                                      </p:tavLst>
                                    </p:anim>
                                    <p:anim calcmode="lin" valueType="num">
                                      <p:cBhvr additive="base">
                                        <p:cTn id="62" dur="500" fill="hold"/>
                                        <p:tgtEl>
                                          <p:spTgt spid="31"/>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52"/>
                                        </p:tgtEl>
                                        <p:attrNameLst>
                                          <p:attrName>style.visibility</p:attrName>
                                        </p:attrNameLst>
                                      </p:cBhvr>
                                      <p:to>
                                        <p:strVal val="visible"/>
                                      </p:to>
                                    </p:set>
                                    <p:anim calcmode="lin" valueType="num">
                                      <p:cBhvr additive="base">
                                        <p:cTn id="65" dur="500" fill="hold"/>
                                        <p:tgtEl>
                                          <p:spTgt spid="52"/>
                                        </p:tgtEl>
                                        <p:attrNameLst>
                                          <p:attrName>ppt_x</p:attrName>
                                        </p:attrNameLst>
                                      </p:cBhvr>
                                      <p:tavLst>
                                        <p:tav tm="0">
                                          <p:val>
                                            <p:strVal val="#ppt_x"/>
                                          </p:val>
                                        </p:tav>
                                        <p:tav tm="100000">
                                          <p:val>
                                            <p:strVal val="#ppt_x"/>
                                          </p:val>
                                        </p:tav>
                                      </p:tavLst>
                                    </p:anim>
                                    <p:anim calcmode="lin" valueType="num">
                                      <p:cBhvr additive="base">
                                        <p:cTn id="66" dur="500" fill="hold"/>
                                        <p:tgtEl>
                                          <p:spTgt spid="52"/>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53"/>
                                        </p:tgtEl>
                                        <p:attrNameLst>
                                          <p:attrName>style.visibility</p:attrName>
                                        </p:attrNameLst>
                                      </p:cBhvr>
                                      <p:to>
                                        <p:strVal val="visible"/>
                                      </p:to>
                                    </p:set>
                                    <p:anim calcmode="lin" valueType="num">
                                      <p:cBhvr additive="base">
                                        <p:cTn id="69" dur="500" fill="hold"/>
                                        <p:tgtEl>
                                          <p:spTgt spid="53"/>
                                        </p:tgtEl>
                                        <p:attrNameLst>
                                          <p:attrName>ppt_x</p:attrName>
                                        </p:attrNameLst>
                                      </p:cBhvr>
                                      <p:tavLst>
                                        <p:tav tm="0">
                                          <p:val>
                                            <p:strVal val="#ppt_x"/>
                                          </p:val>
                                        </p:tav>
                                        <p:tav tm="100000">
                                          <p:val>
                                            <p:strVal val="#ppt_x"/>
                                          </p:val>
                                        </p:tav>
                                      </p:tavLst>
                                    </p:anim>
                                    <p:anim calcmode="lin" valueType="num">
                                      <p:cBhvr additive="base">
                                        <p:cTn id="70" dur="500" fill="hold"/>
                                        <p:tgtEl>
                                          <p:spTgt spid="53"/>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49"/>
                                        </p:tgtEl>
                                        <p:attrNameLst>
                                          <p:attrName>style.visibility</p:attrName>
                                        </p:attrNameLst>
                                      </p:cBhvr>
                                      <p:to>
                                        <p:strVal val="visible"/>
                                      </p:to>
                                    </p:set>
                                    <p:anim calcmode="lin" valueType="num">
                                      <p:cBhvr additive="base">
                                        <p:cTn id="73" dur="500" fill="hold"/>
                                        <p:tgtEl>
                                          <p:spTgt spid="49"/>
                                        </p:tgtEl>
                                        <p:attrNameLst>
                                          <p:attrName>ppt_x</p:attrName>
                                        </p:attrNameLst>
                                      </p:cBhvr>
                                      <p:tavLst>
                                        <p:tav tm="0">
                                          <p:val>
                                            <p:strVal val="#ppt_x"/>
                                          </p:val>
                                        </p:tav>
                                        <p:tav tm="100000">
                                          <p:val>
                                            <p:strVal val="#ppt_x"/>
                                          </p:val>
                                        </p:tav>
                                      </p:tavLst>
                                    </p:anim>
                                    <p:anim calcmode="lin" valueType="num">
                                      <p:cBhvr additive="base">
                                        <p:cTn id="74" dur="500" fill="hold"/>
                                        <p:tgtEl>
                                          <p:spTgt spid="49"/>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ppt_x"/>
                                          </p:val>
                                        </p:tav>
                                        <p:tav tm="100000">
                                          <p:val>
                                            <p:strVal val="#ppt_x"/>
                                          </p:val>
                                        </p:tav>
                                      </p:tavLst>
                                    </p:anim>
                                    <p:anim calcmode="lin" valueType="num">
                                      <p:cBhvr additive="base">
                                        <p:cTn id="7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2052"/>
                                        </p:tgtEl>
                                        <p:attrNameLst>
                                          <p:attrName>style.visibility</p:attrName>
                                        </p:attrNameLst>
                                      </p:cBhvr>
                                      <p:to>
                                        <p:strVal val="visible"/>
                                      </p:to>
                                    </p:set>
                                    <p:anim calcmode="lin" valueType="num">
                                      <p:cBhvr additive="base">
                                        <p:cTn id="83" dur="500" fill="hold"/>
                                        <p:tgtEl>
                                          <p:spTgt spid="2052"/>
                                        </p:tgtEl>
                                        <p:attrNameLst>
                                          <p:attrName>ppt_x</p:attrName>
                                        </p:attrNameLst>
                                      </p:cBhvr>
                                      <p:tavLst>
                                        <p:tav tm="0">
                                          <p:val>
                                            <p:strVal val="#ppt_x"/>
                                          </p:val>
                                        </p:tav>
                                        <p:tav tm="100000">
                                          <p:val>
                                            <p:strVal val="#ppt_x"/>
                                          </p:val>
                                        </p:tav>
                                      </p:tavLst>
                                    </p:anim>
                                    <p:anim calcmode="lin" valueType="num">
                                      <p:cBhvr additive="base">
                                        <p:cTn id="84" dur="500" fill="hold"/>
                                        <p:tgtEl>
                                          <p:spTgt spid="2052"/>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3"/>
                                        </p:tgtEl>
                                        <p:attrNameLst>
                                          <p:attrName>style.visibility</p:attrName>
                                        </p:attrNameLst>
                                      </p:cBhvr>
                                      <p:to>
                                        <p:strVal val="visible"/>
                                      </p:to>
                                    </p:set>
                                    <p:anim calcmode="lin" valueType="num">
                                      <p:cBhvr additive="base">
                                        <p:cTn id="87" dur="500" fill="hold"/>
                                        <p:tgtEl>
                                          <p:spTgt spid="3"/>
                                        </p:tgtEl>
                                        <p:attrNameLst>
                                          <p:attrName>ppt_x</p:attrName>
                                        </p:attrNameLst>
                                      </p:cBhvr>
                                      <p:tavLst>
                                        <p:tav tm="0">
                                          <p:val>
                                            <p:strVal val="#ppt_x"/>
                                          </p:val>
                                        </p:tav>
                                        <p:tav tm="100000">
                                          <p:val>
                                            <p:strVal val="#ppt_x"/>
                                          </p:val>
                                        </p:tav>
                                      </p:tavLst>
                                    </p:anim>
                                    <p:anim calcmode="lin" valueType="num">
                                      <p:cBhvr additive="base">
                                        <p:cTn id="88" dur="500" fill="hold"/>
                                        <p:tgtEl>
                                          <p:spTgt spid="3"/>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39"/>
                                        </p:tgtEl>
                                        <p:attrNameLst>
                                          <p:attrName>style.visibility</p:attrName>
                                        </p:attrNameLst>
                                      </p:cBhvr>
                                      <p:to>
                                        <p:strVal val="visible"/>
                                      </p:to>
                                    </p:set>
                                    <p:anim calcmode="lin" valueType="num">
                                      <p:cBhvr additive="base">
                                        <p:cTn id="91" dur="500" fill="hold"/>
                                        <p:tgtEl>
                                          <p:spTgt spid="39"/>
                                        </p:tgtEl>
                                        <p:attrNameLst>
                                          <p:attrName>ppt_x</p:attrName>
                                        </p:attrNameLst>
                                      </p:cBhvr>
                                      <p:tavLst>
                                        <p:tav tm="0">
                                          <p:val>
                                            <p:strVal val="#ppt_x"/>
                                          </p:val>
                                        </p:tav>
                                        <p:tav tm="100000">
                                          <p:val>
                                            <p:strVal val="#ppt_x"/>
                                          </p:val>
                                        </p:tav>
                                      </p:tavLst>
                                    </p:anim>
                                    <p:anim calcmode="lin" valueType="num">
                                      <p:cBhvr additive="base">
                                        <p:cTn id="9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1"/>
                                        </p:tgtEl>
                                        <p:attrNameLst>
                                          <p:attrName>style.visibility</p:attrName>
                                        </p:attrNameLst>
                                      </p:cBhvr>
                                      <p:to>
                                        <p:strVal val="visible"/>
                                      </p:to>
                                    </p:set>
                                    <p:anim calcmode="lin" valueType="num">
                                      <p:cBhvr additive="base">
                                        <p:cTn id="97" dur="500" fill="hold"/>
                                        <p:tgtEl>
                                          <p:spTgt spid="11"/>
                                        </p:tgtEl>
                                        <p:attrNameLst>
                                          <p:attrName>ppt_x</p:attrName>
                                        </p:attrNameLst>
                                      </p:cBhvr>
                                      <p:tavLst>
                                        <p:tav tm="0">
                                          <p:val>
                                            <p:strVal val="#ppt_x"/>
                                          </p:val>
                                        </p:tav>
                                        <p:tav tm="100000">
                                          <p:val>
                                            <p:strVal val="#ppt_x"/>
                                          </p:val>
                                        </p:tav>
                                      </p:tavLst>
                                    </p:anim>
                                    <p:anim calcmode="lin" valueType="num">
                                      <p:cBhvr additive="base">
                                        <p:cTn id="98" dur="500" fill="hold"/>
                                        <p:tgtEl>
                                          <p:spTgt spid="11"/>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9"/>
                                        </p:tgtEl>
                                        <p:attrNameLst>
                                          <p:attrName>style.visibility</p:attrName>
                                        </p:attrNameLst>
                                      </p:cBhvr>
                                      <p:to>
                                        <p:strVal val="visible"/>
                                      </p:to>
                                    </p:set>
                                    <p:anim calcmode="lin" valueType="num">
                                      <p:cBhvr additive="base">
                                        <p:cTn id="101" dur="500" fill="hold"/>
                                        <p:tgtEl>
                                          <p:spTgt spid="9"/>
                                        </p:tgtEl>
                                        <p:attrNameLst>
                                          <p:attrName>ppt_x</p:attrName>
                                        </p:attrNameLst>
                                      </p:cBhvr>
                                      <p:tavLst>
                                        <p:tav tm="0">
                                          <p:val>
                                            <p:strVal val="#ppt_x"/>
                                          </p:val>
                                        </p:tav>
                                        <p:tav tm="100000">
                                          <p:val>
                                            <p:strVal val="#ppt_x"/>
                                          </p:val>
                                        </p:tav>
                                      </p:tavLst>
                                    </p:anim>
                                    <p:anim calcmode="lin" valueType="num">
                                      <p:cBhvr additive="base">
                                        <p:cTn id="102" dur="500" fill="hold"/>
                                        <p:tgtEl>
                                          <p:spTgt spid="9"/>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21"/>
                                        </p:tgtEl>
                                        <p:attrNameLst>
                                          <p:attrName>style.visibility</p:attrName>
                                        </p:attrNameLst>
                                      </p:cBhvr>
                                      <p:to>
                                        <p:strVal val="visible"/>
                                      </p:to>
                                    </p:set>
                                    <p:anim calcmode="lin" valueType="num">
                                      <p:cBhvr additive="base">
                                        <p:cTn id="105" dur="500" fill="hold"/>
                                        <p:tgtEl>
                                          <p:spTgt spid="21"/>
                                        </p:tgtEl>
                                        <p:attrNameLst>
                                          <p:attrName>ppt_x</p:attrName>
                                        </p:attrNameLst>
                                      </p:cBhvr>
                                      <p:tavLst>
                                        <p:tav tm="0">
                                          <p:val>
                                            <p:strVal val="#ppt_x"/>
                                          </p:val>
                                        </p:tav>
                                        <p:tav tm="100000">
                                          <p:val>
                                            <p:strVal val="#ppt_x"/>
                                          </p:val>
                                        </p:tav>
                                      </p:tavLst>
                                    </p:anim>
                                    <p:anim calcmode="lin" valueType="num">
                                      <p:cBhvr additive="base">
                                        <p:cTn id="106" dur="500" fill="hold"/>
                                        <p:tgtEl>
                                          <p:spTgt spid="21"/>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7"/>
                                        </p:tgtEl>
                                        <p:attrNameLst>
                                          <p:attrName>style.visibility</p:attrName>
                                        </p:attrNameLst>
                                      </p:cBhvr>
                                      <p:to>
                                        <p:strVal val="visible"/>
                                      </p:to>
                                    </p:set>
                                    <p:anim calcmode="lin" valueType="num">
                                      <p:cBhvr additive="base">
                                        <p:cTn id="109" dur="500" fill="hold"/>
                                        <p:tgtEl>
                                          <p:spTgt spid="7"/>
                                        </p:tgtEl>
                                        <p:attrNameLst>
                                          <p:attrName>ppt_x</p:attrName>
                                        </p:attrNameLst>
                                      </p:cBhvr>
                                      <p:tavLst>
                                        <p:tav tm="0">
                                          <p:val>
                                            <p:strVal val="#ppt_x"/>
                                          </p:val>
                                        </p:tav>
                                        <p:tav tm="100000">
                                          <p:val>
                                            <p:strVal val="#ppt_x"/>
                                          </p:val>
                                        </p:tav>
                                      </p:tavLst>
                                    </p:anim>
                                    <p:anim calcmode="lin" valueType="num">
                                      <p:cBhvr additive="base">
                                        <p:cTn id="110" dur="500" fill="hold"/>
                                        <p:tgtEl>
                                          <p:spTgt spid="7"/>
                                        </p:tgtEl>
                                        <p:attrNameLst>
                                          <p:attrName>ppt_y</p:attrName>
                                        </p:attrNameLst>
                                      </p:cBhvr>
                                      <p:tavLst>
                                        <p:tav tm="0">
                                          <p:val>
                                            <p:strVal val="1+#ppt_h/2"/>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1026"/>
                                        </p:tgtEl>
                                        <p:attrNameLst>
                                          <p:attrName>style.visibility</p:attrName>
                                        </p:attrNameLst>
                                      </p:cBhvr>
                                      <p:to>
                                        <p:strVal val="visible"/>
                                      </p:to>
                                    </p:set>
                                    <p:anim calcmode="lin" valueType="num">
                                      <p:cBhvr additive="base">
                                        <p:cTn id="113" dur="500" fill="hold"/>
                                        <p:tgtEl>
                                          <p:spTgt spid="1026"/>
                                        </p:tgtEl>
                                        <p:attrNameLst>
                                          <p:attrName>ppt_x</p:attrName>
                                        </p:attrNameLst>
                                      </p:cBhvr>
                                      <p:tavLst>
                                        <p:tav tm="0">
                                          <p:val>
                                            <p:strVal val="#ppt_x"/>
                                          </p:val>
                                        </p:tav>
                                        <p:tav tm="100000">
                                          <p:val>
                                            <p:strVal val="#ppt_x"/>
                                          </p:val>
                                        </p:tav>
                                      </p:tavLst>
                                    </p:anim>
                                    <p:anim calcmode="lin" valueType="num">
                                      <p:cBhvr additive="base">
                                        <p:cTn id="114" dur="500" fill="hold"/>
                                        <p:tgtEl>
                                          <p:spTgt spid="1026"/>
                                        </p:tgtEl>
                                        <p:attrNameLst>
                                          <p:attrName>ppt_y</p:attrName>
                                        </p:attrNameLst>
                                      </p:cBhvr>
                                      <p:tavLst>
                                        <p:tav tm="0">
                                          <p:val>
                                            <p:strVal val="1+#ppt_h/2"/>
                                          </p:val>
                                        </p:tav>
                                        <p:tav tm="100000">
                                          <p:val>
                                            <p:strVal val="#ppt_y"/>
                                          </p:val>
                                        </p:tav>
                                      </p:tavLst>
                                    </p:anim>
                                  </p:childTnLst>
                                </p:cTn>
                              </p:par>
                              <p:par>
                                <p:cTn id="115" presetID="2" presetClass="entr" presetSubtype="4" fill="hold" nodeType="withEffect">
                                  <p:stCondLst>
                                    <p:cond delay="0"/>
                                  </p:stCondLst>
                                  <p:childTnLst>
                                    <p:set>
                                      <p:cBhvr>
                                        <p:cTn id="116" dur="1" fill="hold">
                                          <p:stCondLst>
                                            <p:cond delay="0"/>
                                          </p:stCondLst>
                                        </p:cTn>
                                        <p:tgtEl>
                                          <p:spTgt spid="15"/>
                                        </p:tgtEl>
                                        <p:attrNameLst>
                                          <p:attrName>style.visibility</p:attrName>
                                        </p:attrNameLst>
                                      </p:cBhvr>
                                      <p:to>
                                        <p:strVal val="visible"/>
                                      </p:to>
                                    </p:set>
                                    <p:anim calcmode="lin" valueType="num">
                                      <p:cBhvr additive="base">
                                        <p:cTn id="117" dur="500" fill="hold"/>
                                        <p:tgtEl>
                                          <p:spTgt spid="15"/>
                                        </p:tgtEl>
                                        <p:attrNameLst>
                                          <p:attrName>ppt_x</p:attrName>
                                        </p:attrNameLst>
                                      </p:cBhvr>
                                      <p:tavLst>
                                        <p:tav tm="0">
                                          <p:val>
                                            <p:strVal val="#ppt_x"/>
                                          </p:val>
                                        </p:tav>
                                        <p:tav tm="100000">
                                          <p:val>
                                            <p:strVal val="#ppt_x"/>
                                          </p:val>
                                        </p:tav>
                                      </p:tavLst>
                                    </p:anim>
                                    <p:anim calcmode="lin" valueType="num">
                                      <p:cBhvr additive="base">
                                        <p:cTn id="1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 presetClass="entr" presetSubtype="4" fill="hold" nodeType="clickEffect">
                                  <p:stCondLst>
                                    <p:cond delay="0"/>
                                  </p:stCondLst>
                                  <p:childTnLst>
                                    <p:set>
                                      <p:cBhvr>
                                        <p:cTn id="122" dur="1" fill="hold">
                                          <p:stCondLst>
                                            <p:cond delay="0"/>
                                          </p:stCondLst>
                                        </p:cTn>
                                        <p:tgtEl>
                                          <p:spTgt spid="25"/>
                                        </p:tgtEl>
                                        <p:attrNameLst>
                                          <p:attrName>style.visibility</p:attrName>
                                        </p:attrNameLst>
                                      </p:cBhvr>
                                      <p:to>
                                        <p:strVal val="visible"/>
                                      </p:to>
                                    </p:set>
                                    <p:anim calcmode="lin" valueType="num">
                                      <p:cBhvr additive="base">
                                        <p:cTn id="123" dur="500" fill="hold"/>
                                        <p:tgtEl>
                                          <p:spTgt spid="25"/>
                                        </p:tgtEl>
                                        <p:attrNameLst>
                                          <p:attrName>ppt_x</p:attrName>
                                        </p:attrNameLst>
                                      </p:cBhvr>
                                      <p:tavLst>
                                        <p:tav tm="0">
                                          <p:val>
                                            <p:strVal val="#ppt_x"/>
                                          </p:val>
                                        </p:tav>
                                        <p:tav tm="100000">
                                          <p:val>
                                            <p:strVal val="#ppt_x"/>
                                          </p:val>
                                        </p:tav>
                                      </p:tavLst>
                                    </p:anim>
                                    <p:anim calcmode="lin" valueType="num">
                                      <p:cBhvr additive="base">
                                        <p:cTn id="124" dur="500" fill="hold"/>
                                        <p:tgtEl>
                                          <p:spTgt spid="25"/>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27"/>
                                        </p:tgtEl>
                                        <p:attrNameLst>
                                          <p:attrName>style.visibility</p:attrName>
                                        </p:attrNameLst>
                                      </p:cBhvr>
                                      <p:to>
                                        <p:strVal val="visible"/>
                                      </p:to>
                                    </p:set>
                                    <p:anim calcmode="lin" valueType="num">
                                      <p:cBhvr additive="base">
                                        <p:cTn id="127" dur="500" fill="hold"/>
                                        <p:tgtEl>
                                          <p:spTgt spid="27"/>
                                        </p:tgtEl>
                                        <p:attrNameLst>
                                          <p:attrName>ppt_x</p:attrName>
                                        </p:attrNameLst>
                                      </p:cBhvr>
                                      <p:tavLst>
                                        <p:tav tm="0">
                                          <p:val>
                                            <p:strVal val="#ppt_x"/>
                                          </p:val>
                                        </p:tav>
                                        <p:tav tm="100000">
                                          <p:val>
                                            <p:strVal val="#ppt_x"/>
                                          </p:val>
                                        </p:tav>
                                      </p:tavLst>
                                    </p:anim>
                                    <p:anim calcmode="lin" valueType="num">
                                      <p:cBhvr additive="base">
                                        <p:cTn id="128" dur="500" fill="hold"/>
                                        <p:tgtEl>
                                          <p:spTgt spid="27"/>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23"/>
                                        </p:tgtEl>
                                        <p:attrNameLst>
                                          <p:attrName>style.visibility</p:attrName>
                                        </p:attrNameLst>
                                      </p:cBhvr>
                                      <p:to>
                                        <p:strVal val="visible"/>
                                      </p:to>
                                    </p:set>
                                    <p:anim calcmode="lin" valueType="num">
                                      <p:cBhvr additive="base">
                                        <p:cTn id="131" dur="500" fill="hold"/>
                                        <p:tgtEl>
                                          <p:spTgt spid="23"/>
                                        </p:tgtEl>
                                        <p:attrNameLst>
                                          <p:attrName>ppt_x</p:attrName>
                                        </p:attrNameLst>
                                      </p:cBhvr>
                                      <p:tavLst>
                                        <p:tav tm="0">
                                          <p:val>
                                            <p:strVal val="#ppt_x"/>
                                          </p:val>
                                        </p:tav>
                                        <p:tav tm="100000">
                                          <p:val>
                                            <p:strVal val="#ppt_x"/>
                                          </p:val>
                                        </p:tav>
                                      </p:tavLst>
                                    </p:anim>
                                    <p:anim calcmode="lin" valueType="num">
                                      <p:cBhvr additive="base">
                                        <p:cTn id="1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32"/>
                                        </p:tgtEl>
                                        <p:attrNameLst>
                                          <p:attrName>style.visibility</p:attrName>
                                        </p:attrNameLst>
                                      </p:cBhvr>
                                      <p:to>
                                        <p:strVal val="visible"/>
                                      </p:to>
                                    </p:set>
                                    <p:anim calcmode="lin" valueType="num">
                                      <p:cBhvr additive="base">
                                        <p:cTn id="137" dur="500" fill="hold"/>
                                        <p:tgtEl>
                                          <p:spTgt spid="32"/>
                                        </p:tgtEl>
                                        <p:attrNameLst>
                                          <p:attrName>ppt_x</p:attrName>
                                        </p:attrNameLst>
                                      </p:cBhvr>
                                      <p:tavLst>
                                        <p:tav tm="0">
                                          <p:val>
                                            <p:strVal val="#ppt_x"/>
                                          </p:val>
                                        </p:tav>
                                        <p:tav tm="100000">
                                          <p:val>
                                            <p:strVal val="#ppt_x"/>
                                          </p:val>
                                        </p:tav>
                                      </p:tavLst>
                                    </p:anim>
                                    <p:anim calcmode="lin" valueType="num">
                                      <p:cBhvr additive="base">
                                        <p:cTn id="138" dur="500" fill="hold"/>
                                        <p:tgtEl>
                                          <p:spTgt spid="32"/>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28"/>
                                        </p:tgtEl>
                                        <p:attrNameLst>
                                          <p:attrName>style.visibility</p:attrName>
                                        </p:attrNameLst>
                                      </p:cBhvr>
                                      <p:to>
                                        <p:strVal val="visible"/>
                                      </p:to>
                                    </p:set>
                                    <p:anim calcmode="lin" valueType="num">
                                      <p:cBhvr additive="base">
                                        <p:cTn id="141" dur="500" fill="hold"/>
                                        <p:tgtEl>
                                          <p:spTgt spid="28"/>
                                        </p:tgtEl>
                                        <p:attrNameLst>
                                          <p:attrName>ppt_x</p:attrName>
                                        </p:attrNameLst>
                                      </p:cBhvr>
                                      <p:tavLst>
                                        <p:tav tm="0">
                                          <p:val>
                                            <p:strVal val="#ppt_x"/>
                                          </p:val>
                                        </p:tav>
                                        <p:tav tm="100000">
                                          <p:val>
                                            <p:strVal val="#ppt_x"/>
                                          </p:val>
                                        </p:tav>
                                      </p:tavLst>
                                    </p:anim>
                                    <p:anim calcmode="lin" valueType="num">
                                      <p:cBhvr additive="base">
                                        <p:cTn id="142" dur="500" fill="hold"/>
                                        <p:tgtEl>
                                          <p:spTgt spid="28"/>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17"/>
                                        </p:tgtEl>
                                        <p:attrNameLst>
                                          <p:attrName>style.visibility</p:attrName>
                                        </p:attrNameLst>
                                      </p:cBhvr>
                                      <p:to>
                                        <p:strVal val="visible"/>
                                      </p:to>
                                    </p:set>
                                    <p:anim calcmode="lin" valueType="num">
                                      <p:cBhvr additive="base">
                                        <p:cTn id="145" dur="500" fill="hold"/>
                                        <p:tgtEl>
                                          <p:spTgt spid="17"/>
                                        </p:tgtEl>
                                        <p:attrNameLst>
                                          <p:attrName>ppt_x</p:attrName>
                                        </p:attrNameLst>
                                      </p:cBhvr>
                                      <p:tavLst>
                                        <p:tav tm="0">
                                          <p:val>
                                            <p:strVal val="#ppt_x"/>
                                          </p:val>
                                        </p:tav>
                                        <p:tav tm="100000">
                                          <p:val>
                                            <p:strVal val="#ppt_x"/>
                                          </p:val>
                                        </p:tav>
                                      </p:tavLst>
                                    </p:anim>
                                    <p:anim calcmode="lin" valueType="num">
                                      <p:cBhvr additive="base">
                                        <p:cTn id="146" dur="500" fill="hold"/>
                                        <p:tgtEl>
                                          <p:spTgt spid="17"/>
                                        </p:tgtEl>
                                        <p:attrNameLst>
                                          <p:attrName>ppt_y</p:attrName>
                                        </p:attrNameLst>
                                      </p:cBhvr>
                                      <p:tavLst>
                                        <p:tav tm="0">
                                          <p:val>
                                            <p:strVal val="1+#ppt_h/2"/>
                                          </p:val>
                                        </p:tav>
                                        <p:tav tm="100000">
                                          <p:val>
                                            <p:strVal val="#ppt_y"/>
                                          </p:val>
                                        </p:tav>
                                      </p:tavLst>
                                    </p:anim>
                                  </p:childTnLst>
                                </p:cTn>
                              </p:par>
                              <p:par>
                                <p:cTn id="147" presetID="2" presetClass="entr" presetSubtype="4" fill="hold" grpId="0" nodeType="withEffect">
                                  <p:stCondLst>
                                    <p:cond delay="0"/>
                                  </p:stCondLst>
                                  <p:childTnLst>
                                    <p:set>
                                      <p:cBhvr>
                                        <p:cTn id="148" dur="1" fill="hold">
                                          <p:stCondLst>
                                            <p:cond delay="0"/>
                                          </p:stCondLst>
                                        </p:cTn>
                                        <p:tgtEl>
                                          <p:spTgt spid="22"/>
                                        </p:tgtEl>
                                        <p:attrNameLst>
                                          <p:attrName>style.visibility</p:attrName>
                                        </p:attrNameLst>
                                      </p:cBhvr>
                                      <p:to>
                                        <p:strVal val="visible"/>
                                      </p:to>
                                    </p:set>
                                    <p:anim calcmode="lin" valueType="num">
                                      <p:cBhvr additive="base">
                                        <p:cTn id="149" dur="500" fill="hold"/>
                                        <p:tgtEl>
                                          <p:spTgt spid="22"/>
                                        </p:tgtEl>
                                        <p:attrNameLst>
                                          <p:attrName>ppt_x</p:attrName>
                                        </p:attrNameLst>
                                      </p:cBhvr>
                                      <p:tavLst>
                                        <p:tav tm="0">
                                          <p:val>
                                            <p:strVal val="#ppt_x"/>
                                          </p:val>
                                        </p:tav>
                                        <p:tav tm="100000">
                                          <p:val>
                                            <p:strVal val="#ppt_x"/>
                                          </p:val>
                                        </p:tav>
                                      </p:tavLst>
                                    </p:anim>
                                    <p:anim calcmode="lin" valueType="num">
                                      <p:cBhvr additive="base">
                                        <p:cTn id="1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 presetClass="entr" presetSubtype="4" fill="hold" grpId="0" nodeType="clickEffect">
                                  <p:stCondLst>
                                    <p:cond delay="0"/>
                                  </p:stCondLst>
                                  <p:childTnLst>
                                    <p:set>
                                      <p:cBhvr>
                                        <p:cTn id="154" dur="1" fill="hold">
                                          <p:stCondLst>
                                            <p:cond delay="0"/>
                                          </p:stCondLst>
                                        </p:cTn>
                                        <p:tgtEl>
                                          <p:spTgt spid="41"/>
                                        </p:tgtEl>
                                        <p:attrNameLst>
                                          <p:attrName>style.visibility</p:attrName>
                                        </p:attrNameLst>
                                      </p:cBhvr>
                                      <p:to>
                                        <p:strVal val="visible"/>
                                      </p:to>
                                    </p:set>
                                    <p:anim calcmode="lin" valueType="num">
                                      <p:cBhvr additive="base">
                                        <p:cTn id="155" dur="500" fill="hold"/>
                                        <p:tgtEl>
                                          <p:spTgt spid="41"/>
                                        </p:tgtEl>
                                        <p:attrNameLst>
                                          <p:attrName>ppt_x</p:attrName>
                                        </p:attrNameLst>
                                      </p:cBhvr>
                                      <p:tavLst>
                                        <p:tav tm="0">
                                          <p:val>
                                            <p:strVal val="#ppt_x"/>
                                          </p:val>
                                        </p:tav>
                                        <p:tav tm="100000">
                                          <p:val>
                                            <p:strVal val="#ppt_x"/>
                                          </p:val>
                                        </p:tav>
                                      </p:tavLst>
                                    </p:anim>
                                    <p:anim calcmode="lin" valueType="num">
                                      <p:cBhvr additive="base">
                                        <p:cTn id="156" dur="500" fill="hold"/>
                                        <p:tgtEl>
                                          <p:spTgt spid="41"/>
                                        </p:tgtEl>
                                        <p:attrNameLst>
                                          <p:attrName>ppt_y</p:attrName>
                                        </p:attrNameLst>
                                      </p:cBhvr>
                                      <p:tavLst>
                                        <p:tav tm="0">
                                          <p:val>
                                            <p:strVal val="1+#ppt_h/2"/>
                                          </p:val>
                                        </p:tav>
                                        <p:tav tm="100000">
                                          <p:val>
                                            <p:strVal val="#ppt_y"/>
                                          </p:val>
                                        </p:tav>
                                      </p:tavLst>
                                    </p:anim>
                                  </p:childTnLst>
                                </p:cTn>
                              </p:par>
                              <p:par>
                                <p:cTn id="157" presetID="2" presetClass="entr" presetSubtype="4" fill="hold" grpId="0" nodeType="withEffect">
                                  <p:stCondLst>
                                    <p:cond delay="0"/>
                                  </p:stCondLst>
                                  <p:childTnLst>
                                    <p:set>
                                      <p:cBhvr>
                                        <p:cTn id="158" dur="1" fill="hold">
                                          <p:stCondLst>
                                            <p:cond delay="0"/>
                                          </p:stCondLst>
                                        </p:cTn>
                                        <p:tgtEl>
                                          <p:spTgt spid="46"/>
                                        </p:tgtEl>
                                        <p:attrNameLst>
                                          <p:attrName>style.visibility</p:attrName>
                                        </p:attrNameLst>
                                      </p:cBhvr>
                                      <p:to>
                                        <p:strVal val="visible"/>
                                      </p:to>
                                    </p:set>
                                    <p:anim calcmode="lin" valueType="num">
                                      <p:cBhvr additive="base">
                                        <p:cTn id="159" dur="500" fill="hold"/>
                                        <p:tgtEl>
                                          <p:spTgt spid="46"/>
                                        </p:tgtEl>
                                        <p:attrNameLst>
                                          <p:attrName>ppt_x</p:attrName>
                                        </p:attrNameLst>
                                      </p:cBhvr>
                                      <p:tavLst>
                                        <p:tav tm="0">
                                          <p:val>
                                            <p:strVal val="#ppt_x"/>
                                          </p:val>
                                        </p:tav>
                                        <p:tav tm="100000">
                                          <p:val>
                                            <p:strVal val="#ppt_x"/>
                                          </p:val>
                                        </p:tav>
                                      </p:tavLst>
                                    </p:anim>
                                    <p:anim calcmode="lin" valueType="num">
                                      <p:cBhvr additive="base">
                                        <p:cTn id="160" dur="500" fill="hold"/>
                                        <p:tgtEl>
                                          <p:spTgt spid="46"/>
                                        </p:tgtEl>
                                        <p:attrNameLst>
                                          <p:attrName>ppt_y</p:attrName>
                                        </p:attrNameLst>
                                      </p:cBhvr>
                                      <p:tavLst>
                                        <p:tav tm="0">
                                          <p:val>
                                            <p:strVal val="1+#ppt_h/2"/>
                                          </p:val>
                                        </p:tav>
                                        <p:tav tm="100000">
                                          <p:val>
                                            <p:strVal val="#ppt_y"/>
                                          </p:val>
                                        </p:tav>
                                      </p:tavLst>
                                    </p:anim>
                                  </p:childTnLst>
                                </p:cTn>
                              </p:par>
                              <p:par>
                                <p:cTn id="161" presetID="2" presetClass="entr" presetSubtype="4" fill="hold" grpId="0" nodeType="withEffect">
                                  <p:stCondLst>
                                    <p:cond delay="0"/>
                                  </p:stCondLst>
                                  <p:childTnLst>
                                    <p:set>
                                      <p:cBhvr>
                                        <p:cTn id="162" dur="1" fill="hold">
                                          <p:stCondLst>
                                            <p:cond delay="0"/>
                                          </p:stCondLst>
                                        </p:cTn>
                                        <p:tgtEl>
                                          <p:spTgt spid="38"/>
                                        </p:tgtEl>
                                        <p:attrNameLst>
                                          <p:attrName>style.visibility</p:attrName>
                                        </p:attrNameLst>
                                      </p:cBhvr>
                                      <p:to>
                                        <p:strVal val="visible"/>
                                      </p:to>
                                    </p:set>
                                    <p:anim calcmode="lin" valueType="num">
                                      <p:cBhvr additive="base">
                                        <p:cTn id="163" dur="500" fill="hold"/>
                                        <p:tgtEl>
                                          <p:spTgt spid="38"/>
                                        </p:tgtEl>
                                        <p:attrNameLst>
                                          <p:attrName>ppt_x</p:attrName>
                                        </p:attrNameLst>
                                      </p:cBhvr>
                                      <p:tavLst>
                                        <p:tav tm="0">
                                          <p:val>
                                            <p:strVal val="#ppt_x"/>
                                          </p:val>
                                        </p:tav>
                                        <p:tav tm="100000">
                                          <p:val>
                                            <p:strVal val="#ppt_x"/>
                                          </p:val>
                                        </p:tav>
                                      </p:tavLst>
                                    </p:anim>
                                    <p:anim calcmode="lin" valueType="num">
                                      <p:cBhvr additive="base">
                                        <p:cTn id="164" dur="500" fill="hold"/>
                                        <p:tgtEl>
                                          <p:spTgt spid="38"/>
                                        </p:tgtEl>
                                        <p:attrNameLst>
                                          <p:attrName>ppt_y</p:attrName>
                                        </p:attrNameLst>
                                      </p:cBhvr>
                                      <p:tavLst>
                                        <p:tav tm="0">
                                          <p:val>
                                            <p:strVal val="1+#ppt_h/2"/>
                                          </p:val>
                                        </p:tav>
                                        <p:tav tm="100000">
                                          <p:val>
                                            <p:strVal val="#ppt_y"/>
                                          </p:val>
                                        </p:tav>
                                      </p:tavLst>
                                    </p:anim>
                                  </p:childTnLst>
                                </p:cTn>
                              </p:par>
                              <p:par>
                                <p:cTn id="165" presetID="2" presetClass="entr" presetSubtype="4" fill="hold" grpId="0" nodeType="withEffect">
                                  <p:stCondLst>
                                    <p:cond delay="0"/>
                                  </p:stCondLst>
                                  <p:childTnLst>
                                    <p:set>
                                      <p:cBhvr>
                                        <p:cTn id="166" dur="1" fill="hold">
                                          <p:stCondLst>
                                            <p:cond delay="0"/>
                                          </p:stCondLst>
                                        </p:cTn>
                                        <p:tgtEl>
                                          <p:spTgt spid="40"/>
                                        </p:tgtEl>
                                        <p:attrNameLst>
                                          <p:attrName>style.visibility</p:attrName>
                                        </p:attrNameLst>
                                      </p:cBhvr>
                                      <p:to>
                                        <p:strVal val="visible"/>
                                      </p:to>
                                    </p:set>
                                    <p:anim calcmode="lin" valueType="num">
                                      <p:cBhvr additive="base">
                                        <p:cTn id="167" dur="500" fill="hold"/>
                                        <p:tgtEl>
                                          <p:spTgt spid="40"/>
                                        </p:tgtEl>
                                        <p:attrNameLst>
                                          <p:attrName>ppt_x</p:attrName>
                                        </p:attrNameLst>
                                      </p:cBhvr>
                                      <p:tavLst>
                                        <p:tav tm="0">
                                          <p:val>
                                            <p:strVal val="#ppt_x"/>
                                          </p:val>
                                        </p:tav>
                                        <p:tav tm="100000">
                                          <p:val>
                                            <p:strVal val="#ppt_x"/>
                                          </p:val>
                                        </p:tav>
                                      </p:tavLst>
                                    </p:anim>
                                    <p:anim calcmode="lin" valueType="num">
                                      <p:cBhvr additive="base">
                                        <p:cTn id="16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2" presetClass="entr" presetSubtype="4" fill="hold" grpId="0" nodeType="clickEffect">
                                  <p:stCondLst>
                                    <p:cond delay="0"/>
                                  </p:stCondLst>
                                  <p:childTnLst>
                                    <p:set>
                                      <p:cBhvr>
                                        <p:cTn id="172" dur="1" fill="hold">
                                          <p:stCondLst>
                                            <p:cond delay="0"/>
                                          </p:stCondLst>
                                        </p:cTn>
                                        <p:tgtEl>
                                          <p:spTgt spid="37"/>
                                        </p:tgtEl>
                                        <p:attrNameLst>
                                          <p:attrName>style.visibility</p:attrName>
                                        </p:attrNameLst>
                                      </p:cBhvr>
                                      <p:to>
                                        <p:strVal val="visible"/>
                                      </p:to>
                                    </p:set>
                                    <p:anim calcmode="lin" valueType="num">
                                      <p:cBhvr additive="base">
                                        <p:cTn id="173" dur="500" fill="hold"/>
                                        <p:tgtEl>
                                          <p:spTgt spid="37"/>
                                        </p:tgtEl>
                                        <p:attrNameLst>
                                          <p:attrName>ppt_x</p:attrName>
                                        </p:attrNameLst>
                                      </p:cBhvr>
                                      <p:tavLst>
                                        <p:tav tm="0">
                                          <p:val>
                                            <p:strVal val="#ppt_x"/>
                                          </p:val>
                                        </p:tav>
                                        <p:tav tm="100000">
                                          <p:val>
                                            <p:strVal val="#ppt_x"/>
                                          </p:val>
                                        </p:tav>
                                      </p:tavLst>
                                    </p:anim>
                                    <p:anim calcmode="lin" valueType="num">
                                      <p:cBhvr additive="base">
                                        <p:cTn id="174" dur="500" fill="hold"/>
                                        <p:tgtEl>
                                          <p:spTgt spid="37"/>
                                        </p:tgtEl>
                                        <p:attrNameLst>
                                          <p:attrName>ppt_y</p:attrName>
                                        </p:attrNameLst>
                                      </p:cBhvr>
                                      <p:tavLst>
                                        <p:tav tm="0">
                                          <p:val>
                                            <p:strVal val="1+#ppt_h/2"/>
                                          </p:val>
                                        </p:tav>
                                        <p:tav tm="100000">
                                          <p:val>
                                            <p:strVal val="#ppt_y"/>
                                          </p:val>
                                        </p:tav>
                                      </p:tavLst>
                                    </p:anim>
                                  </p:childTnLst>
                                </p:cTn>
                              </p:par>
                              <p:par>
                                <p:cTn id="175" presetID="2" presetClass="entr" presetSubtype="4" fill="hold" nodeType="withEffect">
                                  <p:stCondLst>
                                    <p:cond delay="0"/>
                                  </p:stCondLst>
                                  <p:childTnLst>
                                    <p:set>
                                      <p:cBhvr>
                                        <p:cTn id="176" dur="1" fill="hold">
                                          <p:stCondLst>
                                            <p:cond delay="0"/>
                                          </p:stCondLst>
                                        </p:cTn>
                                        <p:tgtEl>
                                          <p:spTgt spid="35"/>
                                        </p:tgtEl>
                                        <p:attrNameLst>
                                          <p:attrName>style.visibility</p:attrName>
                                        </p:attrNameLst>
                                      </p:cBhvr>
                                      <p:to>
                                        <p:strVal val="visible"/>
                                      </p:to>
                                    </p:set>
                                    <p:anim calcmode="lin" valueType="num">
                                      <p:cBhvr additive="base">
                                        <p:cTn id="177" dur="500" fill="hold"/>
                                        <p:tgtEl>
                                          <p:spTgt spid="35"/>
                                        </p:tgtEl>
                                        <p:attrNameLst>
                                          <p:attrName>ppt_x</p:attrName>
                                        </p:attrNameLst>
                                      </p:cBhvr>
                                      <p:tavLst>
                                        <p:tav tm="0">
                                          <p:val>
                                            <p:strVal val="#ppt_x"/>
                                          </p:val>
                                        </p:tav>
                                        <p:tav tm="100000">
                                          <p:val>
                                            <p:strVal val="#ppt_x"/>
                                          </p:val>
                                        </p:tav>
                                      </p:tavLst>
                                    </p:anim>
                                    <p:anim calcmode="lin" valueType="num">
                                      <p:cBhvr additive="base">
                                        <p:cTn id="178" dur="500" fill="hold"/>
                                        <p:tgtEl>
                                          <p:spTgt spid="35"/>
                                        </p:tgtEl>
                                        <p:attrNameLst>
                                          <p:attrName>ppt_y</p:attrName>
                                        </p:attrNameLst>
                                      </p:cBhvr>
                                      <p:tavLst>
                                        <p:tav tm="0">
                                          <p:val>
                                            <p:strVal val="1+#ppt_h/2"/>
                                          </p:val>
                                        </p:tav>
                                        <p:tav tm="100000">
                                          <p:val>
                                            <p:strVal val="#ppt_y"/>
                                          </p:val>
                                        </p:tav>
                                      </p:tavLst>
                                    </p:anim>
                                  </p:childTnLst>
                                </p:cTn>
                              </p:par>
                              <p:par>
                                <p:cTn id="179" presetID="2" presetClass="entr" presetSubtype="4" fill="hold" grpId="0" nodeType="withEffect">
                                  <p:stCondLst>
                                    <p:cond delay="0"/>
                                  </p:stCondLst>
                                  <p:childTnLst>
                                    <p:set>
                                      <p:cBhvr>
                                        <p:cTn id="180" dur="1" fill="hold">
                                          <p:stCondLst>
                                            <p:cond delay="0"/>
                                          </p:stCondLst>
                                        </p:cTn>
                                        <p:tgtEl>
                                          <p:spTgt spid="48"/>
                                        </p:tgtEl>
                                        <p:attrNameLst>
                                          <p:attrName>style.visibility</p:attrName>
                                        </p:attrNameLst>
                                      </p:cBhvr>
                                      <p:to>
                                        <p:strVal val="visible"/>
                                      </p:to>
                                    </p:set>
                                    <p:anim calcmode="lin" valueType="num">
                                      <p:cBhvr additive="base">
                                        <p:cTn id="181" dur="500" fill="hold"/>
                                        <p:tgtEl>
                                          <p:spTgt spid="48"/>
                                        </p:tgtEl>
                                        <p:attrNameLst>
                                          <p:attrName>ppt_x</p:attrName>
                                        </p:attrNameLst>
                                      </p:cBhvr>
                                      <p:tavLst>
                                        <p:tav tm="0">
                                          <p:val>
                                            <p:strVal val="#ppt_x"/>
                                          </p:val>
                                        </p:tav>
                                        <p:tav tm="100000">
                                          <p:val>
                                            <p:strVal val="#ppt_x"/>
                                          </p:val>
                                        </p:tav>
                                      </p:tavLst>
                                    </p:anim>
                                    <p:anim calcmode="lin" valueType="num">
                                      <p:cBhvr additive="base">
                                        <p:cTn id="182" dur="500" fill="hold"/>
                                        <p:tgtEl>
                                          <p:spTgt spid="48"/>
                                        </p:tgtEl>
                                        <p:attrNameLst>
                                          <p:attrName>ppt_y</p:attrName>
                                        </p:attrNameLst>
                                      </p:cBhvr>
                                      <p:tavLst>
                                        <p:tav tm="0">
                                          <p:val>
                                            <p:strVal val="1+#ppt_h/2"/>
                                          </p:val>
                                        </p:tav>
                                        <p:tav tm="100000">
                                          <p:val>
                                            <p:strVal val="#ppt_y"/>
                                          </p:val>
                                        </p:tav>
                                      </p:tavLst>
                                    </p:anim>
                                  </p:childTnLst>
                                </p:cTn>
                              </p:par>
                              <p:par>
                                <p:cTn id="183" presetID="2" presetClass="entr" presetSubtype="4" fill="hold" nodeType="withEffect">
                                  <p:stCondLst>
                                    <p:cond delay="0"/>
                                  </p:stCondLst>
                                  <p:childTnLst>
                                    <p:set>
                                      <p:cBhvr>
                                        <p:cTn id="184" dur="1" fill="hold">
                                          <p:stCondLst>
                                            <p:cond delay="0"/>
                                          </p:stCondLst>
                                        </p:cTn>
                                        <p:tgtEl>
                                          <p:spTgt spid="47"/>
                                        </p:tgtEl>
                                        <p:attrNameLst>
                                          <p:attrName>style.visibility</p:attrName>
                                        </p:attrNameLst>
                                      </p:cBhvr>
                                      <p:to>
                                        <p:strVal val="visible"/>
                                      </p:to>
                                    </p:set>
                                    <p:anim calcmode="lin" valueType="num">
                                      <p:cBhvr additive="base">
                                        <p:cTn id="185" dur="500" fill="hold"/>
                                        <p:tgtEl>
                                          <p:spTgt spid="47"/>
                                        </p:tgtEl>
                                        <p:attrNameLst>
                                          <p:attrName>ppt_x</p:attrName>
                                        </p:attrNameLst>
                                      </p:cBhvr>
                                      <p:tavLst>
                                        <p:tav tm="0">
                                          <p:val>
                                            <p:strVal val="#ppt_x"/>
                                          </p:val>
                                        </p:tav>
                                        <p:tav tm="100000">
                                          <p:val>
                                            <p:strVal val="#ppt_x"/>
                                          </p:val>
                                        </p:tav>
                                      </p:tavLst>
                                    </p:anim>
                                    <p:anim calcmode="lin" valueType="num">
                                      <p:cBhvr additive="base">
                                        <p:cTn id="186" dur="500" fill="hold"/>
                                        <p:tgtEl>
                                          <p:spTgt spid="47"/>
                                        </p:tgtEl>
                                        <p:attrNameLst>
                                          <p:attrName>ppt_y</p:attrName>
                                        </p:attrNameLst>
                                      </p:cBhvr>
                                      <p:tavLst>
                                        <p:tav tm="0">
                                          <p:val>
                                            <p:strVal val="1+#ppt_h/2"/>
                                          </p:val>
                                        </p:tav>
                                        <p:tav tm="100000">
                                          <p:val>
                                            <p:strVal val="#ppt_y"/>
                                          </p:val>
                                        </p:tav>
                                      </p:tavLst>
                                    </p:anim>
                                  </p:childTnLst>
                                </p:cTn>
                              </p:par>
                              <p:par>
                                <p:cTn id="187" presetID="2" presetClass="entr" presetSubtype="4" fill="hold" nodeType="withEffect">
                                  <p:stCondLst>
                                    <p:cond delay="0"/>
                                  </p:stCondLst>
                                  <p:childTnLst>
                                    <p:set>
                                      <p:cBhvr>
                                        <p:cTn id="188" dur="1" fill="hold">
                                          <p:stCondLst>
                                            <p:cond delay="0"/>
                                          </p:stCondLst>
                                        </p:cTn>
                                        <p:tgtEl>
                                          <p:spTgt spid="42"/>
                                        </p:tgtEl>
                                        <p:attrNameLst>
                                          <p:attrName>style.visibility</p:attrName>
                                        </p:attrNameLst>
                                      </p:cBhvr>
                                      <p:to>
                                        <p:strVal val="visible"/>
                                      </p:to>
                                    </p:set>
                                    <p:anim calcmode="lin" valueType="num">
                                      <p:cBhvr additive="base">
                                        <p:cTn id="189" dur="500" fill="hold"/>
                                        <p:tgtEl>
                                          <p:spTgt spid="42"/>
                                        </p:tgtEl>
                                        <p:attrNameLst>
                                          <p:attrName>ppt_x</p:attrName>
                                        </p:attrNameLst>
                                      </p:cBhvr>
                                      <p:tavLst>
                                        <p:tav tm="0">
                                          <p:val>
                                            <p:strVal val="#ppt_x"/>
                                          </p:val>
                                        </p:tav>
                                        <p:tav tm="100000">
                                          <p:val>
                                            <p:strVal val="#ppt_x"/>
                                          </p:val>
                                        </p:tav>
                                      </p:tavLst>
                                    </p:anim>
                                    <p:anim calcmode="lin" valueType="num">
                                      <p:cBhvr additive="base">
                                        <p:cTn id="190" dur="500" fill="hold"/>
                                        <p:tgtEl>
                                          <p:spTgt spid="42"/>
                                        </p:tgtEl>
                                        <p:attrNameLst>
                                          <p:attrName>ppt_y</p:attrName>
                                        </p:attrNameLst>
                                      </p:cBhvr>
                                      <p:tavLst>
                                        <p:tav tm="0">
                                          <p:val>
                                            <p:strVal val="1+#ppt_h/2"/>
                                          </p:val>
                                        </p:tav>
                                        <p:tav tm="100000">
                                          <p:val>
                                            <p:strVal val="#ppt_y"/>
                                          </p:val>
                                        </p:tav>
                                      </p:tavLst>
                                    </p:anim>
                                  </p:childTnLst>
                                </p:cTn>
                              </p:par>
                              <p:par>
                                <p:cTn id="191" presetID="2" presetClass="entr" presetSubtype="4" fill="hold" nodeType="withEffect">
                                  <p:stCondLst>
                                    <p:cond delay="0"/>
                                  </p:stCondLst>
                                  <p:childTnLst>
                                    <p:set>
                                      <p:cBhvr>
                                        <p:cTn id="192" dur="1" fill="hold">
                                          <p:stCondLst>
                                            <p:cond delay="0"/>
                                          </p:stCondLst>
                                        </p:cTn>
                                        <p:tgtEl>
                                          <p:spTgt spid="34"/>
                                        </p:tgtEl>
                                        <p:attrNameLst>
                                          <p:attrName>style.visibility</p:attrName>
                                        </p:attrNameLst>
                                      </p:cBhvr>
                                      <p:to>
                                        <p:strVal val="visible"/>
                                      </p:to>
                                    </p:set>
                                    <p:anim calcmode="lin" valueType="num">
                                      <p:cBhvr additive="base">
                                        <p:cTn id="193" dur="500" fill="hold"/>
                                        <p:tgtEl>
                                          <p:spTgt spid="34"/>
                                        </p:tgtEl>
                                        <p:attrNameLst>
                                          <p:attrName>ppt_x</p:attrName>
                                        </p:attrNameLst>
                                      </p:cBhvr>
                                      <p:tavLst>
                                        <p:tav tm="0">
                                          <p:val>
                                            <p:strVal val="#ppt_x"/>
                                          </p:val>
                                        </p:tav>
                                        <p:tav tm="100000">
                                          <p:val>
                                            <p:strVal val="#ppt_x"/>
                                          </p:val>
                                        </p:tav>
                                      </p:tavLst>
                                    </p:anim>
                                    <p:anim calcmode="lin" valueType="num">
                                      <p:cBhvr additive="base">
                                        <p:cTn id="19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95" fill="hold">
                      <p:stCondLst>
                        <p:cond delay="indefinite"/>
                      </p:stCondLst>
                      <p:childTnLst>
                        <p:par>
                          <p:cTn id="196" fill="hold">
                            <p:stCondLst>
                              <p:cond delay="0"/>
                            </p:stCondLst>
                            <p:childTnLst>
                              <p:par>
                                <p:cTn id="197" presetID="2" presetClass="entr" presetSubtype="4" fill="hold" nodeType="clickEffect">
                                  <p:stCondLst>
                                    <p:cond delay="0"/>
                                  </p:stCondLst>
                                  <p:childTnLst>
                                    <p:set>
                                      <p:cBhvr>
                                        <p:cTn id="198" dur="1" fill="hold">
                                          <p:stCondLst>
                                            <p:cond delay="0"/>
                                          </p:stCondLst>
                                        </p:cTn>
                                        <p:tgtEl>
                                          <p:spTgt spid="19"/>
                                        </p:tgtEl>
                                        <p:attrNameLst>
                                          <p:attrName>style.visibility</p:attrName>
                                        </p:attrNameLst>
                                      </p:cBhvr>
                                      <p:to>
                                        <p:strVal val="visible"/>
                                      </p:to>
                                    </p:set>
                                    <p:anim calcmode="lin" valueType="num">
                                      <p:cBhvr additive="base">
                                        <p:cTn id="199" dur="500" fill="hold"/>
                                        <p:tgtEl>
                                          <p:spTgt spid="19"/>
                                        </p:tgtEl>
                                        <p:attrNameLst>
                                          <p:attrName>ppt_x</p:attrName>
                                        </p:attrNameLst>
                                      </p:cBhvr>
                                      <p:tavLst>
                                        <p:tav tm="0">
                                          <p:val>
                                            <p:strVal val="#ppt_x"/>
                                          </p:val>
                                        </p:tav>
                                        <p:tav tm="100000">
                                          <p:val>
                                            <p:strVal val="#ppt_x"/>
                                          </p:val>
                                        </p:tav>
                                      </p:tavLst>
                                    </p:anim>
                                    <p:anim calcmode="lin" valueType="num">
                                      <p:cBhvr additive="base">
                                        <p:cTn id="20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1" fill="hold">
                      <p:stCondLst>
                        <p:cond delay="indefinite"/>
                      </p:stCondLst>
                      <p:childTnLst>
                        <p:par>
                          <p:cTn id="202" fill="hold">
                            <p:stCondLst>
                              <p:cond delay="0"/>
                            </p:stCondLst>
                            <p:childTnLst>
                              <p:par>
                                <p:cTn id="203" presetID="2" presetClass="entr" presetSubtype="4" fill="hold" nodeType="clickEffect">
                                  <p:stCondLst>
                                    <p:cond delay="0"/>
                                  </p:stCondLst>
                                  <p:childTnLst>
                                    <p:set>
                                      <p:cBhvr>
                                        <p:cTn id="204" dur="1" fill="hold">
                                          <p:stCondLst>
                                            <p:cond delay="0"/>
                                          </p:stCondLst>
                                        </p:cTn>
                                        <p:tgtEl>
                                          <p:spTgt spid="14"/>
                                        </p:tgtEl>
                                        <p:attrNameLst>
                                          <p:attrName>style.visibility</p:attrName>
                                        </p:attrNameLst>
                                      </p:cBhvr>
                                      <p:to>
                                        <p:strVal val="visible"/>
                                      </p:to>
                                    </p:set>
                                    <p:anim calcmode="lin" valueType="num">
                                      <p:cBhvr additive="base">
                                        <p:cTn id="205" dur="500" fill="hold"/>
                                        <p:tgtEl>
                                          <p:spTgt spid="14"/>
                                        </p:tgtEl>
                                        <p:attrNameLst>
                                          <p:attrName>ppt_x</p:attrName>
                                        </p:attrNameLst>
                                      </p:cBhvr>
                                      <p:tavLst>
                                        <p:tav tm="0">
                                          <p:val>
                                            <p:strVal val="#ppt_x"/>
                                          </p:val>
                                        </p:tav>
                                        <p:tav tm="100000">
                                          <p:val>
                                            <p:strVal val="#ppt_x"/>
                                          </p:val>
                                        </p:tav>
                                      </p:tavLst>
                                    </p:anim>
                                    <p:anim calcmode="lin" valueType="num">
                                      <p:cBhvr additive="base">
                                        <p:cTn id="206" dur="500" fill="hold"/>
                                        <p:tgtEl>
                                          <p:spTgt spid="14"/>
                                        </p:tgtEl>
                                        <p:attrNameLst>
                                          <p:attrName>ppt_y</p:attrName>
                                        </p:attrNameLst>
                                      </p:cBhvr>
                                      <p:tavLst>
                                        <p:tav tm="0">
                                          <p:val>
                                            <p:strVal val="1+#ppt_h/2"/>
                                          </p:val>
                                        </p:tav>
                                        <p:tav tm="100000">
                                          <p:val>
                                            <p:strVal val="#ppt_y"/>
                                          </p:val>
                                        </p:tav>
                                      </p:tavLst>
                                    </p:anim>
                                  </p:childTnLst>
                                </p:cTn>
                              </p:par>
                              <p:par>
                                <p:cTn id="207" presetID="2" presetClass="entr" presetSubtype="4" fill="hold" grpId="0" nodeType="withEffect">
                                  <p:stCondLst>
                                    <p:cond delay="0"/>
                                  </p:stCondLst>
                                  <p:childTnLst>
                                    <p:set>
                                      <p:cBhvr>
                                        <p:cTn id="208" dur="1" fill="hold">
                                          <p:stCondLst>
                                            <p:cond delay="0"/>
                                          </p:stCondLst>
                                        </p:cTn>
                                        <p:tgtEl>
                                          <p:spTgt spid="36"/>
                                        </p:tgtEl>
                                        <p:attrNameLst>
                                          <p:attrName>style.visibility</p:attrName>
                                        </p:attrNameLst>
                                      </p:cBhvr>
                                      <p:to>
                                        <p:strVal val="visible"/>
                                      </p:to>
                                    </p:set>
                                    <p:anim calcmode="lin" valueType="num">
                                      <p:cBhvr additive="base">
                                        <p:cTn id="209" dur="500" fill="hold"/>
                                        <p:tgtEl>
                                          <p:spTgt spid="36"/>
                                        </p:tgtEl>
                                        <p:attrNameLst>
                                          <p:attrName>ppt_x</p:attrName>
                                        </p:attrNameLst>
                                      </p:cBhvr>
                                      <p:tavLst>
                                        <p:tav tm="0">
                                          <p:val>
                                            <p:strVal val="#ppt_x"/>
                                          </p:val>
                                        </p:tav>
                                        <p:tav tm="100000">
                                          <p:val>
                                            <p:strVal val="#ppt_x"/>
                                          </p:val>
                                        </p:tav>
                                      </p:tavLst>
                                    </p:anim>
                                    <p:anim calcmode="lin" valueType="num">
                                      <p:cBhvr additive="base">
                                        <p:cTn id="21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11" fill="hold">
                      <p:stCondLst>
                        <p:cond delay="indefinite"/>
                      </p:stCondLst>
                      <p:childTnLst>
                        <p:par>
                          <p:cTn id="212" fill="hold">
                            <p:stCondLst>
                              <p:cond delay="0"/>
                            </p:stCondLst>
                            <p:childTnLst>
                              <p:par>
                                <p:cTn id="213" presetID="2" presetClass="entr" presetSubtype="4" fill="hold" grpId="0" nodeType="clickEffect">
                                  <p:stCondLst>
                                    <p:cond delay="0"/>
                                  </p:stCondLst>
                                  <p:childTnLst>
                                    <p:set>
                                      <p:cBhvr>
                                        <p:cTn id="214" dur="1" fill="hold">
                                          <p:stCondLst>
                                            <p:cond delay="0"/>
                                          </p:stCondLst>
                                        </p:cTn>
                                        <p:tgtEl>
                                          <p:spTgt spid="24"/>
                                        </p:tgtEl>
                                        <p:attrNameLst>
                                          <p:attrName>style.visibility</p:attrName>
                                        </p:attrNameLst>
                                      </p:cBhvr>
                                      <p:to>
                                        <p:strVal val="visible"/>
                                      </p:to>
                                    </p:set>
                                    <p:anim calcmode="lin" valueType="num">
                                      <p:cBhvr additive="base">
                                        <p:cTn id="215" dur="500" fill="hold"/>
                                        <p:tgtEl>
                                          <p:spTgt spid="24"/>
                                        </p:tgtEl>
                                        <p:attrNameLst>
                                          <p:attrName>ppt_x</p:attrName>
                                        </p:attrNameLst>
                                      </p:cBhvr>
                                      <p:tavLst>
                                        <p:tav tm="0">
                                          <p:val>
                                            <p:strVal val="#ppt_x"/>
                                          </p:val>
                                        </p:tav>
                                        <p:tav tm="100000">
                                          <p:val>
                                            <p:strVal val="#ppt_x"/>
                                          </p:val>
                                        </p:tav>
                                      </p:tavLst>
                                    </p:anim>
                                    <p:anim calcmode="lin" valueType="num">
                                      <p:cBhvr additive="base">
                                        <p:cTn id="216" dur="500" fill="hold"/>
                                        <p:tgtEl>
                                          <p:spTgt spid="24"/>
                                        </p:tgtEl>
                                        <p:attrNameLst>
                                          <p:attrName>ppt_y</p:attrName>
                                        </p:attrNameLst>
                                      </p:cBhvr>
                                      <p:tavLst>
                                        <p:tav tm="0">
                                          <p:val>
                                            <p:strVal val="1+#ppt_h/2"/>
                                          </p:val>
                                        </p:tav>
                                        <p:tav tm="100000">
                                          <p:val>
                                            <p:strVal val="#ppt_y"/>
                                          </p:val>
                                        </p:tav>
                                      </p:tavLst>
                                    </p:anim>
                                  </p:childTnLst>
                                </p:cTn>
                              </p:par>
                              <p:par>
                                <p:cTn id="217" presetID="2" presetClass="entr" presetSubtype="4" fill="hold" nodeType="withEffect">
                                  <p:stCondLst>
                                    <p:cond delay="0"/>
                                  </p:stCondLst>
                                  <p:childTnLst>
                                    <p:set>
                                      <p:cBhvr>
                                        <p:cTn id="218" dur="1" fill="hold">
                                          <p:stCondLst>
                                            <p:cond delay="0"/>
                                          </p:stCondLst>
                                        </p:cTn>
                                        <p:tgtEl>
                                          <p:spTgt spid="54"/>
                                        </p:tgtEl>
                                        <p:attrNameLst>
                                          <p:attrName>style.visibility</p:attrName>
                                        </p:attrNameLst>
                                      </p:cBhvr>
                                      <p:to>
                                        <p:strVal val="visible"/>
                                      </p:to>
                                    </p:set>
                                    <p:anim calcmode="lin" valueType="num">
                                      <p:cBhvr additive="base">
                                        <p:cTn id="219" dur="500" fill="hold"/>
                                        <p:tgtEl>
                                          <p:spTgt spid="54"/>
                                        </p:tgtEl>
                                        <p:attrNameLst>
                                          <p:attrName>ppt_x</p:attrName>
                                        </p:attrNameLst>
                                      </p:cBhvr>
                                      <p:tavLst>
                                        <p:tav tm="0">
                                          <p:val>
                                            <p:strVal val="#ppt_x"/>
                                          </p:val>
                                        </p:tav>
                                        <p:tav tm="100000">
                                          <p:val>
                                            <p:strVal val="#ppt_x"/>
                                          </p:val>
                                        </p:tav>
                                      </p:tavLst>
                                    </p:anim>
                                    <p:anim calcmode="lin" valueType="num">
                                      <p:cBhvr additive="base">
                                        <p:cTn id="220" dur="500" fill="hold"/>
                                        <p:tgtEl>
                                          <p:spTgt spid="54"/>
                                        </p:tgtEl>
                                        <p:attrNameLst>
                                          <p:attrName>ppt_y</p:attrName>
                                        </p:attrNameLst>
                                      </p:cBhvr>
                                      <p:tavLst>
                                        <p:tav tm="0">
                                          <p:val>
                                            <p:strVal val="1+#ppt_h/2"/>
                                          </p:val>
                                        </p:tav>
                                        <p:tav tm="100000">
                                          <p:val>
                                            <p:strVal val="#ppt_y"/>
                                          </p:val>
                                        </p:tav>
                                      </p:tavLst>
                                    </p:anim>
                                  </p:childTnLst>
                                </p:cTn>
                              </p:par>
                              <p:par>
                                <p:cTn id="221" presetID="2" presetClass="entr" presetSubtype="4" fill="hold" grpId="0" nodeType="withEffect">
                                  <p:stCondLst>
                                    <p:cond delay="0"/>
                                  </p:stCondLst>
                                  <p:childTnLst>
                                    <p:set>
                                      <p:cBhvr>
                                        <p:cTn id="222" dur="1" fill="hold">
                                          <p:stCondLst>
                                            <p:cond delay="0"/>
                                          </p:stCondLst>
                                        </p:cTn>
                                        <p:tgtEl>
                                          <p:spTgt spid="43"/>
                                        </p:tgtEl>
                                        <p:attrNameLst>
                                          <p:attrName>style.visibility</p:attrName>
                                        </p:attrNameLst>
                                      </p:cBhvr>
                                      <p:to>
                                        <p:strVal val="visible"/>
                                      </p:to>
                                    </p:set>
                                    <p:anim calcmode="lin" valueType="num">
                                      <p:cBhvr additive="base">
                                        <p:cTn id="223" dur="500" fill="hold"/>
                                        <p:tgtEl>
                                          <p:spTgt spid="43"/>
                                        </p:tgtEl>
                                        <p:attrNameLst>
                                          <p:attrName>ppt_x</p:attrName>
                                        </p:attrNameLst>
                                      </p:cBhvr>
                                      <p:tavLst>
                                        <p:tav tm="0">
                                          <p:val>
                                            <p:strVal val="#ppt_x"/>
                                          </p:val>
                                        </p:tav>
                                        <p:tav tm="100000">
                                          <p:val>
                                            <p:strVal val="#ppt_x"/>
                                          </p:val>
                                        </p:tav>
                                      </p:tavLst>
                                    </p:anim>
                                    <p:anim calcmode="lin" valueType="num">
                                      <p:cBhvr additive="base">
                                        <p:cTn id="22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33" grpId="0"/>
      <p:bldP spid="48" grpId="0"/>
      <p:bldP spid="39" grpId="0"/>
      <p:bldP spid="29" grpId="0" animBg="1"/>
      <p:bldP spid="37" grpId="0"/>
      <p:bldP spid="52" grpId="0" animBg="1"/>
      <p:bldP spid="53" grpId="0"/>
      <p:bldP spid="56" grpId="0"/>
      <p:bldP spid="11" grpId="0"/>
      <p:bldP spid="27" grpId="0"/>
      <p:bldP spid="3" grpId="0"/>
      <p:bldP spid="5" grpId="0"/>
      <p:bldP spid="16" grpId="0" animBg="1"/>
      <p:bldP spid="18" grpId="0" animBg="1"/>
      <p:bldP spid="23" grpId="0"/>
      <p:bldP spid="17" grpId="0"/>
      <p:bldP spid="28" grpId="0" animBg="1"/>
      <p:bldP spid="32" grpId="0"/>
      <p:bldP spid="38" grpId="0" animBg="1"/>
      <p:bldP spid="40" grpId="0"/>
      <p:bldP spid="41" grpId="0"/>
      <p:bldP spid="46" grpId="0" animBg="1"/>
      <p:bldP spid="36" grpId="0" animBg="1"/>
      <p:bldP spid="22" grpId="0" animBg="1"/>
      <p:bldP spid="24" grpId="0"/>
      <p:bldP spid="4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ruta 12"/>
          <p:cNvSpPr txBox="1"/>
          <p:nvPr/>
        </p:nvSpPr>
        <p:spPr>
          <a:xfrm>
            <a:off x="4439818" y="1268760"/>
            <a:ext cx="184731" cy="369332"/>
          </a:xfrm>
          <a:prstGeom prst="rect">
            <a:avLst/>
          </a:prstGeom>
          <a:noFill/>
        </p:spPr>
        <p:txBody>
          <a:bodyPr wrap="none" rtlCol="0">
            <a:spAutoFit/>
          </a:bodyPr>
          <a:lstStyle/>
          <a:p>
            <a:endParaRPr lang="sv-SE" dirty="0"/>
          </a:p>
        </p:txBody>
      </p:sp>
      <p:pic>
        <p:nvPicPr>
          <p:cNvPr id="10242"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0298" y="1365789"/>
            <a:ext cx="1637725" cy="3506758"/>
          </a:xfrm>
          <a:prstGeom prst="rect">
            <a:avLst/>
          </a:prstGeom>
          <a:noFill/>
          <a:extLst>
            <a:ext uri="{909E8E84-426E-40DD-AFC4-6F175D3DCCD1}">
              <a14:hiddenFill xmlns:a14="http://schemas.microsoft.com/office/drawing/2010/main">
                <a:solidFill>
                  <a:srgbClr val="FFFFFF"/>
                </a:solidFill>
              </a14:hiddenFill>
            </a:ext>
          </a:extLst>
        </p:spPr>
      </p:pic>
      <p:sp>
        <p:nvSpPr>
          <p:cNvPr id="12" name="textruta 11"/>
          <p:cNvSpPr txBox="1"/>
          <p:nvPr/>
        </p:nvSpPr>
        <p:spPr>
          <a:xfrm>
            <a:off x="3878798" y="1682297"/>
            <a:ext cx="4975401" cy="1077218"/>
          </a:xfrm>
          <a:prstGeom prst="rect">
            <a:avLst/>
          </a:prstGeom>
          <a:noFill/>
        </p:spPr>
        <p:txBody>
          <a:bodyPr wrap="none" rtlCol="0">
            <a:spAutoFit/>
          </a:bodyPr>
          <a:lstStyle/>
          <a:p>
            <a:pPr marL="342900" indent="-342900">
              <a:buAutoNum type="arabicPeriod"/>
            </a:pPr>
            <a:r>
              <a:rPr lang="sv-SE" sz="1600" b="1" dirty="0"/>
              <a:t>De politiska partiernas minskade medlemsantal och </a:t>
            </a:r>
          </a:p>
          <a:p>
            <a:r>
              <a:rPr lang="sv-SE" sz="1600" b="1" dirty="0"/>
              <a:t>kontaktytor med allmänheten har medfört att partierna </a:t>
            </a:r>
          </a:p>
          <a:p>
            <a:r>
              <a:rPr lang="sv-SE" sz="1600" b="1" dirty="0"/>
              <a:t>förlorat stora delar av sin roll som länk mellan </a:t>
            </a:r>
          </a:p>
          <a:p>
            <a:r>
              <a:rPr lang="sv-SE" sz="1600" b="1" dirty="0"/>
              <a:t>medborgare och politiskt förtroendevalda</a:t>
            </a:r>
          </a:p>
        </p:txBody>
      </p:sp>
      <p:sp>
        <p:nvSpPr>
          <p:cNvPr id="18" name="textruta 17"/>
          <p:cNvSpPr txBox="1"/>
          <p:nvPr/>
        </p:nvSpPr>
        <p:spPr>
          <a:xfrm>
            <a:off x="4048023" y="2868375"/>
            <a:ext cx="4309065" cy="584775"/>
          </a:xfrm>
          <a:prstGeom prst="rect">
            <a:avLst/>
          </a:prstGeom>
          <a:noFill/>
        </p:spPr>
        <p:txBody>
          <a:bodyPr wrap="none" rtlCol="0">
            <a:spAutoFit/>
          </a:bodyPr>
          <a:lstStyle/>
          <a:p>
            <a:r>
              <a:rPr lang="sv-SE" sz="1600" b="1" dirty="0"/>
              <a:t>2. Politiken tappar kontakt med folkviljan</a:t>
            </a:r>
          </a:p>
          <a:p>
            <a:r>
              <a:rPr lang="sv-SE" sz="1600" b="1" dirty="0"/>
              <a:t>Politiken formas utifrån opinionsundersökningar</a:t>
            </a:r>
          </a:p>
        </p:txBody>
      </p:sp>
      <p:sp>
        <p:nvSpPr>
          <p:cNvPr id="3" name="textruta 2"/>
          <p:cNvSpPr txBox="1"/>
          <p:nvPr/>
        </p:nvSpPr>
        <p:spPr>
          <a:xfrm>
            <a:off x="9075692" y="3160536"/>
            <a:ext cx="2953822" cy="954107"/>
          </a:xfrm>
          <a:prstGeom prst="rect">
            <a:avLst/>
          </a:prstGeom>
          <a:solidFill>
            <a:srgbClr val="FFFF00"/>
          </a:solidFill>
        </p:spPr>
        <p:txBody>
          <a:bodyPr wrap="none" rtlCol="0">
            <a:spAutoFit/>
          </a:bodyPr>
          <a:lstStyle/>
          <a:p>
            <a:pPr algn="ctr"/>
            <a:r>
              <a:rPr lang="sv-SE" sz="1400" b="1" dirty="0">
                <a:solidFill>
                  <a:srgbClr val="7030A0"/>
                </a:solidFill>
              </a:rPr>
              <a:t>Opinionsundersökningar</a:t>
            </a:r>
          </a:p>
          <a:p>
            <a:pPr algn="ctr"/>
            <a:r>
              <a:rPr lang="sv-SE" sz="1400" b="1" dirty="0">
                <a:solidFill>
                  <a:srgbClr val="7030A0"/>
                </a:solidFill>
              </a:rPr>
              <a:t>fångar främst</a:t>
            </a:r>
          </a:p>
          <a:p>
            <a:pPr algn="ctr"/>
            <a:r>
              <a:rPr lang="sv-SE" sz="1400" b="1" dirty="0">
                <a:solidFill>
                  <a:srgbClr val="7030A0"/>
                </a:solidFill>
              </a:rPr>
              <a:t>Individuella (oreflekterade)åsikter.</a:t>
            </a:r>
          </a:p>
          <a:p>
            <a:pPr algn="ctr"/>
            <a:r>
              <a:rPr lang="sv-SE" sz="1400" b="1" dirty="0">
                <a:solidFill>
                  <a:srgbClr val="7030A0"/>
                </a:solidFill>
              </a:rPr>
              <a:t>Därtill kroniskt stora bortfall (+ 50%)!</a:t>
            </a:r>
          </a:p>
        </p:txBody>
      </p:sp>
      <p:pic>
        <p:nvPicPr>
          <p:cNvPr id="2050" name="Picture 2" descr="Image result for agor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21633" y="4613047"/>
            <a:ext cx="1428924" cy="738345"/>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p:cNvSpPr txBox="1"/>
          <p:nvPr/>
        </p:nvSpPr>
        <p:spPr>
          <a:xfrm>
            <a:off x="9721635" y="4613047"/>
            <a:ext cx="679097" cy="307777"/>
          </a:xfrm>
          <a:prstGeom prst="rect">
            <a:avLst/>
          </a:prstGeom>
          <a:noFill/>
        </p:spPr>
        <p:txBody>
          <a:bodyPr wrap="none" rtlCol="0">
            <a:spAutoFit/>
          </a:bodyPr>
          <a:lstStyle/>
          <a:p>
            <a:r>
              <a:rPr lang="sv-SE" sz="1400" b="1" dirty="0"/>
              <a:t>Agora!</a:t>
            </a:r>
          </a:p>
        </p:txBody>
      </p:sp>
      <p:pic>
        <p:nvPicPr>
          <p:cNvPr id="19" name="Picture 2" descr="Bildresultat fÃ¶r varningstriange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77156" y="3121815"/>
            <a:ext cx="700666" cy="584776"/>
          </a:xfrm>
          <a:prstGeom prst="rect">
            <a:avLst/>
          </a:prstGeom>
          <a:noFill/>
          <a:extLst>
            <a:ext uri="{909E8E84-426E-40DD-AFC4-6F175D3DCCD1}">
              <a14:hiddenFill xmlns:a14="http://schemas.microsoft.com/office/drawing/2010/main">
                <a:solidFill>
                  <a:srgbClr val="FFFFFF"/>
                </a:solidFill>
              </a14:hiddenFill>
            </a:ext>
          </a:extLst>
        </p:spPr>
      </p:pic>
      <p:sp>
        <p:nvSpPr>
          <p:cNvPr id="5" name="textruta 4"/>
          <p:cNvSpPr txBox="1"/>
          <p:nvPr/>
        </p:nvSpPr>
        <p:spPr>
          <a:xfrm>
            <a:off x="3413461" y="4871892"/>
            <a:ext cx="5363145" cy="830997"/>
          </a:xfrm>
          <a:prstGeom prst="rect">
            <a:avLst/>
          </a:prstGeom>
          <a:solidFill>
            <a:srgbClr val="00B050"/>
          </a:solidFill>
        </p:spPr>
        <p:txBody>
          <a:bodyPr wrap="square" rtlCol="0">
            <a:spAutoFit/>
          </a:bodyPr>
          <a:lstStyle/>
          <a:p>
            <a:pPr algn="ctr"/>
            <a:r>
              <a:rPr lang="sv-SE" sz="1600" b="1" dirty="0">
                <a:solidFill>
                  <a:schemeClr val="bg1"/>
                </a:solidFill>
              </a:rPr>
              <a:t> Opinionsundersökningarna används av politiska majoriteter för att genomföra en eftersträvad politik </a:t>
            </a:r>
          </a:p>
          <a:p>
            <a:pPr algn="ctr"/>
            <a:r>
              <a:rPr lang="sv-SE" sz="1600" b="1" dirty="0">
                <a:solidFill>
                  <a:schemeClr val="bg1"/>
                </a:solidFill>
              </a:rPr>
              <a:t>som annars riskerat upplevas som alltför kontroversiell</a:t>
            </a:r>
          </a:p>
        </p:txBody>
      </p:sp>
      <p:sp>
        <p:nvSpPr>
          <p:cNvPr id="20" name="textruta 19"/>
          <p:cNvSpPr txBox="1"/>
          <p:nvPr/>
        </p:nvSpPr>
        <p:spPr>
          <a:xfrm>
            <a:off x="3959798" y="3639647"/>
            <a:ext cx="4661212" cy="830997"/>
          </a:xfrm>
          <a:prstGeom prst="rect">
            <a:avLst/>
          </a:prstGeom>
          <a:noFill/>
        </p:spPr>
        <p:txBody>
          <a:bodyPr wrap="none" rtlCol="0">
            <a:spAutoFit/>
          </a:bodyPr>
          <a:lstStyle/>
          <a:p>
            <a:r>
              <a:rPr lang="sv-SE" sz="1600" b="1" dirty="0"/>
              <a:t>3. Brist på mötesplatser och demokratiska samtal</a:t>
            </a:r>
          </a:p>
          <a:p>
            <a:r>
              <a:rPr lang="sv-SE" sz="1600" b="1" dirty="0"/>
              <a:t>medför ryggmärgsreaktioner utifrån individuella</a:t>
            </a:r>
          </a:p>
          <a:p>
            <a:r>
              <a:rPr lang="sv-SE" sz="1600" b="1" dirty="0"/>
              <a:t>oreflekterade åsikter (som förvandlas till kollektiva) </a:t>
            </a:r>
          </a:p>
        </p:txBody>
      </p:sp>
      <p:sp>
        <p:nvSpPr>
          <p:cNvPr id="8" name="textruta 7">
            <a:extLst>
              <a:ext uri="{FF2B5EF4-FFF2-40B4-BE49-F238E27FC236}">
                <a16:creationId xmlns:a16="http://schemas.microsoft.com/office/drawing/2014/main" id="{AF482362-7A90-5A28-32BE-48C30803C96A}"/>
              </a:ext>
            </a:extLst>
          </p:cNvPr>
          <p:cNvSpPr txBox="1"/>
          <p:nvPr/>
        </p:nvSpPr>
        <p:spPr>
          <a:xfrm>
            <a:off x="9227489" y="5369643"/>
            <a:ext cx="2490084" cy="1363643"/>
          </a:xfrm>
          <a:prstGeom prst="rect">
            <a:avLst/>
          </a:prstGeom>
          <a:noFill/>
        </p:spPr>
        <p:txBody>
          <a:bodyPr wrap="square">
            <a:spAutoFit/>
          </a:bodyPr>
          <a:lstStyle/>
          <a:p>
            <a:pPr algn="ctr">
              <a:lnSpc>
                <a:spcPts val="1400"/>
              </a:lnSpc>
            </a:pPr>
            <a:r>
              <a:rPr lang="sv-SE" sz="1400" b="1" dirty="0">
                <a:latin typeface="Times New Roman" panose="02020603050405020304" pitchFamily="18" charset="0"/>
                <a:ea typeface="Calibri" panose="020F0502020204030204" pitchFamily="34" charset="0"/>
              </a:rPr>
              <a:t>Det d</a:t>
            </a:r>
            <a:r>
              <a:rPr lang="sv-SE" sz="1400" b="1" dirty="0">
                <a:effectLst/>
                <a:latin typeface="Times New Roman" panose="02020603050405020304" pitchFamily="18" charset="0"/>
                <a:ea typeface="Calibri" panose="020F0502020204030204" pitchFamily="34" charset="0"/>
              </a:rPr>
              <a:t>emokratiska samtalets </a:t>
            </a:r>
          </a:p>
          <a:p>
            <a:pPr algn="ctr">
              <a:lnSpc>
                <a:spcPts val="1400"/>
              </a:lnSpc>
            </a:pPr>
            <a:r>
              <a:rPr lang="sv-SE" sz="1400" b="1" dirty="0">
                <a:effectLst/>
                <a:latin typeface="Times New Roman" panose="02020603050405020304" pitchFamily="18" charset="0"/>
                <a:ea typeface="Calibri" panose="020F0502020204030204" pitchFamily="34" charset="0"/>
              </a:rPr>
              <a:t>fundamentala uppgift </a:t>
            </a:r>
          </a:p>
          <a:p>
            <a:pPr algn="ctr">
              <a:lnSpc>
                <a:spcPts val="1400"/>
              </a:lnSpc>
            </a:pPr>
            <a:r>
              <a:rPr lang="sv-SE" sz="1400" b="1" dirty="0">
                <a:effectLst/>
                <a:latin typeface="Times New Roman" panose="02020603050405020304" pitchFamily="18" charset="0"/>
                <a:ea typeface="Calibri" panose="020F0502020204030204" pitchFamily="34" charset="0"/>
              </a:rPr>
              <a:t>är att omvandla individuella </a:t>
            </a:r>
          </a:p>
          <a:p>
            <a:pPr algn="ctr">
              <a:lnSpc>
                <a:spcPts val="1400"/>
              </a:lnSpc>
            </a:pPr>
            <a:r>
              <a:rPr lang="sv-SE" sz="1400" b="1" dirty="0">
                <a:effectLst/>
                <a:latin typeface="Times New Roman" panose="02020603050405020304" pitchFamily="18" charset="0"/>
                <a:ea typeface="Calibri" panose="020F0502020204030204" pitchFamily="34" charset="0"/>
              </a:rPr>
              <a:t>spontana oreflekterade </a:t>
            </a:r>
          </a:p>
          <a:p>
            <a:pPr algn="ctr">
              <a:lnSpc>
                <a:spcPts val="1400"/>
              </a:lnSpc>
            </a:pPr>
            <a:r>
              <a:rPr lang="sv-SE" sz="1400" b="1" dirty="0">
                <a:effectLst/>
                <a:latin typeface="Times New Roman" panose="02020603050405020304" pitchFamily="18" charset="0"/>
                <a:ea typeface="Calibri" panose="020F0502020204030204" pitchFamily="34" charset="0"/>
              </a:rPr>
              <a:t>åsikter till kollektiva anspråk</a:t>
            </a:r>
          </a:p>
          <a:p>
            <a:pPr algn="ctr">
              <a:lnSpc>
                <a:spcPts val="1400"/>
              </a:lnSpc>
            </a:pPr>
            <a:r>
              <a:rPr lang="sv-SE" sz="1400" b="1" i="1" dirty="0">
                <a:solidFill>
                  <a:srgbClr val="FF0000"/>
                </a:solidFill>
                <a:latin typeface="Times New Roman" panose="02020603050405020304" pitchFamily="18" charset="0"/>
                <a:ea typeface="Calibri" panose="020F0502020204030204" pitchFamily="34" charset="0"/>
              </a:rPr>
              <a:t>Framförhandlad folkvilja utifrån demokratiska samtal</a:t>
            </a:r>
            <a:r>
              <a:rPr lang="sv-SE" sz="1800" dirty="0">
                <a:effectLst/>
                <a:latin typeface="Times New Roman" panose="02020603050405020304" pitchFamily="18" charset="0"/>
                <a:ea typeface="Calibri" panose="020F0502020204030204" pitchFamily="34" charset="0"/>
              </a:rPr>
              <a:t> </a:t>
            </a:r>
            <a:endParaRPr lang="sv-SE" dirty="0"/>
          </a:p>
        </p:txBody>
      </p:sp>
      <p:sp>
        <p:nvSpPr>
          <p:cNvPr id="7" name="textruta 6">
            <a:extLst>
              <a:ext uri="{FF2B5EF4-FFF2-40B4-BE49-F238E27FC236}">
                <a16:creationId xmlns:a16="http://schemas.microsoft.com/office/drawing/2014/main" id="{9646240D-C88D-BE13-D905-819BB186BE8F}"/>
              </a:ext>
            </a:extLst>
          </p:cNvPr>
          <p:cNvSpPr txBox="1"/>
          <p:nvPr/>
        </p:nvSpPr>
        <p:spPr>
          <a:xfrm>
            <a:off x="629572" y="4657081"/>
            <a:ext cx="2061783" cy="2041585"/>
          </a:xfrm>
          <a:prstGeom prst="rect">
            <a:avLst/>
          </a:prstGeom>
          <a:solidFill>
            <a:schemeClr val="accent4"/>
          </a:solidFill>
        </p:spPr>
        <p:txBody>
          <a:bodyPr wrap="none" rtlCol="0">
            <a:spAutoFit/>
          </a:bodyPr>
          <a:lstStyle/>
          <a:p>
            <a:pPr algn="ctr">
              <a:lnSpc>
                <a:spcPts val="1600"/>
              </a:lnSpc>
            </a:pPr>
            <a:r>
              <a:rPr lang="sv-SE" sz="1600" b="1" dirty="0"/>
              <a:t>Medial diskursiv </a:t>
            </a:r>
          </a:p>
          <a:p>
            <a:pPr algn="ctr">
              <a:lnSpc>
                <a:spcPts val="1600"/>
              </a:lnSpc>
            </a:pPr>
            <a:r>
              <a:rPr lang="sv-SE" sz="1600" b="1" dirty="0"/>
              <a:t>förskjutning</a:t>
            </a:r>
          </a:p>
          <a:p>
            <a:pPr algn="ctr">
              <a:lnSpc>
                <a:spcPts val="1600"/>
              </a:lnSpc>
            </a:pPr>
            <a:r>
              <a:rPr lang="sv-SE" sz="1600" b="1" dirty="0"/>
              <a:t>påverkar opinionen</a:t>
            </a:r>
          </a:p>
          <a:p>
            <a:pPr algn="ctr">
              <a:lnSpc>
                <a:spcPts val="1600"/>
              </a:lnSpc>
            </a:pPr>
            <a:r>
              <a:rPr lang="sv-SE" sz="1600" b="1" dirty="0"/>
              <a:t>”vi känner inte längre </a:t>
            </a:r>
          </a:p>
          <a:p>
            <a:pPr algn="ctr">
              <a:lnSpc>
                <a:spcPts val="1600"/>
              </a:lnSpc>
            </a:pPr>
            <a:r>
              <a:rPr lang="sv-SE" sz="1600" b="1" dirty="0"/>
              <a:t>igen oss i Sverige”</a:t>
            </a:r>
          </a:p>
          <a:p>
            <a:pPr algn="ctr">
              <a:lnSpc>
                <a:spcPts val="1800"/>
              </a:lnSpc>
            </a:pPr>
            <a:r>
              <a:rPr lang="sv-SE" sz="1600" b="1" i="1" dirty="0"/>
              <a:t>”det må så vara att </a:t>
            </a:r>
          </a:p>
          <a:p>
            <a:pPr algn="ctr">
              <a:lnSpc>
                <a:spcPts val="1800"/>
              </a:lnSpc>
            </a:pPr>
            <a:r>
              <a:rPr lang="sv-SE" sz="1600" b="1" i="1" dirty="0"/>
              <a:t>det inte är sant</a:t>
            </a:r>
          </a:p>
          <a:p>
            <a:pPr algn="ctr">
              <a:lnSpc>
                <a:spcPts val="1800"/>
              </a:lnSpc>
            </a:pPr>
            <a:r>
              <a:rPr lang="sv-SE" sz="1600" b="1" i="1" dirty="0"/>
              <a:t>- men det är </a:t>
            </a:r>
          </a:p>
          <a:p>
            <a:pPr algn="ctr">
              <a:lnSpc>
                <a:spcPts val="1800"/>
              </a:lnSpc>
            </a:pPr>
            <a:r>
              <a:rPr lang="sv-SE" sz="1600" b="1" i="1" dirty="0"/>
              <a:t>fördjävligt ändå”</a:t>
            </a:r>
            <a:endParaRPr lang="en-GB" sz="1600" b="1" i="1" dirty="0"/>
          </a:p>
        </p:txBody>
      </p:sp>
      <p:sp>
        <p:nvSpPr>
          <p:cNvPr id="9" name="Stjärna: 5 punkter 8">
            <a:extLst>
              <a:ext uri="{FF2B5EF4-FFF2-40B4-BE49-F238E27FC236}">
                <a16:creationId xmlns:a16="http://schemas.microsoft.com/office/drawing/2014/main" id="{D3B0958A-8DB9-5A9A-4483-24A94228F940}"/>
              </a:ext>
            </a:extLst>
          </p:cNvPr>
          <p:cNvSpPr/>
          <p:nvPr/>
        </p:nvSpPr>
        <p:spPr>
          <a:xfrm>
            <a:off x="214419" y="282317"/>
            <a:ext cx="914400" cy="914400"/>
          </a:xfrm>
          <a:prstGeom prst="star5">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textruta 9">
            <a:extLst>
              <a:ext uri="{FF2B5EF4-FFF2-40B4-BE49-F238E27FC236}">
                <a16:creationId xmlns:a16="http://schemas.microsoft.com/office/drawing/2014/main" id="{51FB3ACD-E397-EC97-B397-2772E43B3E65}"/>
              </a:ext>
            </a:extLst>
          </p:cNvPr>
          <p:cNvSpPr txBox="1"/>
          <p:nvPr/>
        </p:nvSpPr>
        <p:spPr>
          <a:xfrm>
            <a:off x="500941" y="554851"/>
            <a:ext cx="460334" cy="369332"/>
          </a:xfrm>
          <a:prstGeom prst="rect">
            <a:avLst/>
          </a:prstGeom>
          <a:noFill/>
          <a:ln w="38100">
            <a:noFill/>
          </a:ln>
        </p:spPr>
        <p:txBody>
          <a:bodyPr wrap="square" rtlCol="0">
            <a:spAutoFit/>
          </a:bodyPr>
          <a:lstStyle/>
          <a:p>
            <a:r>
              <a:rPr lang="sv-SE" b="1" dirty="0"/>
              <a:t>4</a:t>
            </a:r>
          </a:p>
        </p:txBody>
      </p:sp>
      <p:sp>
        <p:nvSpPr>
          <p:cNvPr id="21" name="textruta 20">
            <a:extLst>
              <a:ext uri="{FF2B5EF4-FFF2-40B4-BE49-F238E27FC236}">
                <a16:creationId xmlns:a16="http://schemas.microsoft.com/office/drawing/2014/main" id="{14D43FBA-1817-9E20-0495-D7357EA4DC4F}"/>
              </a:ext>
            </a:extLst>
          </p:cNvPr>
          <p:cNvSpPr txBox="1"/>
          <p:nvPr/>
        </p:nvSpPr>
        <p:spPr>
          <a:xfrm>
            <a:off x="8854867" y="136911"/>
            <a:ext cx="3122714" cy="734625"/>
          </a:xfrm>
          <a:prstGeom prst="rect">
            <a:avLst/>
          </a:prstGeom>
          <a:noFill/>
        </p:spPr>
        <p:txBody>
          <a:bodyPr wrap="none" rtlCol="0">
            <a:spAutoFit/>
          </a:bodyPr>
          <a:lstStyle/>
          <a:p>
            <a:pPr algn="ctr">
              <a:lnSpc>
                <a:spcPts val="2500"/>
              </a:lnSpc>
            </a:pPr>
            <a:r>
              <a:rPr lang="sv-SE" sz="2400" b="1" i="1" dirty="0">
                <a:solidFill>
                  <a:srgbClr val="FF0000"/>
                </a:solidFill>
              </a:rPr>
              <a:t>”Pre-politiskt” tillstånd</a:t>
            </a:r>
          </a:p>
          <a:p>
            <a:pPr algn="ctr">
              <a:lnSpc>
                <a:spcPts val="2500"/>
              </a:lnSpc>
            </a:pPr>
            <a:r>
              <a:rPr lang="sv-SE" sz="2400" b="1" dirty="0"/>
              <a:t>oreflekterade åsikter</a:t>
            </a:r>
          </a:p>
        </p:txBody>
      </p:sp>
      <p:sp>
        <p:nvSpPr>
          <p:cNvPr id="22" name="textruta 21">
            <a:extLst>
              <a:ext uri="{FF2B5EF4-FFF2-40B4-BE49-F238E27FC236}">
                <a16:creationId xmlns:a16="http://schemas.microsoft.com/office/drawing/2014/main" id="{5373F9B5-2AC3-4AA0-20AF-B929CDBC896C}"/>
              </a:ext>
            </a:extLst>
          </p:cNvPr>
          <p:cNvSpPr txBox="1"/>
          <p:nvPr/>
        </p:nvSpPr>
        <p:spPr>
          <a:xfrm>
            <a:off x="2856186" y="249152"/>
            <a:ext cx="6277997" cy="748154"/>
          </a:xfrm>
          <a:prstGeom prst="rect">
            <a:avLst/>
          </a:prstGeom>
          <a:noFill/>
        </p:spPr>
        <p:txBody>
          <a:bodyPr wrap="square" rtlCol="0">
            <a:spAutoFit/>
          </a:bodyPr>
          <a:lstStyle/>
          <a:p>
            <a:pPr algn="ctr">
              <a:lnSpc>
                <a:spcPts val="2500"/>
              </a:lnSpc>
            </a:pPr>
            <a:r>
              <a:rPr lang="sv-SE" sz="2800" b="1" dirty="0">
                <a:solidFill>
                  <a:srgbClr val="009900"/>
                </a:solidFill>
              </a:rPr>
              <a:t>Förstärkt individualisering</a:t>
            </a:r>
          </a:p>
          <a:p>
            <a:pPr algn="ctr">
              <a:lnSpc>
                <a:spcPts val="2500"/>
              </a:lnSpc>
            </a:pPr>
            <a:r>
              <a:rPr lang="sv-SE" sz="2800" b="1" dirty="0">
                <a:solidFill>
                  <a:srgbClr val="009900"/>
                </a:solidFill>
              </a:rPr>
              <a:t>förändrar det politiska landskapet</a:t>
            </a:r>
          </a:p>
        </p:txBody>
      </p:sp>
      <p:sp>
        <p:nvSpPr>
          <p:cNvPr id="23" name="textruta 22">
            <a:extLst>
              <a:ext uri="{FF2B5EF4-FFF2-40B4-BE49-F238E27FC236}">
                <a16:creationId xmlns:a16="http://schemas.microsoft.com/office/drawing/2014/main" id="{04EA224C-BDCC-A5CF-FBC2-16423B5D64F8}"/>
              </a:ext>
            </a:extLst>
          </p:cNvPr>
          <p:cNvSpPr txBox="1"/>
          <p:nvPr/>
        </p:nvSpPr>
        <p:spPr>
          <a:xfrm>
            <a:off x="9759184" y="858690"/>
            <a:ext cx="1777281" cy="861774"/>
          </a:xfrm>
          <a:prstGeom prst="rect">
            <a:avLst/>
          </a:prstGeom>
          <a:solidFill>
            <a:srgbClr val="FF0000"/>
          </a:solidFill>
        </p:spPr>
        <p:txBody>
          <a:bodyPr wrap="none" rtlCol="0">
            <a:spAutoFit/>
          </a:bodyPr>
          <a:lstStyle/>
          <a:p>
            <a:pPr algn="ctr">
              <a:lnSpc>
                <a:spcPts val="2000"/>
              </a:lnSpc>
            </a:pPr>
            <a:r>
              <a:rPr lang="sv-SE" b="1" dirty="0">
                <a:solidFill>
                  <a:schemeClr val="bg1"/>
                </a:solidFill>
              </a:rPr>
              <a:t>Den liberala</a:t>
            </a:r>
          </a:p>
          <a:p>
            <a:pPr algn="ctr">
              <a:lnSpc>
                <a:spcPts val="2000"/>
              </a:lnSpc>
            </a:pPr>
            <a:r>
              <a:rPr lang="sv-SE" b="1" dirty="0">
                <a:solidFill>
                  <a:schemeClr val="bg1"/>
                </a:solidFill>
              </a:rPr>
              <a:t>representativa</a:t>
            </a:r>
          </a:p>
          <a:p>
            <a:pPr algn="ctr">
              <a:lnSpc>
                <a:spcPts val="2000"/>
              </a:lnSpc>
            </a:pPr>
            <a:r>
              <a:rPr lang="sv-SE" b="1" dirty="0">
                <a:solidFill>
                  <a:schemeClr val="bg1"/>
                </a:solidFill>
              </a:rPr>
              <a:t>demokratins kris</a:t>
            </a:r>
          </a:p>
        </p:txBody>
      </p:sp>
      <p:pic>
        <p:nvPicPr>
          <p:cNvPr id="24" name="Picture 2" descr="Folk i rörelse : vår demokratis historia | Ordfront förlag">
            <a:extLst>
              <a:ext uri="{FF2B5EF4-FFF2-40B4-BE49-F238E27FC236}">
                <a16:creationId xmlns:a16="http://schemas.microsoft.com/office/drawing/2014/main" id="{85E7BA99-5595-71C1-8920-C3769B1B0D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8819" y="554227"/>
            <a:ext cx="878657" cy="1325566"/>
          </a:xfrm>
          <a:prstGeom prst="rect">
            <a:avLst/>
          </a:prstGeom>
          <a:noFill/>
          <a:extLst>
            <a:ext uri="{909E8E84-426E-40DD-AFC4-6F175D3DCCD1}">
              <a14:hiddenFill xmlns:a14="http://schemas.microsoft.com/office/drawing/2010/main">
                <a:solidFill>
                  <a:srgbClr val="FFFFFF"/>
                </a:solidFill>
              </a14:hiddenFill>
            </a:ext>
          </a:extLst>
        </p:spPr>
      </p:pic>
      <p:sp>
        <p:nvSpPr>
          <p:cNvPr id="25" name="textruta 24">
            <a:extLst>
              <a:ext uri="{FF2B5EF4-FFF2-40B4-BE49-F238E27FC236}">
                <a16:creationId xmlns:a16="http://schemas.microsoft.com/office/drawing/2014/main" id="{EF9E8CF8-065F-AB28-31C2-B2295B50DB9E}"/>
              </a:ext>
            </a:extLst>
          </p:cNvPr>
          <p:cNvSpPr txBox="1"/>
          <p:nvPr/>
        </p:nvSpPr>
        <p:spPr>
          <a:xfrm>
            <a:off x="3048331" y="960502"/>
            <a:ext cx="6460422" cy="553998"/>
          </a:xfrm>
          <a:prstGeom prst="rect">
            <a:avLst/>
          </a:prstGeom>
          <a:noFill/>
        </p:spPr>
        <p:txBody>
          <a:bodyPr wrap="none" rtlCol="0">
            <a:spAutoFit/>
          </a:bodyPr>
          <a:lstStyle/>
          <a:p>
            <a:pPr algn="ctr">
              <a:lnSpc>
                <a:spcPts val="1800"/>
              </a:lnSpc>
            </a:pPr>
            <a:r>
              <a:rPr lang="sv-SE" sz="1600" b="1" dirty="0"/>
              <a:t>Demokratiskt underskott --- folk kanaliserar sina politiska energier </a:t>
            </a:r>
          </a:p>
          <a:p>
            <a:pPr algn="ctr">
              <a:lnSpc>
                <a:spcPts val="1800"/>
              </a:lnSpc>
            </a:pPr>
            <a:r>
              <a:rPr lang="sv-SE" sz="1600" b="1" dirty="0"/>
              <a:t>in i sociala rörelser eller nätverk – olika frågor engagerar vid olika tillfällen</a:t>
            </a:r>
            <a:endParaRPr lang="en-GB" sz="1600" b="1" dirty="0"/>
          </a:p>
        </p:txBody>
      </p:sp>
      <p:pic>
        <p:nvPicPr>
          <p:cNvPr id="5122" name="Picture 2" descr="Digital demokrati? - Bjereld Ulf, Demker Marie, Blombäck Sofie, Sandberg  Linn - Ebok (9789173896023) | Bokus">
            <a:extLst>
              <a:ext uri="{FF2B5EF4-FFF2-40B4-BE49-F238E27FC236}">
                <a16:creationId xmlns:a16="http://schemas.microsoft.com/office/drawing/2014/main" id="{5769F41E-5BB6-2363-A2E7-B9BE72A508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47205" y="554227"/>
            <a:ext cx="961397" cy="1325566"/>
          </a:xfrm>
          <a:prstGeom prst="rect">
            <a:avLst/>
          </a:prstGeom>
          <a:noFill/>
          <a:extLst>
            <a:ext uri="{909E8E84-426E-40DD-AFC4-6F175D3DCCD1}">
              <a14:hiddenFill xmlns:a14="http://schemas.microsoft.com/office/drawing/2010/main">
                <a:solidFill>
                  <a:srgbClr val="FFFFFF"/>
                </a:solidFill>
              </a14:hiddenFill>
            </a:ext>
          </a:extLst>
        </p:spPr>
      </p:pic>
      <p:pic>
        <p:nvPicPr>
          <p:cNvPr id="14" name="Bildobjekt 13">
            <a:extLst>
              <a:ext uri="{FF2B5EF4-FFF2-40B4-BE49-F238E27FC236}">
                <a16:creationId xmlns:a16="http://schemas.microsoft.com/office/drawing/2014/main" id="{9F998428-6B1A-FA91-27AA-313C3C269BA2}"/>
              </a:ext>
            </a:extLst>
          </p:cNvPr>
          <p:cNvPicPr>
            <a:picLocks noChangeAspect="1"/>
          </p:cNvPicPr>
          <p:nvPr/>
        </p:nvPicPr>
        <p:blipFill>
          <a:blip r:embed="rId8"/>
          <a:stretch>
            <a:fillRect/>
          </a:stretch>
        </p:blipFill>
        <p:spPr>
          <a:xfrm>
            <a:off x="629573" y="3636593"/>
            <a:ext cx="2031110" cy="655680"/>
          </a:xfrm>
          <a:prstGeom prst="rect">
            <a:avLst/>
          </a:prstGeom>
        </p:spPr>
      </p:pic>
      <p:pic>
        <p:nvPicPr>
          <p:cNvPr id="16" name="Bildobjekt 15">
            <a:extLst>
              <a:ext uri="{FF2B5EF4-FFF2-40B4-BE49-F238E27FC236}">
                <a16:creationId xmlns:a16="http://schemas.microsoft.com/office/drawing/2014/main" id="{03E518F4-E108-C9E0-4051-826446EC9049}"/>
              </a:ext>
            </a:extLst>
          </p:cNvPr>
          <p:cNvPicPr>
            <a:picLocks noChangeAspect="1"/>
          </p:cNvPicPr>
          <p:nvPr/>
        </p:nvPicPr>
        <p:blipFill>
          <a:blip r:embed="rId9"/>
          <a:stretch>
            <a:fillRect/>
          </a:stretch>
        </p:blipFill>
        <p:spPr>
          <a:xfrm>
            <a:off x="629573" y="4289281"/>
            <a:ext cx="2031110" cy="371475"/>
          </a:xfrm>
          <a:prstGeom prst="rect">
            <a:avLst/>
          </a:prstGeom>
        </p:spPr>
      </p:pic>
      <p:pic>
        <p:nvPicPr>
          <p:cNvPr id="15" name="Bildobjekt 14">
            <a:extLst>
              <a:ext uri="{FF2B5EF4-FFF2-40B4-BE49-F238E27FC236}">
                <a16:creationId xmlns:a16="http://schemas.microsoft.com/office/drawing/2014/main" id="{9D2D83A8-1F29-16DF-8069-77C93350807C}"/>
              </a:ext>
            </a:extLst>
          </p:cNvPr>
          <p:cNvPicPr>
            <a:picLocks noChangeAspect="1"/>
          </p:cNvPicPr>
          <p:nvPr/>
        </p:nvPicPr>
        <p:blipFill>
          <a:blip r:embed="rId10"/>
          <a:stretch>
            <a:fillRect/>
          </a:stretch>
        </p:blipFill>
        <p:spPr>
          <a:xfrm>
            <a:off x="9577822" y="1878908"/>
            <a:ext cx="2031110" cy="655680"/>
          </a:xfrm>
          <a:prstGeom prst="rect">
            <a:avLst/>
          </a:prstGeom>
        </p:spPr>
      </p:pic>
      <p:pic>
        <p:nvPicPr>
          <p:cNvPr id="11" name="Bildobjekt 10">
            <a:extLst>
              <a:ext uri="{FF2B5EF4-FFF2-40B4-BE49-F238E27FC236}">
                <a16:creationId xmlns:a16="http://schemas.microsoft.com/office/drawing/2014/main" id="{4FC50794-AA58-A066-8288-CF942548B27F}"/>
              </a:ext>
            </a:extLst>
          </p:cNvPr>
          <p:cNvPicPr>
            <a:picLocks noChangeAspect="1"/>
          </p:cNvPicPr>
          <p:nvPr/>
        </p:nvPicPr>
        <p:blipFill>
          <a:blip r:embed="rId11"/>
          <a:stretch>
            <a:fillRect/>
          </a:stretch>
        </p:blipFill>
        <p:spPr>
          <a:xfrm>
            <a:off x="4865873" y="5763681"/>
            <a:ext cx="788560" cy="915861"/>
          </a:xfrm>
          <a:prstGeom prst="rect">
            <a:avLst/>
          </a:prstGeom>
        </p:spPr>
      </p:pic>
      <p:sp>
        <p:nvSpPr>
          <p:cNvPr id="17" name="textruta 16">
            <a:extLst>
              <a:ext uri="{FF2B5EF4-FFF2-40B4-BE49-F238E27FC236}">
                <a16:creationId xmlns:a16="http://schemas.microsoft.com/office/drawing/2014/main" id="{46F11012-54AC-9CEA-300D-E944B5527AAF}"/>
              </a:ext>
            </a:extLst>
          </p:cNvPr>
          <p:cNvSpPr txBox="1"/>
          <p:nvPr/>
        </p:nvSpPr>
        <p:spPr>
          <a:xfrm>
            <a:off x="6321766" y="5744559"/>
            <a:ext cx="1490281" cy="954107"/>
          </a:xfrm>
          <a:prstGeom prst="rect">
            <a:avLst/>
          </a:prstGeom>
          <a:noFill/>
        </p:spPr>
        <p:txBody>
          <a:bodyPr wrap="none" rtlCol="0">
            <a:spAutoFit/>
          </a:bodyPr>
          <a:lstStyle/>
          <a:p>
            <a:pPr algn="ctr"/>
            <a:r>
              <a:rPr lang="sv-SE" sz="1400" b="1" dirty="0"/>
              <a:t>När samhället </a:t>
            </a:r>
          </a:p>
          <a:p>
            <a:pPr algn="ctr"/>
            <a:r>
              <a:rPr lang="sv-SE" sz="1400" b="1" dirty="0"/>
              <a:t>utsätts för kriser </a:t>
            </a:r>
          </a:p>
          <a:p>
            <a:pPr algn="ctr"/>
            <a:r>
              <a:rPr lang="sv-SE" sz="1400" b="1" dirty="0"/>
              <a:t>ökar förändrings-</a:t>
            </a:r>
          </a:p>
          <a:p>
            <a:pPr algn="ctr"/>
            <a:r>
              <a:rPr lang="sv-SE" sz="1400" b="1" dirty="0"/>
              <a:t>benägenheten</a:t>
            </a:r>
            <a:endParaRPr lang="en-GB" sz="1400" b="1" dirty="0"/>
          </a:p>
        </p:txBody>
      </p:sp>
      <p:sp>
        <p:nvSpPr>
          <p:cNvPr id="4" name="textruta 3">
            <a:extLst>
              <a:ext uri="{FF2B5EF4-FFF2-40B4-BE49-F238E27FC236}">
                <a16:creationId xmlns:a16="http://schemas.microsoft.com/office/drawing/2014/main" id="{FDDB7C4B-F23A-4AEA-DDCD-2EB9E8468FDF}"/>
              </a:ext>
            </a:extLst>
          </p:cNvPr>
          <p:cNvSpPr txBox="1"/>
          <p:nvPr/>
        </p:nvSpPr>
        <p:spPr>
          <a:xfrm>
            <a:off x="10593377" y="2274151"/>
            <a:ext cx="1239570" cy="661976"/>
          </a:xfrm>
          <a:prstGeom prst="rect">
            <a:avLst/>
          </a:prstGeom>
          <a:noFill/>
        </p:spPr>
        <p:txBody>
          <a:bodyPr wrap="none" rtlCol="0">
            <a:spAutoFit/>
          </a:bodyPr>
          <a:lstStyle/>
          <a:p>
            <a:pPr>
              <a:lnSpc>
                <a:spcPts val="1500"/>
              </a:lnSpc>
            </a:pPr>
            <a:r>
              <a:rPr lang="sv-SE" sz="1200" b="1" dirty="0"/>
              <a:t>Klimatkris 63%</a:t>
            </a:r>
          </a:p>
          <a:p>
            <a:pPr>
              <a:lnSpc>
                <a:spcPts val="1500"/>
              </a:lnSpc>
            </a:pPr>
            <a:r>
              <a:rPr lang="sv-SE" sz="1200" b="1" dirty="0"/>
              <a:t>Brottslighet 61%</a:t>
            </a:r>
          </a:p>
          <a:p>
            <a:pPr>
              <a:lnSpc>
                <a:spcPts val="1500"/>
              </a:lnSpc>
            </a:pPr>
            <a:r>
              <a:rPr lang="sv-SE" sz="1200" b="1" dirty="0"/>
              <a:t>Integration 53%</a:t>
            </a:r>
            <a:endParaRPr lang="en-GB" sz="1200" b="1" dirty="0"/>
          </a:p>
        </p:txBody>
      </p:sp>
    </p:spTree>
    <p:extLst>
      <p:ext uri="{BB962C8B-B14F-4D97-AF65-F5344CB8AC3E}">
        <p14:creationId xmlns:p14="http://schemas.microsoft.com/office/powerpoint/2010/main" val="294810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 calcmode="lin" valueType="num">
                                      <p:cBhvr additive="base">
                                        <p:cTn id="17" dur="500" fill="hold"/>
                                        <p:tgtEl>
                                          <p:spTgt spid="5122"/>
                                        </p:tgtEl>
                                        <p:attrNameLst>
                                          <p:attrName>ppt_x</p:attrName>
                                        </p:attrNameLst>
                                      </p:cBhvr>
                                      <p:tavLst>
                                        <p:tav tm="0">
                                          <p:val>
                                            <p:strVal val="#ppt_x"/>
                                          </p:val>
                                        </p:tav>
                                        <p:tav tm="100000">
                                          <p:val>
                                            <p:strVal val="#ppt_x"/>
                                          </p:val>
                                        </p:tav>
                                      </p:tavLst>
                                    </p:anim>
                                    <p:anim calcmode="lin" valueType="num">
                                      <p:cBhvr additive="base">
                                        <p:cTn id="18" dur="500" fill="hold"/>
                                        <p:tgtEl>
                                          <p:spTgt spid="512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0242"/>
                                        </p:tgtEl>
                                        <p:attrNameLst>
                                          <p:attrName>style.visibility</p:attrName>
                                        </p:attrNameLst>
                                      </p:cBhvr>
                                      <p:to>
                                        <p:strVal val="visible"/>
                                      </p:to>
                                    </p:set>
                                    <p:anim calcmode="lin" valueType="num">
                                      <p:cBhvr additive="base">
                                        <p:cTn id="47" dur="500" fill="hold"/>
                                        <p:tgtEl>
                                          <p:spTgt spid="10242"/>
                                        </p:tgtEl>
                                        <p:attrNameLst>
                                          <p:attrName>ppt_x</p:attrName>
                                        </p:attrNameLst>
                                      </p:cBhvr>
                                      <p:tavLst>
                                        <p:tav tm="0">
                                          <p:val>
                                            <p:strVal val="#ppt_x"/>
                                          </p:val>
                                        </p:tav>
                                        <p:tav tm="100000">
                                          <p:val>
                                            <p:strVal val="#ppt_x"/>
                                          </p:val>
                                        </p:tav>
                                      </p:tavLst>
                                    </p:anim>
                                    <p:anim calcmode="lin" valueType="num">
                                      <p:cBhvr additive="base">
                                        <p:cTn id="48"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additive="base">
                                        <p:cTn id="63" dur="500" fill="hold"/>
                                        <p:tgtEl>
                                          <p:spTgt spid="4"/>
                                        </p:tgtEl>
                                        <p:attrNameLst>
                                          <p:attrName>ppt_x</p:attrName>
                                        </p:attrNameLst>
                                      </p:cBhvr>
                                      <p:tavLst>
                                        <p:tav tm="0">
                                          <p:val>
                                            <p:strVal val="#ppt_x"/>
                                          </p:val>
                                        </p:tav>
                                        <p:tav tm="100000">
                                          <p:val>
                                            <p:strVal val="#ppt_x"/>
                                          </p:val>
                                        </p:tav>
                                      </p:tavLst>
                                    </p:anim>
                                    <p:anim calcmode="lin" valueType="num">
                                      <p:cBhvr additive="base">
                                        <p:cTn id="64" dur="500" fill="hold"/>
                                        <p:tgtEl>
                                          <p:spTgt spid="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additive="base">
                                        <p:cTn id="67" dur="500" fill="hold"/>
                                        <p:tgtEl>
                                          <p:spTgt spid="3"/>
                                        </p:tgtEl>
                                        <p:attrNameLst>
                                          <p:attrName>ppt_x</p:attrName>
                                        </p:attrNameLst>
                                      </p:cBhvr>
                                      <p:tavLst>
                                        <p:tav tm="0">
                                          <p:val>
                                            <p:strVal val="#ppt_x"/>
                                          </p:val>
                                        </p:tav>
                                        <p:tav tm="100000">
                                          <p:val>
                                            <p:strVal val="#ppt_x"/>
                                          </p:val>
                                        </p:tav>
                                      </p:tavLst>
                                    </p:anim>
                                    <p:anim calcmode="lin" valueType="num">
                                      <p:cBhvr additive="base">
                                        <p:cTn id="68" dur="500" fill="hold"/>
                                        <p:tgtEl>
                                          <p:spTgt spid="3"/>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additive="base">
                                        <p:cTn id="71" dur="500" fill="hold"/>
                                        <p:tgtEl>
                                          <p:spTgt spid="19"/>
                                        </p:tgtEl>
                                        <p:attrNameLst>
                                          <p:attrName>ppt_x</p:attrName>
                                        </p:attrNameLst>
                                      </p:cBhvr>
                                      <p:tavLst>
                                        <p:tav tm="0">
                                          <p:val>
                                            <p:strVal val="#ppt_x"/>
                                          </p:val>
                                        </p:tav>
                                        <p:tav tm="100000">
                                          <p:val>
                                            <p:strVal val="#ppt_x"/>
                                          </p:val>
                                        </p:tav>
                                      </p:tavLst>
                                    </p:anim>
                                    <p:anim calcmode="lin" valueType="num">
                                      <p:cBhvr additive="base">
                                        <p:cTn id="7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ppt_x"/>
                                          </p:val>
                                        </p:tav>
                                        <p:tav tm="100000">
                                          <p:val>
                                            <p:strVal val="#ppt_x"/>
                                          </p:val>
                                        </p:tav>
                                      </p:tavLst>
                                    </p:anim>
                                    <p:anim calcmode="lin" valueType="num">
                                      <p:cBhvr additive="base">
                                        <p:cTn id="7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5"/>
                                        </p:tgtEl>
                                        <p:attrNameLst>
                                          <p:attrName>style.visibility</p:attrName>
                                        </p:attrNameLst>
                                      </p:cBhvr>
                                      <p:to>
                                        <p:strVal val="visible"/>
                                      </p:to>
                                    </p:set>
                                    <p:anim calcmode="lin" valueType="num">
                                      <p:cBhvr additive="base">
                                        <p:cTn id="83" dur="500" fill="hold"/>
                                        <p:tgtEl>
                                          <p:spTgt spid="5"/>
                                        </p:tgtEl>
                                        <p:attrNameLst>
                                          <p:attrName>ppt_x</p:attrName>
                                        </p:attrNameLst>
                                      </p:cBhvr>
                                      <p:tavLst>
                                        <p:tav tm="0">
                                          <p:val>
                                            <p:strVal val="#ppt_x"/>
                                          </p:val>
                                        </p:tav>
                                        <p:tav tm="100000">
                                          <p:val>
                                            <p:strVal val="#ppt_x"/>
                                          </p:val>
                                        </p:tav>
                                      </p:tavLst>
                                    </p:anim>
                                    <p:anim calcmode="lin" valueType="num">
                                      <p:cBhvr additive="base">
                                        <p:cTn id="8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7"/>
                                        </p:tgtEl>
                                        <p:attrNameLst>
                                          <p:attrName>style.visibility</p:attrName>
                                        </p:attrNameLst>
                                      </p:cBhvr>
                                      <p:to>
                                        <p:strVal val="visible"/>
                                      </p:to>
                                    </p:set>
                                    <p:anim calcmode="lin" valueType="num">
                                      <p:cBhvr additive="base">
                                        <p:cTn id="89" dur="500" fill="hold"/>
                                        <p:tgtEl>
                                          <p:spTgt spid="7"/>
                                        </p:tgtEl>
                                        <p:attrNameLst>
                                          <p:attrName>ppt_x</p:attrName>
                                        </p:attrNameLst>
                                      </p:cBhvr>
                                      <p:tavLst>
                                        <p:tav tm="0">
                                          <p:val>
                                            <p:strVal val="#ppt_x"/>
                                          </p:val>
                                        </p:tav>
                                        <p:tav tm="100000">
                                          <p:val>
                                            <p:strVal val="#ppt_x"/>
                                          </p:val>
                                        </p:tav>
                                      </p:tavLst>
                                    </p:anim>
                                    <p:anim calcmode="lin" valueType="num">
                                      <p:cBhvr additive="base">
                                        <p:cTn id="9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14"/>
                                        </p:tgtEl>
                                        <p:attrNameLst>
                                          <p:attrName>style.visibility</p:attrName>
                                        </p:attrNameLst>
                                      </p:cBhvr>
                                      <p:to>
                                        <p:strVal val="visible"/>
                                      </p:to>
                                    </p:set>
                                    <p:anim calcmode="lin" valueType="num">
                                      <p:cBhvr additive="base">
                                        <p:cTn id="95" dur="500" fill="hold"/>
                                        <p:tgtEl>
                                          <p:spTgt spid="14"/>
                                        </p:tgtEl>
                                        <p:attrNameLst>
                                          <p:attrName>ppt_x</p:attrName>
                                        </p:attrNameLst>
                                      </p:cBhvr>
                                      <p:tavLst>
                                        <p:tav tm="0">
                                          <p:val>
                                            <p:strVal val="#ppt_x"/>
                                          </p:val>
                                        </p:tav>
                                        <p:tav tm="100000">
                                          <p:val>
                                            <p:strVal val="#ppt_x"/>
                                          </p:val>
                                        </p:tav>
                                      </p:tavLst>
                                    </p:anim>
                                    <p:anim calcmode="lin" valueType="num">
                                      <p:cBhvr additive="base">
                                        <p:cTn id="96" dur="500" fill="hold"/>
                                        <p:tgtEl>
                                          <p:spTgt spid="14"/>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16"/>
                                        </p:tgtEl>
                                        <p:attrNameLst>
                                          <p:attrName>style.visibility</p:attrName>
                                        </p:attrNameLst>
                                      </p:cBhvr>
                                      <p:to>
                                        <p:strVal val="visible"/>
                                      </p:to>
                                    </p:set>
                                    <p:anim calcmode="lin" valueType="num">
                                      <p:cBhvr additive="base">
                                        <p:cTn id="99" dur="500" fill="hold"/>
                                        <p:tgtEl>
                                          <p:spTgt spid="16"/>
                                        </p:tgtEl>
                                        <p:attrNameLst>
                                          <p:attrName>ppt_x</p:attrName>
                                        </p:attrNameLst>
                                      </p:cBhvr>
                                      <p:tavLst>
                                        <p:tav tm="0">
                                          <p:val>
                                            <p:strVal val="#ppt_x"/>
                                          </p:val>
                                        </p:tav>
                                        <p:tav tm="100000">
                                          <p:val>
                                            <p:strVal val="#ppt_x"/>
                                          </p:val>
                                        </p:tav>
                                      </p:tavLst>
                                    </p:anim>
                                    <p:anim calcmode="lin" valueType="num">
                                      <p:cBhvr additive="base">
                                        <p:cTn id="10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2"/>
                                        </p:tgtEl>
                                        <p:attrNameLst>
                                          <p:attrName>style.visibility</p:attrName>
                                        </p:attrNameLst>
                                      </p:cBhvr>
                                      <p:to>
                                        <p:strVal val="visible"/>
                                      </p:to>
                                    </p:set>
                                    <p:anim calcmode="lin" valueType="num">
                                      <p:cBhvr additive="base">
                                        <p:cTn id="105" dur="500" fill="hold"/>
                                        <p:tgtEl>
                                          <p:spTgt spid="2"/>
                                        </p:tgtEl>
                                        <p:attrNameLst>
                                          <p:attrName>ppt_x</p:attrName>
                                        </p:attrNameLst>
                                      </p:cBhvr>
                                      <p:tavLst>
                                        <p:tav tm="0">
                                          <p:val>
                                            <p:strVal val="#ppt_x"/>
                                          </p:val>
                                        </p:tav>
                                        <p:tav tm="100000">
                                          <p:val>
                                            <p:strVal val="#ppt_x"/>
                                          </p:val>
                                        </p:tav>
                                      </p:tavLst>
                                    </p:anim>
                                    <p:anim calcmode="lin" valueType="num">
                                      <p:cBhvr additive="base">
                                        <p:cTn id="106" dur="500" fill="hold"/>
                                        <p:tgtEl>
                                          <p:spTgt spid="2"/>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2050"/>
                                        </p:tgtEl>
                                        <p:attrNameLst>
                                          <p:attrName>style.visibility</p:attrName>
                                        </p:attrNameLst>
                                      </p:cBhvr>
                                      <p:to>
                                        <p:strVal val="visible"/>
                                      </p:to>
                                    </p:set>
                                    <p:anim calcmode="lin" valueType="num">
                                      <p:cBhvr additive="base">
                                        <p:cTn id="109" dur="500" fill="hold"/>
                                        <p:tgtEl>
                                          <p:spTgt spid="2050"/>
                                        </p:tgtEl>
                                        <p:attrNameLst>
                                          <p:attrName>ppt_x</p:attrName>
                                        </p:attrNameLst>
                                      </p:cBhvr>
                                      <p:tavLst>
                                        <p:tav tm="0">
                                          <p:val>
                                            <p:strVal val="#ppt_x"/>
                                          </p:val>
                                        </p:tav>
                                        <p:tav tm="100000">
                                          <p:val>
                                            <p:strVal val="#ppt_x"/>
                                          </p:val>
                                        </p:tav>
                                      </p:tavLst>
                                    </p:anim>
                                    <p:anim calcmode="lin" valueType="num">
                                      <p:cBhvr additive="base">
                                        <p:cTn id="110" dur="500" fill="hold"/>
                                        <p:tgtEl>
                                          <p:spTgt spid="2050"/>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8"/>
                                        </p:tgtEl>
                                        <p:attrNameLst>
                                          <p:attrName>style.visibility</p:attrName>
                                        </p:attrNameLst>
                                      </p:cBhvr>
                                      <p:to>
                                        <p:strVal val="visible"/>
                                      </p:to>
                                    </p:set>
                                    <p:anim calcmode="lin" valueType="num">
                                      <p:cBhvr additive="base">
                                        <p:cTn id="113" dur="500" fill="hold"/>
                                        <p:tgtEl>
                                          <p:spTgt spid="8"/>
                                        </p:tgtEl>
                                        <p:attrNameLst>
                                          <p:attrName>ppt_x</p:attrName>
                                        </p:attrNameLst>
                                      </p:cBhvr>
                                      <p:tavLst>
                                        <p:tav tm="0">
                                          <p:val>
                                            <p:strVal val="#ppt_x"/>
                                          </p:val>
                                        </p:tav>
                                        <p:tav tm="100000">
                                          <p:val>
                                            <p:strVal val="#ppt_x"/>
                                          </p:val>
                                        </p:tav>
                                      </p:tavLst>
                                    </p:anim>
                                    <p:anim calcmode="lin" valueType="num">
                                      <p:cBhvr additive="base">
                                        <p:cTn id="1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17"/>
                                        </p:tgtEl>
                                        <p:attrNameLst>
                                          <p:attrName>style.visibility</p:attrName>
                                        </p:attrNameLst>
                                      </p:cBhvr>
                                      <p:to>
                                        <p:strVal val="visible"/>
                                      </p:to>
                                    </p:set>
                                    <p:anim calcmode="lin" valueType="num">
                                      <p:cBhvr additive="base">
                                        <p:cTn id="119" dur="500" fill="hold"/>
                                        <p:tgtEl>
                                          <p:spTgt spid="17"/>
                                        </p:tgtEl>
                                        <p:attrNameLst>
                                          <p:attrName>ppt_x</p:attrName>
                                        </p:attrNameLst>
                                      </p:cBhvr>
                                      <p:tavLst>
                                        <p:tav tm="0">
                                          <p:val>
                                            <p:strVal val="#ppt_x"/>
                                          </p:val>
                                        </p:tav>
                                        <p:tav tm="100000">
                                          <p:val>
                                            <p:strVal val="#ppt_x"/>
                                          </p:val>
                                        </p:tav>
                                      </p:tavLst>
                                    </p:anim>
                                    <p:anim calcmode="lin" valueType="num">
                                      <p:cBhvr additive="base">
                                        <p:cTn id="120" dur="500" fill="hold"/>
                                        <p:tgtEl>
                                          <p:spTgt spid="17"/>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11"/>
                                        </p:tgtEl>
                                        <p:attrNameLst>
                                          <p:attrName>style.visibility</p:attrName>
                                        </p:attrNameLst>
                                      </p:cBhvr>
                                      <p:to>
                                        <p:strVal val="visible"/>
                                      </p:to>
                                    </p:set>
                                    <p:anim calcmode="lin" valueType="num">
                                      <p:cBhvr additive="base">
                                        <p:cTn id="123" dur="500" fill="hold"/>
                                        <p:tgtEl>
                                          <p:spTgt spid="11"/>
                                        </p:tgtEl>
                                        <p:attrNameLst>
                                          <p:attrName>ppt_x</p:attrName>
                                        </p:attrNameLst>
                                      </p:cBhvr>
                                      <p:tavLst>
                                        <p:tav tm="0">
                                          <p:val>
                                            <p:strVal val="#ppt_x"/>
                                          </p:val>
                                        </p:tav>
                                        <p:tav tm="100000">
                                          <p:val>
                                            <p:strVal val="#ppt_x"/>
                                          </p:val>
                                        </p:tav>
                                      </p:tavLst>
                                    </p:anim>
                                    <p:anim calcmode="lin" valueType="num">
                                      <p:cBhvr additive="base">
                                        <p:cTn id="1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3" grpId="0" animBg="1"/>
      <p:bldP spid="2" grpId="0"/>
      <p:bldP spid="5" grpId="0" animBg="1"/>
      <p:bldP spid="20" grpId="0"/>
      <p:bldP spid="8" grpId="0"/>
      <p:bldP spid="7" grpId="0" animBg="1"/>
      <p:bldP spid="9" grpId="0" animBg="1"/>
      <p:bldP spid="10" grpId="0"/>
      <p:bldP spid="21" grpId="0"/>
      <p:bldP spid="22" grpId="0"/>
      <p:bldP spid="23" grpId="0" animBg="1"/>
      <p:bldP spid="25" grpId="0"/>
      <p:bldP spid="17"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ätvinklig triangel 5"/>
          <p:cNvSpPr/>
          <p:nvPr/>
        </p:nvSpPr>
        <p:spPr>
          <a:xfrm>
            <a:off x="4567143" y="2919722"/>
            <a:ext cx="2160238" cy="1503982"/>
          </a:xfrm>
          <a:custGeom>
            <a:avLst/>
            <a:gdLst>
              <a:gd name="connsiteX0" fmla="*/ 0 w 3096344"/>
              <a:gd name="connsiteY0" fmla="*/ 1728192 h 1728192"/>
              <a:gd name="connsiteX1" fmla="*/ 0 w 3096344"/>
              <a:gd name="connsiteY1" fmla="*/ 0 h 1728192"/>
              <a:gd name="connsiteX2" fmla="*/ 3096344 w 3096344"/>
              <a:gd name="connsiteY2" fmla="*/ 1728192 h 1728192"/>
              <a:gd name="connsiteX3" fmla="*/ 0 w 3096344"/>
              <a:gd name="connsiteY3" fmla="*/ 1728192 h 1728192"/>
              <a:gd name="connsiteX0" fmla="*/ 0 w 3096344"/>
              <a:gd name="connsiteY0" fmla="*/ 1691246 h 1691246"/>
              <a:gd name="connsiteX1" fmla="*/ 3057236 w 3096344"/>
              <a:gd name="connsiteY1" fmla="*/ 0 h 1691246"/>
              <a:gd name="connsiteX2" fmla="*/ 3096344 w 3096344"/>
              <a:gd name="connsiteY2" fmla="*/ 1691246 h 1691246"/>
              <a:gd name="connsiteX3" fmla="*/ 0 w 3096344"/>
              <a:gd name="connsiteY3" fmla="*/ 1691246 h 1691246"/>
              <a:gd name="connsiteX0" fmla="*/ 0 w 3059398"/>
              <a:gd name="connsiteY0" fmla="*/ 1691246 h 1709719"/>
              <a:gd name="connsiteX1" fmla="*/ 3057236 w 3059398"/>
              <a:gd name="connsiteY1" fmla="*/ 0 h 1709719"/>
              <a:gd name="connsiteX2" fmla="*/ 3059398 w 3059398"/>
              <a:gd name="connsiteY2" fmla="*/ 1709719 h 1709719"/>
              <a:gd name="connsiteX3" fmla="*/ 0 w 3059398"/>
              <a:gd name="connsiteY3" fmla="*/ 1691246 h 1709719"/>
            </a:gdLst>
            <a:ahLst/>
            <a:cxnLst>
              <a:cxn ang="0">
                <a:pos x="connsiteX0" y="connsiteY0"/>
              </a:cxn>
              <a:cxn ang="0">
                <a:pos x="connsiteX1" y="connsiteY1"/>
              </a:cxn>
              <a:cxn ang="0">
                <a:pos x="connsiteX2" y="connsiteY2"/>
              </a:cxn>
              <a:cxn ang="0">
                <a:pos x="connsiteX3" y="connsiteY3"/>
              </a:cxn>
            </a:cxnLst>
            <a:rect l="l" t="t" r="r" b="b"/>
            <a:pathLst>
              <a:path w="3059398" h="1709719">
                <a:moveTo>
                  <a:pt x="0" y="1691246"/>
                </a:moveTo>
                <a:lnTo>
                  <a:pt x="3057236" y="0"/>
                </a:lnTo>
                <a:cubicBezTo>
                  <a:pt x="3057957" y="569906"/>
                  <a:pt x="3058677" y="1139813"/>
                  <a:pt x="3059398" y="1709719"/>
                </a:cubicBezTo>
                <a:lnTo>
                  <a:pt x="0" y="1691246"/>
                </a:lnTo>
                <a:close/>
              </a:path>
            </a:pathLst>
          </a:custGeom>
          <a:gradFill flip="none" rotWithShape="1">
            <a:gsLst>
              <a:gs pos="65000">
                <a:srgbClr val="FF0000"/>
              </a:gs>
              <a:gs pos="100000">
                <a:srgbClr val="9CB86E"/>
              </a:gs>
              <a:gs pos="100000">
                <a:srgbClr val="156B13"/>
              </a:gs>
            </a:gsLst>
            <a:lin ang="10800000" scaled="1"/>
            <a:tileRect/>
          </a:gra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sv-SE">
              <a:solidFill>
                <a:srgbClr val="C00000"/>
              </a:solidFill>
            </a:endParaRPr>
          </a:p>
        </p:txBody>
      </p:sp>
      <p:sp>
        <p:nvSpPr>
          <p:cNvPr id="5" name="Rätvinklig triangel 6"/>
          <p:cNvSpPr/>
          <p:nvPr/>
        </p:nvSpPr>
        <p:spPr>
          <a:xfrm rot="10800000">
            <a:off x="4567142" y="2936117"/>
            <a:ext cx="2160236" cy="1418502"/>
          </a:xfrm>
          <a:custGeom>
            <a:avLst/>
            <a:gdLst>
              <a:gd name="connsiteX0" fmla="*/ 0 w 3096344"/>
              <a:gd name="connsiteY0" fmla="*/ 1691246 h 1691246"/>
              <a:gd name="connsiteX1" fmla="*/ 0 w 3096344"/>
              <a:gd name="connsiteY1" fmla="*/ 0 h 1691246"/>
              <a:gd name="connsiteX2" fmla="*/ 3096344 w 3096344"/>
              <a:gd name="connsiteY2" fmla="*/ 1691246 h 1691246"/>
              <a:gd name="connsiteX3" fmla="*/ 0 w 3096344"/>
              <a:gd name="connsiteY3" fmla="*/ 1691246 h 1691246"/>
              <a:gd name="connsiteX0" fmla="*/ 0 w 3096344"/>
              <a:gd name="connsiteY0" fmla="*/ 1663537 h 1663537"/>
              <a:gd name="connsiteX1" fmla="*/ 3057236 w 3096344"/>
              <a:gd name="connsiteY1" fmla="*/ 0 h 1663537"/>
              <a:gd name="connsiteX2" fmla="*/ 3096344 w 3096344"/>
              <a:gd name="connsiteY2" fmla="*/ 1663537 h 1663537"/>
              <a:gd name="connsiteX3" fmla="*/ 0 w 3096344"/>
              <a:gd name="connsiteY3" fmla="*/ 1663537 h 1663537"/>
              <a:gd name="connsiteX0" fmla="*/ 0 w 3096344"/>
              <a:gd name="connsiteY0" fmla="*/ 1691247 h 1691247"/>
              <a:gd name="connsiteX1" fmla="*/ 3094181 w 3096344"/>
              <a:gd name="connsiteY1" fmla="*/ 0 h 1691247"/>
              <a:gd name="connsiteX2" fmla="*/ 3096344 w 3096344"/>
              <a:gd name="connsiteY2" fmla="*/ 1691247 h 1691247"/>
              <a:gd name="connsiteX3" fmla="*/ 0 w 3096344"/>
              <a:gd name="connsiteY3" fmla="*/ 1691247 h 1691247"/>
            </a:gdLst>
            <a:ahLst/>
            <a:cxnLst>
              <a:cxn ang="0">
                <a:pos x="connsiteX0" y="connsiteY0"/>
              </a:cxn>
              <a:cxn ang="0">
                <a:pos x="connsiteX1" y="connsiteY1"/>
              </a:cxn>
              <a:cxn ang="0">
                <a:pos x="connsiteX2" y="connsiteY2"/>
              </a:cxn>
              <a:cxn ang="0">
                <a:pos x="connsiteX3" y="connsiteY3"/>
              </a:cxn>
            </a:cxnLst>
            <a:rect l="l" t="t" r="r" b="b"/>
            <a:pathLst>
              <a:path w="3096344" h="1691247">
                <a:moveTo>
                  <a:pt x="0" y="1691247"/>
                </a:moveTo>
                <a:lnTo>
                  <a:pt x="3094181" y="0"/>
                </a:lnTo>
                <a:lnTo>
                  <a:pt x="3096344" y="1691247"/>
                </a:lnTo>
                <a:lnTo>
                  <a:pt x="0" y="1691247"/>
                </a:lnTo>
                <a:close/>
              </a:path>
            </a:pathLst>
          </a:custGeom>
          <a:gradFill flip="none" rotWithShape="1">
            <a:gsLst>
              <a:gs pos="0">
                <a:srgbClr val="DDEBCF"/>
              </a:gs>
              <a:gs pos="23000">
                <a:srgbClr val="9CB86E"/>
              </a:gs>
              <a:gs pos="100000">
                <a:srgbClr val="156B13"/>
              </a:gs>
            </a:gsLst>
            <a:lin ang="18900000" scaled="1"/>
            <a:tileRect/>
          </a:gradFill>
          <a:ln>
            <a:solidFill>
              <a:schemeClr val="tx1">
                <a:lumMod val="95000"/>
                <a:lumOff val="5000"/>
              </a:schemeClr>
            </a:solidFill>
          </a:ln>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sv-SE" dirty="0"/>
          </a:p>
        </p:txBody>
      </p:sp>
      <p:sp>
        <p:nvSpPr>
          <p:cNvPr id="19" name="Högerböjd 18"/>
          <p:cNvSpPr/>
          <p:nvPr/>
        </p:nvSpPr>
        <p:spPr>
          <a:xfrm>
            <a:off x="1648974" y="1555488"/>
            <a:ext cx="747685" cy="194868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solidFill>
                <a:schemeClr val="tx1"/>
              </a:solidFill>
            </a:endParaRPr>
          </a:p>
        </p:txBody>
      </p:sp>
      <p:sp>
        <p:nvSpPr>
          <p:cNvPr id="20" name="Vänsterböjd 19"/>
          <p:cNvSpPr/>
          <p:nvPr/>
        </p:nvSpPr>
        <p:spPr>
          <a:xfrm>
            <a:off x="9624392" y="1364414"/>
            <a:ext cx="747685" cy="206458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solidFill>
                <a:schemeClr val="tx1"/>
              </a:solidFill>
            </a:endParaRPr>
          </a:p>
        </p:txBody>
      </p:sp>
      <p:sp>
        <p:nvSpPr>
          <p:cNvPr id="2" name="textruta 1"/>
          <p:cNvSpPr txBox="1">
            <a:spLocks noChangeArrowheads="1"/>
          </p:cNvSpPr>
          <p:nvPr/>
        </p:nvSpPr>
        <p:spPr bwMode="auto">
          <a:xfrm>
            <a:off x="3242683" y="4423704"/>
            <a:ext cx="5465021" cy="461665"/>
          </a:xfrm>
          <a:prstGeom prst="rect">
            <a:avLst/>
          </a:prstGeom>
          <a:noFill/>
          <a:ln w="9525">
            <a:noFill/>
            <a:miter lim="800000"/>
            <a:headEnd/>
            <a:tailEnd/>
          </a:ln>
        </p:spPr>
        <p:txBody>
          <a:bodyPr wrap="none">
            <a:spAutoFit/>
          </a:bodyPr>
          <a:lstStyle/>
          <a:p>
            <a:pPr algn="ctr"/>
            <a:r>
              <a:rPr lang="sv-SE" sz="2400" b="1" dirty="0">
                <a:solidFill>
                  <a:srgbClr val="00B050"/>
                </a:solidFill>
              </a:rPr>
              <a:t>Rörelseriktningen är politiskt påverkbar !</a:t>
            </a:r>
            <a:r>
              <a:rPr lang="sv-SE" b="1" dirty="0"/>
              <a:t> </a:t>
            </a:r>
          </a:p>
        </p:txBody>
      </p:sp>
      <p:sp>
        <p:nvSpPr>
          <p:cNvPr id="12" name="textruta 11"/>
          <p:cNvSpPr txBox="1">
            <a:spLocks noChangeArrowheads="1"/>
          </p:cNvSpPr>
          <p:nvPr/>
        </p:nvSpPr>
        <p:spPr bwMode="auto">
          <a:xfrm>
            <a:off x="3607346" y="1839597"/>
            <a:ext cx="4485620" cy="1015663"/>
          </a:xfrm>
          <a:prstGeom prst="rect">
            <a:avLst/>
          </a:prstGeom>
          <a:noFill/>
          <a:ln w="9525">
            <a:noFill/>
            <a:miter lim="800000"/>
            <a:headEnd/>
            <a:tailEnd/>
          </a:ln>
        </p:spPr>
        <p:txBody>
          <a:bodyPr wrap="square">
            <a:spAutoFit/>
          </a:bodyPr>
          <a:lstStyle/>
          <a:p>
            <a:pPr algn="ctr"/>
            <a:r>
              <a:rPr lang="sv-SE" sz="3600" dirty="0">
                <a:latin typeface="Algerian" pitchFamily="82" charset="0"/>
              </a:rPr>
              <a:t>Spänningsfält</a:t>
            </a:r>
          </a:p>
          <a:p>
            <a:pPr algn="ctr"/>
            <a:r>
              <a:rPr lang="sv-SE" sz="2400" b="1" dirty="0">
                <a:latin typeface="Times New Roman" pitchFamily="18" charset="0"/>
                <a:cs typeface="Times New Roman" pitchFamily="18" charset="0"/>
              </a:rPr>
              <a:t>När det globala möter det lokala</a:t>
            </a:r>
          </a:p>
        </p:txBody>
      </p:sp>
      <p:sp>
        <p:nvSpPr>
          <p:cNvPr id="3" name="textruta 2"/>
          <p:cNvSpPr txBox="1"/>
          <p:nvPr/>
        </p:nvSpPr>
        <p:spPr>
          <a:xfrm>
            <a:off x="2033839" y="163296"/>
            <a:ext cx="3147015" cy="1569660"/>
          </a:xfrm>
          <a:prstGeom prst="rect">
            <a:avLst/>
          </a:prstGeom>
          <a:noFill/>
        </p:spPr>
        <p:txBody>
          <a:bodyPr wrap="none" rtlCol="0">
            <a:spAutoFit/>
          </a:bodyPr>
          <a:lstStyle/>
          <a:p>
            <a:pPr algn="ctr"/>
            <a:r>
              <a:rPr lang="sv-SE" sz="2400" b="1" dirty="0"/>
              <a:t>Statens förändrade roll</a:t>
            </a:r>
          </a:p>
          <a:p>
            <a:pPr algn="ctr"/>
            <a:r>
              <a:rPr lang="sv-SE" b="1" dirty="0">
                <a:solidFill>
                  <a:srgbClr val="FF0000"/>
                </a:solidFill>
                <a:latin typeface="Arial" panose="020B0604020202020204" pitchFamily="34" charset="0"/>
                <a:cs typeface="Arial" panose="020B0604020202020204" pitchFamily="34" charset="0"/>
              </a:rPr>
              <a:t>När</a:t>
            </a:r>
            <a:r>
              <a:rPr lang="sv-SE" b="1" dirty="0">
                <a:latin typeface="Arial" panose="020B0604020202020204" pitchFamily="34" charset="0"/>
                <a:cs typeface="Arial" panose="020B0604020202020204" pitchFamily="34" charset="0"/>
              </a:rPr>
              <a:t> </a:t>
            </a:r>
            <a:r>
              <a:rPr lang="sv-SE" b="1" dirty="0">
                <a:solidFill>
                  <a:srgbClr val="FF0000"/>
                </a:solidFill>
                <a:latin typeface="Arial" panose="020B0604020202020204" pitchFamily="34" charset="0"/>
                <a:cs typeface="Arial" panose="020B0604020202020204" pitchFamily="34" charset="0"/>
              </a:rPr>
              <a:t>staten drar sig tillbaka</a:t>
            </a:r>
            <a:r>
              <a:rPr lang="sv-SE" b="1" dirty="0">
                <a:latin typeface="Arial" panose="020B0604020202020204" pitchFamily="34" charset="0"/>
                <a:cs typeface="Arial" panose="020B0604020202020204" pitchFamily="34" charset="0"/>
              </a:rPr>
              <a:t> </a:t>
            </a:r>
          </a:p>
          <a:p>
            <a:pPr algn="ctr"/>
            <a:r>
              <a:rPr lang="sv-SE" b="1" dirty="0">
                <a:latin typeface="Arial" panose="020B0604020202020204" pitchFamily="34" charset="0"/>
                <a:cs typeface="Arial" panose="020B0604020202020204" pitchFamily="34" charset="0"/>
              </a:rPr>
              <a:t>från det politiska rummet </a:t>
            </a:r>
          </a:p>
          <a:p>
            <a:pPr algn="ctr"/>
            <a:r>
              <a:rPr lang="sv-SE" b="1" dirty="0">
                <a:solidFill>
                  <a:srgbClr val="FF0000"/>
                </a:solidFill>
                <a:latin typeface="Arial" panose="020B0604020202020204" pitchFamily="34" charset="0"/>
                <a:cs typeface="Arial" panose="020B0604020202020204" pitchFamily="34" charset="0"/>
              </a:rPr>
              <a:t>ökar utrymmet för städer </a:t>
            </a:r>
          </a:p>
          <a:p>
            <a:pPr algn="ctr"/>
            <a:r>
              <a:rPr lang="sv-SE" b="1" dirty="0">
                <a:latin typeface="Arial" panose="020B0604020202020204" pitchFamily="34" charset="0"/>
                <a:cs typeface="Arial" panose="020B0604020202020204" pitchFamily="34" charset="0"/>
              </a:rPr>
              <a:t>och deras nätverk.</a:t>
            </a:r>
          </a:p>
        </p:txBody>
      </p:sp>
      <p:sp>
        <p:nvSpPr>
          <p:cNvPr id="11" name="textruta 10"/>
          <p:cNvSpPr txBox="1"/>
          <p:nvPr/>
        </p:nvSpPr>
        <p:spPr>
          <a:xfrm>
            <a:off x="6798920" y="180234"/>
            <a:ext cx="3052053" cy="1661993"/>
          </a:xfrm>
          <a:prstGeom prst="rect">
            <a:avLst/>
          </a:prstGeom>
          <a:noFill/>
        </p:spPr>
        <p:txBody>
          <a:bodyPr wrap="none" rtlCol="0">
            <a:spAutoFit/>
          </a:bodyPr>
          <a:lstStyle/>
          <a:p>
            <a:pPr algn="ctr"/>
            <a:r>
              <a:rPr lang="sv-SE" sz="2400" b="1" dirty="0"/>
              <a:t>Urbaniseringens </a:t>
            </a:r>
          </a:p>
          <a:p>
            <a:pPr algn="ctr"/>
            <a:r>
              <a:rPr lang="sv-SE" sz="2400" b="1" dirty="0"/>
              <a:t>utmaningar</a:t>
            </a:r>
          </a:p>
          <a:p>
            <a:pPr algn="ctr"/>
            <a:r>
              <a:rPr lang="sv-SE" b="1" dirty="0"/>
              <a:t>Urbaniserings- och tillväxttakt</a:t>
            </a:r>
          </a:p>
          <a:p>
            <a:pPr algn="ctr"/>
            <a:r>
              <a:rPr lang="sv-SE" b="1" dirty="0">
                <a:solidFill>
                  <a:srgbClr val="FF0000"/>
                </a:solidFill>
              </a:rPr>
              <a:t>Finansieringsgap</a:t>
            </a:r>
          </a:p>
          <a:p>
            <a:pPr algn="ctr"/>
            <a:r>
              <a:rPr lang="sv-SE" b="1" dirty="0">
                <a:solidFill>
                  <a:srgbClr val="FF0000"/>
                </a:solidFill>
              </a:rPr>
              <a:t>Inkomst- hälsoklyftor </a:t>
            </a:r>
            <a:endParaRPr lang="sv-SE" dirty="0">
              <a:solidFill>
                <a:srgbClr val="FF0000"/>
              </a:solidFill>
            </a:endParaRPr>
          </a:p>
        </p:txBody>
      </p:sp>
      <p:sp>
        <p:nvSpPr>
          <p:cNvPr id="13" name="textruta 12"/>
          <p:cNvSpPr txBox="1">
            <a:spLocks noChangeArrowheads="1"/>
          </p:cNvSpPr>
          <p:nvPr/>
        </p:nvSpPr>
        <p:spPr bwMode="auto">
          <a:xfrm>
            <a:off x="2396659" y="2919721"/>
            <a:ext cx="2160240" cy="1107996"/>
          </a:xfrm>
          <a:prstGeom prst="rect">
            <a:avLst/>
          </a:prstGeom>
          <a:noFill/>
          <a:ln w="9525">
            <a:noFill/>
            <a:miter lim="800000"/>
            <a:headEnd/>
            <a:tailEnd/>
          </a:ln>
        </p:spPr>
        <p:txBody>
          <a:bodyPr wrap="square">
            <a:spAutoFit/>
          </a:bodyPr>
          <a:lstStyle/>
          <a:p>
            <a:pPr algn="ctr"/>
            <a:r>
              <a:rPr lang="en-US" b="1" i="1" dirty="0" err="1">
                <a:latin typeface="Calibri" pitchFamily="34" charset="0"/>
              </a:rPr>
              <a:t>Staden</a:t>
            </a:r>
            <a:endParaRPr lang="en-US" b="1" i="1" dirty="0">
              <a:latin typeface="Calibri" pitchFamily="34" charset="0"/>
            </a:endParaRPr>
          </a:p>
          <a:p>
            <a:pPr algn="ctr"/>
            <a:r>
              <a:rPr lang="en-US" sz="1600" b="1" dirty="0" err="1">
                <a:latin typeface="Calibri" pitchFamily="34" charset="0"/>
              </a:rPr>
              <a:t>Lokal</a:t>
            </a:r>
            <a:r>
              <a:rPr lang="en-US" sz="1600" b="1" dirty="0">
                <a:latin typeface="Calibri" pitchFamily="34" charset="0"/>
              </a:rPr>
              <a:t> nod </a:t>
            </a:r>
            <a:r>
              <a:rPr lang="en-US" sz="1600" b="1" dirty="0" err="1">
                <a:latin typeface="Calibri" pitchFamily="34" charset="0"/>
              </a:rPr>
              <a:t>för</a:t>
            </a:r>
            <a:endParaRPr lang="en-US" sz="1600" b="1" dirty="0">
              <a:latin typeface="Calibri" pitchFamily="34" charset="0"/>
            </a:endParaRPr>
          </a:p>
          <a:p>
            <a:pPr algn="ctr"/>
            <a:r>
              <a:rPr lang="en-US" sz="1600" b="1" dirty="0" err="1">
                <a:latin typeface="Calibri" pitchFamily="34" charset="0"/>
              </a:rPr>
              <a:t>hållbar</a:t>
            </a:r>
            <a:r>
              <a:rPr lang="en-US" sz="1600" b="1" dirty="0">
                <a:latin typeface="Calibri" pitchFamily="34" charset="0"/>
              </a:rPr>
              <a:t> </a:t>
            </a:r>
            <a:r>
              <a:rPr lang="en-US" sz="1600" b="1" dirty="0" err="1">
                <a:latin typeface="Calibri" pitchFamily="34" charset="0"/>
              </a:rPr>
              <a:t>utveckling</a:t>
            </a:r>
            <a:endParaRPr lang="en-US" sz="1600" b="1" dirty="0">
              <a:latin typeface="Calibri" pitchFamily="34" charset="0"/>
            </a:endParaRPr>
          </a:p>
          <a:p>
            <a:pPr algn="ctr"/>
            <a:r>
              <a:rPr lang="en-US" sz="1600" b="1" dirty="0" err="1">
                <a:latin typeface="Calibri" pitchFamily="34" charset="0"/>
              </a:rPr>
              <a:t>och</a:t>
            </a:r>
            <a:r>
              <a:rPr lang="en-US" sz="1600" b="1" dirty="0">
                <a:latin typeface="Calibri" pitchFamily="34" charset="0"/>
              </a:rPr>
              <a:t> global </a:t>
            </a:r>
            <a:r>
              <a:rPr lang="en-US" sz="1600" b="1" dirty="0" err="1">
                <a:latin typeface="Calibri" pitchFamily="34" charset="0"/>
              </a:rPr>
              <a:t>styrning</a:t>
            </a:r>
            <a:endParaRPr lang="en-US" sz="1600" b="1" dirty="0">
              <a:latin typeface="Calibri" pitchFamily="34" charset="0"/>
            </a:endParaRPr>
          </a:p>
        </p:txBody>
      </p:sp>
      <p:sp>
        <p:nvSpPr>
          <p:cNvPr id="14" name="textruta 13"/>
          <p:cNvSpPr txBox="1">
            <a:spLocks noChangeArrowheads="1"/>
          </p:cNvSpPr>
          <p:nvPr/>
        </p:nvSpPr>
        <p:spPr bwMode="auto">
          <a:xfrm>
            <a:off x="7648348" y="2937188"/>
            <a:ext cx="1353195" cy="1107996"/>
          </a:xfrm>
          <a:prstGeom prst="rect">
            <a:avLst/>
          </a:prstGeom>
          <a:noFill/>
          <a:ln w="9525">
            <a:noFill/>
            <a:miter lim="800000"/>
            <a:headEnd/>
            <a:tailEnd/>
          </a:ln>
        </p:spPr>
        <p:txBody>
          <a:bodyPr wrap="square">
            <a:spAutoFit/>
          </a:bodyPr>
          <a:lstStyle/>
          <a:p>
            <a:pPr algn="ctr"/>
            <a:r>
              <a:rPr lang="sv-SE" b="1" i="1" dirty="0">
                <a:latin typeface="Calibri" pitchFamily="34" charset="0"/>
              </a:rPr>
              <a:t>Staden</a:t>
            </a:r>
          </a:p>
          <a:p>
            <a:pPr algn="ctr"/>
            <a:r>
              <a:rPr lang="sv-SE" sz="1600" b="1" dirty="0">
                <a:latin typeface="Calibri" pitchFamily="34" charset="0"/>
              </a:rPr>
              <a:t>Slagfält för</a:t>
            </a:r>
          </a:p>
          <a:p>
            <a:pPr algn="ctr"/>
            <a:r>
              <a:rPr lang="sv-SE" sz="1600" b="1" dirty="0">
                <a:latin typeface="Calibri" pitchFamily="34" charset="0"/>
              </a:rPr>
              <a:t>sociala konflikter</a:t>
            </a:r>
            <a:r>
              <a:rPr lang="sv-SE" sz="1600" dirty="0">
                <a:latin typeface="Calibri" pitchFamily="34" charset="0"/>
              </a:rPr>
              <a:t> </a:t>
            </a:r>
          </a:p>
        </p:txBody>
      </p:sp>
      <p:sp>
        <p:nvSpPr>
          <p:cNvPr id="15" name="textruta 5"/>
          <p:cNvSpPr txBox="1"/>
          <p:nvPr/>
        </p:nvSpPr>
        <p:spPr>
          <a:xfrm>
            <a:off x="2522474" y="4995372"/>
            <a:ext cx="6645152" cy="954107"/>
          </a:xfrm>
          <a:prstGeom prst="rect">
            <a:avLst/>
          </a:prstGeom>
          <a:noFill/>
        </p:spPr>
        <p:txBody>
          <a:bodyPr wrap="none" rtlCol="0">
            <a:spAutoFit/>
          </a:bodyPr>
          <a:lstStyle/>
          <a:p>
            <a:pPr algn="ctr"/>
            <a:r>
              <a:rPr lang="sv-SE" sz="2800" b="1" dirty="0">
                <a:solidFill>
                  <a:srgbClr val="FF0000"/>
                </a:solidFill>
              </a:rPr>
              <a:t>Synvändor för att hantera den </a:t>
            </a:r>
          </a:p>
          <a:p>
            <a:pPr algn="ctr"/>
            <a:r>
              <a:rPr lang="sv-SE" sz="2800" b="1" dirty="0">
                <a:solidFill>
                  <a:srgbClr val="FF0000"/>
                </a:solidFill>
              </a:rPr>
              <a:t>socialt hållbara utvecklingens målkonflikter</a:t>
            </a:r>
          </a:p>
        </p:txBody>
      </p:sp>
      <p:sp>
        <p:nvSpPr>
          <p:cNvPr id="16" name="textruta 15">
            <a:extLst>
              <a:ext uri="{FF2B5EF4-FFF2-40B4-BE49-F238E27FC236}">
                <a16:creationId xmlns:a16="http://schemas.microsoft.com/office/drawing/2014/main" id="{5134FFA5-261E-4CF2-B5A5-5750AA239F0D}"/>
              </a:ext>
            </a:extLst>
          </p:cNvPr>
          <p:cNvSpPr txBox="1">
            <a:spLocks noChangeArrowheads="1"/>
          </p:cNvSpPr>
          <p:nvPr/>
        </p:nvSpPr>
        <p:spPr bwMode="auto">
          <a:xfrm rot="1655703">
            <a:off x="9811157" y="6034087"/>
            <a:ext cx="1200970" cy="41549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v-SE" altLang="sv-SE" sz="2100" b="1" dirty="0">
                <a:solidFill>
                  <a:srgbClr val="FF0000"/>
                </a:solidFill>
                <a:latin typeface="Monotype Corsiva" panose="03010101010201010101" pitchFamily="66" charset="0"/>
              </a:rPr>
              <a:t>Synvändor</a:t>
            </a:r>
          </a:p>
        </p:txBody>
      </p:sp>
      <p:sp>
        <p:nvSpPr>
          <p:cNvPr id="17" name="Stjärna: 5 punkter 16">
            <a:extLst>
              <a:ext uri="{FF2B5EF4-FFF2-40B4-BE49-F238E27FC236}">
                <a16:creationId xmlns:a16="http://schemas.microsoft.com/office/drawing/2014/main" id="{749802D7-5294-41AF-A4E9-9507C0ECA4D1}"/>
              </a:ext>
            </a:extLst>
          </p:cNvPr>
          <p:cNvSpPr/>
          <p:nvPr/>
        </p:nvSpPr>
        <p:spPr>
          <a:xfrm>
            <a:off x="9262406" y="5986179"/>
            <a:ext cx="799409" cy="744684"/>
          </a:xfrm>
          <a:prstGeom prst="star5">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textruta 17">
            <a:extLst>
              <a:ext uri="{FF2B5EF4-FFF2-40B4-BE49-F238E27FC236}">
                <a16:creationId xmlns:a16="http://schemas.microsoft.com/office/drawing/2014/main" id="{DD0EE5DA-BCD3-42D2-9AFD-1B5581F4B3BB}"/>
              </a:ext>
            </a:extLst>
          </p:cNvPr>
          <p:cNvSpPr txBox="1"/>
          <p:nvPr/>
        </p:nvSpPr>
        <p:spPr>
          <a:xfrm>
            <a:off x="9491433" y="6173855"/>
            <a:ext cx="460334" cy="369332"/>
          </a:xfrm>
          <a:prstGeom prst="rect">
            <a:avLst/>
          </a:prstGeom>
          <a:noFill/>
          <a:ln w="38100">
            <a:noFill/>
          </a:ln>
        </p:spPr>
        <p:txBody>
          <a:bodyPr wrap="square" rtlCol="0">
            <a:spAutoFit/>
          </a:bodyPr>
          <a:lstStyle/>
          <a:p>
            <a:r>
              <a:rPr lang="sv-SE" b="1" dirty="0"/>
              <a:t>3</a:t>
            </a:r>
          </a:p>
        </p:txBody>
      </p:sp>
      <p:sp>
        <p:nvSpPr>
          <p:cNvPr id="6" name="textruta 5">
            <a:extLst>
              <a:ext uri="{FF2B5EF4-FFF2-40B4-BE49-F238E27FC236}">
                <a16:creationId xmlns:a16="http://schemas.microsoft.com/office/drawing/2014/main" id="{43761796-6AD4-8A38-DBC4-E4E208A03F9D}"/>
              </a:ext>
            </a:extLst>
          </p:cNvPr>
          <p:cNvSpPr txBox="1"/>
          <p:nvPr/>
        </p:nvSpPr>
        <p:spPr>
          <a:xfrm>
            <a:off x="3921270" y="6043317"/>
            <a:ext cx="4474751" cy="646331"/>
          </a:xfrm>
          <a:prstGeom prst="rect">
            <a:avLst/>
          </a:prstGeom>
          <a:noFill/>
        </p:spPr>
        <p:txBody>
          <a:bodyPr wrap="none" rtlCol="0">
            <a:spAutoFit/>
          </a:bodyPr>
          <a:lstStyle/>
          <a:p>
            <a:pPr algn="ctr"/>
            <a:r>
              <a:rPr lang="sv-SE" b="1" dirty="0"/>
              <a:t>Kortsiktigt reaktiv </a:t>
            </a:r>
            <a:r>
              <a:rPr lang="sv-SE" b="1" dirty="0" err="1"/>
              <a:t>versus</a:t>
            </a:r>
            <a:r>
              <a:rPr lang="sv-SE" b="1" dirty="0"/>
              <a:t> Långsiktigt proaktiv</a:t>
            </a:r>
          </a:p>
          <a:p>
            <a:pPr algn="ctr"/>
            <a:r>
              <a:rPr lang="sv-SE" b="1" dirty="0"/>
              <a:t>Förtroendevaldas syn på makt och valbarhet</a:t>
            </a:r>
            <a:endParaRPr lang="en-GB" b="1" dirty="0"/>
          </a:p>
        </p:txBody>
      </p:sp>
    </p:spTree>
    <p:extLst>
      <p:ext uri="{BB962C8B-B14F-4D97-AF65-F5344CB8AC3E}">
        <p14:creationId xmlns:p14="http://schemas.microsoft.com/office/powerpoint/2010/main" val="182987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additive="base">
                                        <p:cTn id="47" dur="500" fill="hold"/>
                                        <p:tgtEl>
                                          <p:spTgt spid="4"/>
                                        </p:tgtEl>
                                        <p:attrNameLst>
                                          <p:attrName>ppt_x</p:attrName>
                                        </p:attrNameLst>
                                      </p:cBhvr>
                                      <p:tavLst>
                                        <p:tav tm="0">
                                          <p:val>
                                            <p:strVal val="#ppt_x"/>
                                          </p:val>
                                        </p:tav>
                                        <p:tav tm="100000">
                                          <p:val>
                                            <p:strVal val="#ppt_x"/>
                                          </p:val>
                                        </p:tav>
                                      </p:tavLst>
                                    </p:anim>
                                    <p:anim calcmode="lin" valueType="num">
                                      <p:cBhvr additive="base">
                                        <p:cTn id="4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500" fill="hold"/>
                                        <p:tgtEl>
                                          <p:spTgt spid="2"/>
                                        </p:tgtEl>
                                        <p:attrNameLst>
                                          <p:attrName>ppt_x</p:attrName>
                                        </p:attrNameLst>
                                      </p:cBhvr>
                                      <p:tavLst>
                                        <p:tav tm="0">
                                          <p:val>
                                            <p:strVal val="#ppt_x"/>
                                          </p:val>
                                        </p:tav>
                                        <p:tav tm="100000">
                                          <p:val>
                                            <p:strVal val="#ppt_x"/>
                                          </p:val>
                                        </p:tav>
                                      </p:tavLst>
                                    </p:anim>
                                    <p:anim calcmode="lin" valueType="num">
                                      <p:cBhvr additive="base">
                                        <p:cTn id="5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anim calcmode="lin" valueType="num">
                                      <p:cBhvr additive="base">
                                        <p:cTn id="65" dur="500" fill="hold"/>
                                        <p:tgtEl>
                                          <p:spTgt spid="6"/>
                                        </p:tgtEl>
                                        <p:attrNameLst>
                                          <p:attrName>ppt_x</p:attrName>
                                        </p:attrNameLst>
                                      </p:cBhvr>
                                      <p:tavLst>
                                        <p:tav tm="0">
                                          <p:val>
                                            <p:strVal val="#ppt_x"/>
                                          </p:val>
                                        </p:tav>
                                        <p:tav tm="100000">
                                          <p:val>
                                            <p:strVal val="#ppt_x"/>
                                          </p:val>
                                        </p:tav>
                                      </p:tavLst>
                                    </p:anim>
                                    <p:anim calcmode="lin" valueType="num">
                                      <p:cBhvr additive="base">
                                        <p:cTn id="6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500" fill="hold"/>
                                        <p:tgtEl>
                                          <p:spTgt spid="18"/>
                                        </p:tgtEl>
                                        <p:attrNameLst>
                                          <p:attrName>ppt_x</p:attrName>
                                        </p:attrNameLst>
                                      </p:cBhvr>
                                      <p:tavLst>
                                        <p:tav tm="0">
                                          <p:val>
                                            <p:strVal val="#ppt_x"/>
                                          </p:val>
                                        </p:tav>
                                        <p:tav tm="100000">
                                          <p:val>
                                            <p:strVal val="#ppt_x"/>
                                          </p:val>
                                        </p:tav>
                                      </p:tavLst>
                                    </p:anim>
                                    <p:anim calcmode="lin" valueType="num">
                                      <p:cBhvr additive="base">
                                        <p:cTn id="72" dur="500" fill="hold"/>
                                        <p:tgtEl>
                                          <p:spTgt spid="18"/>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additive="base">
                                        <p:cTn id="75" dur="500" fill="hold"/>
                                        <p:tgtEl>
                                          <p:spTgt spid="17"/>
                                        </p:tgtEl>
                                        <p:attrNameLst>
                                          <p:attrName>ppt_x</p:attrName>
                                        </p:attrNameLst>
                                      </p:cBhvr>
                                      <p:tavLst>
                                        <p:tav tm="0">
                                          <p:val>
                                            <p:strVal val="#ppt_x"/>
                                          </p:val>
                                        </p:tav>
                                        <p:tav tm="100000">
                                          <p:val>
                                            <p:strVal val="#ppt_x"/>
                                          </p:val>
                                        </p:tav>
                                      </p:tavLst>
                                    </p:anim>
                                    <p:anim calcmode="lin" valueType="num">
                                      <p:cBhvr additive="base">
                                        <p:cTn id="76" dur="500" fill="hold"/>
                                        <p:tgtEl>
                                          <p:spTgt spid="17"/>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additive="base">
                                        <p:cTn id="79" dur="500" fill="hold"/>
                                        <p:tgtEl>
                                          <p:spTgt spid="16"/>
                                        </p:tgtEl>
                                        <p:attrNameLst>
                                          <p:attrName>ppt_x</p:attrName>
                                        </p:attrNameLst>
                                      </p:cBhvr>
                                      <p:tavLst>
                                        <p:tav tm="0">
                                          <p:val>
                                            <p:strVal val="#ppt_x"/>
                                          </p:val>
                                        </p:tav>
                                        <p:tav tm="100000">
                                          <p:val>
                                            <p:strVal val="#ppt_x"/>
                                          </p:val>
                                        </p:tav>
                                      </p:tavLst>
                                    </p:anim>
                                    <p:anim calcmode="lin" valueType="num">
                                      <p:cBhvr additive="base">
                                        <p:cTn id="8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9" grpId="0" animBg="1"/>
      <p:bldP spid="20" grpId="0" animBg="1"/>
      <p:bldP spid="2" grpId="0"/>
      <p:bldP spid="12" grpId="0"/>
      <p:bldP spid="3" grpId="0"/>
      <p:bldP spid="11" grpId="0"/>
      <p:bldP spid="13" grpId="0"/>
      <p:bldP spid="14" grpId="0"/>
      <p:bldP spid="15" grpId="0"/>
      <p:bldP spid="16" grpId="0" animBg="1"/>
      <p:bldP spid="17" grpId="0" animBg="1"/>
      <p:bldP spid="18"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3"/>
          <p:cNvSpPr txBox="1">
            <a:spLocks noChangeArrowheads="1"/>
          </p:cNvSpPr>
          <p:nvPr/>
        </p:nvSpPr>
        <p:spPr bwMode="auto">
          <a:xfrm>
            <a:off x="4646085" y="2014538"/>
            <a:ext cx="2237316" cy="831850"/>
          </a:xfrm>
          <a:prstGeom prst="rect">
            <a:avLst/>
          </a:prstGeom>
          <a:noFill/>
          <a:ln w="9525">
            <a:noFill/>
            <a:miter lim="800000"/>
            <a:headEnd/>
            <a:tailEnd/>
          </a:ln>
        </p:spPr>
        <p:txBody>
          <a:bodyPr>
            <a:spAutoFit/>
          </a:bodyPr>
          <a:lstStyle/>
          <a:p>
            <a:pPr algn="ctr"/>
            <a:r>
              <a:rPr lang="sv-SE">
                <a:latin typeface="Calibri" pitchFamily="34" charset="0"/>
              </a:rPr>
              <a:t>  </a:t>
            </a:r>
          </a:p>
          <a:p>
            <a:pPr algn="ctr"/>
            <a:endParaRPr lang="sv-SE" sz="1400">
              <a:solidFill>
                <a:srgbClr val="FF0000"/>
              </a:solidFill>
              <a:latin typeface="Calibri" pitchFamily="34" charset="0"/>
            </a:endParaRPr>
          </a:p>
          <a:p>
            <a:pPr algn="ctr"/>
            <a:r>
              <a:rPr lang="sv-SE" sz="1600">
                <a:latin typeface="Calibri" pitchFamily="34" charset="0"/>
              </a:rPr>
              <a:t>  </a:t>
            </a:r>
            <a:endParaRPr lang="sv-SE" sz="1400">
              <a:latin typeface="Calibri" pitchFamily="34" charset="0"/>
            </a:endParaRPr>
          </a:p>
        </p:txBody>
      </p:sp>
      <p:sp>
        <p:nvSpPr>
          <p:cNvPr id="10" name="textruta 9"/>
          <p:cNvSpPr txBox="1">
            <a:spLocks noChangeArrowheads="1"/>
          </p:cNvSpPr>
          <p:nvPr/>
        </p:nvSpPr>
        <p:spPr bwMode="auto">
          <a:xfrm>
            <a:off x="4560463" y="1981710"/>
            <a:ext cx="1026371" cy="369332"/>
          </a:xfrm>
          <a:prstGeom prst="rect">
            <a:avLst/>
          </a:prstGeom>
          <a:solidFill>
            <a:srgbClr val="FFFF00"/>
          </a:solidFill>
          <a:ln w="9525">
            <a:noFill/>
            <a:miter lim="800000"/>
            <a:headEnd/>
            <a:tailEnd/>
          </a:ln>
        </p:spPr>
        <p:txBody>
          <a:bodyPr wrap="none">
            <a:spAutoFit/>
          </a:bodyPr>
          <a:lstStyle/>
          <a:p>
            <a:r>
              <a:rPr lang="sv-SE" b="1" dirty="0">
                <a:solidFill>
                  <a:srgbClr val="7030A0"/>
                </a:solidFill>
                <a:latin typeface="Calibri" pitchFamily="34" charset="0"/>
              </a:rPr>
              <a:t>Säkerhet</a:t>
            </a:r>
          </a:p>
        </p:txBody>
      </p:sp>
      <p:sp>
        <p:nvSpPr>
          <p:cNvPr id="11" name="textruta 10"/>
          <p:cNvSpPr txBox="1">
            <a:spLocks noChangeArrowheads="1"/>
          </p:cNvSpPr>
          <p:nvPr/>
        </p:nvSpPr>
        <p:spPr bwMode="auto">
          <a:xfrm>
            <a:off x="4232710" y="2281338"/>
            <a:ext cx="1555751" cy="738664"/>
          </a:xfrm>
          <a:prstGeom prst="rect">
            <a:avLst/>
          </a:prstGeom>
          <a:noFill/>
          <a:ln w="9525">
            <a:noFill/>
            <a:miter lim="800000"/>
            <a:headEnd/>
            <a:tailEnd/>
          </a:ln>
        </p:spPr>
        <p:txBody>
          <a:bodyPr>
            <a:spAutoFit/>
          </a:bodyPr>
          <a:lstStyle/>
          <a:p>
            <a:pPr algn="ctr"/>
            <a:r>
              <a:rPr lang="sv-SE" sz="1400" b="1" i="1" dirty="0">
                <a:latin typeface="Calibri" pitchFamily="34" charset="0"/>
              </a:rPr>
              <a:t>Human </a:t>
            </a:r>
            <a:r>
              <a:rPr lang="sv-SE" sz="1400" b="1" i="1" dirty="0" err="1">
                <a:latin typeface="Calibri" pitchFamily="34" charset="0"/>
              </a:rPr>
              <a:t>Security</a:t>
            </a:r>
            <a:endParaRPr lang="sv-SE" sz="1400" b="1" i="1" dirty="0">
              <a:latin typeface="Calibri" pitchFamily="34" charset="0"/>
            </a:endParaRPr>
          </a:p>
          <a:p>
            <a:pPr algn="ctr"/>
            <a:r>
              <a:rPr lang="sv-SE" sz="1400" b="1" i="1" dirty="0">
                <a:latin typeface="Calibri" pitchFamily="34" charset="0"/>
              </a:rPr>
              <a:t>Trygghet</a:t>
            </a:r>
          </a:p>
          <a:p>
            <a:pPr algn="ctr"/>
            <a:r>
              <a:rPr lang="sv-SE" sz="1400" b="1" dirty="0">
                <a:latin typeface="Calibri" pitchFamily="34" charset="0"/>
              </a:rPr>
              <a:t>Förutseende</a:t>
            </a:r>
          </a:p>
        </p:txBody>
      </p:sp>
      <p:sp>
        <p:nvSpPr>
          <p:cNvPr id="12" name="textruta 11"/>
          <p:cNvSpPr txBox="1">
            <a:spLocks noChangeArrowheads="1"/>
          </p:cNvSpPr>
          <p:nvPr/>
        </p:nvSpPr>
        <p:spPr bwMode="auto">
          <a:xfrm>
            <a:off x="1616965" y="5179835"/>
            <a:ext cx="1234930" cy="368300"/>
          </a:xfrm>
          <a:prstGeom prst="rect">
            <a:avLst/>
          </a:prstGeom>
          <a:solidFill>
            <a:srgbClr val="FFFF00"/>
          </a:solidFill>
          <a:ln w="9525">
            <a:noFill/>
            <a:miter lim="800000"/>
            <a:headEnd/>
            <a:tailEnd/>
          </a:ln>
        </p:spPr>
        <p:txBody>
          <a:bodyPr wrap="square">
            <a:spAutoFit/>
          </a:bodyPr>
          <a:lstStyle/>
          <a:p>
            <a:r>
              <a:rPr lang="sv-SE" b="1" dirty="0">
                <a:solidFill>
                  <a:srgbClr val="7030A0"/>
                </a:solidFill>
                <a:latin typeface="Calibri" pitchFamily="34" charset="0"/>
              </a:rPr>
              <a:t>Utveckling</a:t>
            </a:r>
          </a:p>
        </p:txBody>
      </p:sp>
      <p:sp>
        <p:nvSpPr>
          <p:cNvPr id="14" name="textruta 13"/>
          <p:cNvSpPr txBox="1">
            <a:spLocks noChangeArrowheads="1"/>
          </p:cNvSpPr>
          <p:nvPr/>
        </p:nvSpPr>
        <p:spPr bwMode="auto">
          <a:xfrm>
            <a:off x="6537612" y="5500713"/>
            <a:ext cx="2070100" cy="1169551"/>
          </a:xfrm>
          <a:prstGeom prst="rect">
            <a:avLst/>
          </a:prstGeom>
          <a:noFill/>
          <a:ln w="9525">
            <a:noFill/>
            <a:miter lim="800000"/>
            <a:headEnd/>
            <a:tailEnd/>
          </a:ln>
        </p:spPr>
        <p:txBody>
          <a:bodyPr>
            <a:spAutoFit/>
          </a:bodyPr>
          <a:lstStyle/>
          <a:p>
            <a:pPr algn="ctr"/>
            <a:r>
              <a:rPr lang="sv-SE" sz="1400" b="1" i="1" dirty="0">
                <a:latin typeface="Calibri" pitchFamily="34" charset="0"/>
              </a:rPr>
              <a:t>Human </a:t>
            </a:r>
            <a:r>
              <a:rPr lang="sv-SE" sz="1400" b="1" i="1" dirty="0" err="1">
                <a:latin typeface="Calibri" pitchFamily="34" charset="0"/>
              </a:rPr>
              <a:t>Rights</a:t>
            </a:r>
            <a:endParaRPr lang="sv-SE" sz="1400" b="1" i="1" dirty="0">
              <a:latin typeface="Calibri" pitchFamily="34" charset="0"/>
            </a:endParaRPr>
          </a:p>
          <a:p>
            <a:pPr algn="ctr"/>
            <a:r>
              <a:rPr lang="sv-SE" sz="1400" b="1" i="1" dirty="0">
                <a:latin typeface="Calibri" pitchFamily="34" charset="0"/>
              </a:rPr>
              <a:t>Jämlikhet</a:t>
            </a:r>
            <a:endParaRPr lang="sv-SE" sz="1400" b="1" dirty="0">
              <a:latin typeface="Calibri" pitchFamily="34" charset="0"/>
            </a:endParaRPr>
          </a:p>
          <a:p>
            <a:pPr algn="ctr"/>
            <a:r>
              <a:rPr lang="sv-SE" sz="1400" b="1" dirty="0">
                <a:latin typeface="Calibri" pitchFamily="34" charset="0"/>
              </a:rPr>
              <a:t>Erkännande</a:t>
            </a:r>
          </a:p>
          <a:p>
            <a:pPr algn="ctr"/>
            <a:r>
              <a:rPr lang="sv-SE" sz="1400" b="1" i="1" dirty="0">
                <a:latin typeface="Calibri" pitchFamily="34" charset="0"/>
              </a:rPr>
              <a:t>Samhörighet</a:t>
            </a:r>
          </a:p>
          <a:p>
            <a:pPr algn="ctr"/>
            <a:r>
              <a:rPr lang="sv-SE" sz="1400" b="1" i="1" dirty="0">
                <a:latin typeface="Calibri" pitchFamily="34" charset="0"/>
              </a:rPr>
              <a:t>Delaktighet</a:t>
            </a:r>
          </a:p>
        </p:txBody>
      </p:sp>
      <p:sp>
        <p:nvSpPr>
          <p:cNvPr id="15" name="textruta 14"/>
          <p:cNvSpPr txBox="1">
            <a:spLocks noChangeArrowheads="1"/>
          </p:cNvSpPr>
          <p:nvPr/>
        </p:nvSpPr>
        <p:spPr bwMode="auto">
          <a:xfrm>
            <a:off x="6975763" y="5143135"/>
            <a:ext cx="1136463" cy="368300"/>
          </a:xfrm>
          <a:prstGeom prst="rect">
            <a:avLst/>
          </a:prstGeom>
          <a:solidFill>
            <a:srgbClr val="FFFF00"/>
          </a:solidFill>
          <a:ln w="9525">
            <a:noFill/>
            <a:miter lim="800000"/>
            <a:headEnd/>
            <a:tailEnd/>
          </a:ln>
        </p:spPr>
        <p:txBody>
          <a:bodyPr wrap="square">
            <a:spAutoFit/>
          </a:bodyPr>
          <a:lstStyle/>
          <a:p>
            <a:r>
              <a:rPr lang="sv-SE" b="1" dirty="0">
                <a:solidFill>
                  <a:srgbClr val="7030A0"/>
                </a:solidFill>
                <a:latin typeface="Calibri" pitchFamily="34" charset="0"/>
              </a:rPr>
              <a:t>Rättvisa</a:t>
            </a:r>
          </a:p>
        </p:txBody>
      </p:sp>
      <p:cxnSp>
        <p:nvCxnSpPr>
          <p:cNvPr id="16" name="Rak pil 15"/>
          <p:cNvCxnSpPr/>
          <p:nvPr/>
        </p:nvCxnSpPr>
        <p:spPr>
          <a:xfrm flipH="1">
            <a:off x="2437403" y="3020002"/>
            <a:ext cx="2029425" cy="2101701"/>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Rak pil 16"/>
          <p:cNvCxnSpPr/>
          <p:nvPr/>
        </p:nvCxnSpPr>
        <p:spPr>
          <a:xfrm>
            <a:off x="5475384" y="3020002"/>
            <a:ext cx="1876910" cy="2123133"/>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Rak pil 17"/>
          <p:cNvCxnSpPr/>
          <p:nvPr/>
        </p:nvCxnSpPr>
        <p:spPr>
          <a:xfrm>
            <a:off x="2929180" y="5472484"/>
            <a:ext cx="4028895" cy="12268"/>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22" name="textruta 21"/>
          <p:cNvSpPr txBox="1"/>
          <p:nvPr/>
        </p:nvSpPr>
        <p:spPr>
          <a:xfrm>
            <a:off x="7086601" y="3437384"/>
            <a:ext cx="184731" cy="369332"/>
          </a:xfrm>
          <a:prstGeom prst="rect">
            <a:avLst/>
          </a:prstGeom>
          <a:noFill/>
        </p:spPr>
        <p:txBody>
          <a:bodyPr wrap="none" rtlCol="0">
            <a:spAutoFit/>
          </a:bodyPr>
          <a:lstStyle/>
          <a:p>
            <a:endParaRPr lang="sv-SE" dirty="0"/>
          </a:p>
        </p:txBody>
      </p:sp>
      <p:sp>
        <p:nvSpPr>
          <p:cNvPr id="23" name="5-udd 22"/>
          <p:cNvSpPr/>
          <p:nvPr/>
        </p:nvSpPr>
        <p:spPr>
          <a:xfrm>
            <a:off x="4646085" y="4069356"/>
            <a:ext cx="672076" cy="46800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00"/>
              </a:solidFill>
            </a:endParaRPr>
          </a:p>
        </p:txBody>
      </p:sp>
      <p:cxnSp>
        <p:nvCxnSpPr>
          <p:cNvPr id="30" name="Rak pil 29"/>
          <p:cNvCxnSpPr/>
          <p:nvPr/>
        </p:nvCxnSpPr>
        <p:spPr>
          <a:xfrm flipH="1">
            <a:off x="5382956" y="3863099"/>
            <a:ext cx="1204981" cy="42078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6" name="Rak pil 35"/>
          <p:cNvCxnSpPr/>
          <p:nvPr/>
        </p:nvCxnSpPr>
        <p:spPr>
          <a:xfrm flipV="1">
            <a:off x="6005560" y="3437384"/>
            <a:ext cx="1871844" cy="61303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 name="textruta 2"/>
          <p:cNvSpPr txBox="1"/>
          <p:nvPr/>
        </p:nvSpPr>
        <p:spPr>
          <a:xfrm>
            <a:off x="2799833" y="621890"/>
            <a:ext cx="4590038" cy="1077218"/>
          </a:xfrm>
          <a:prstGeom prst="rect">
            <a:avLst/>
          </a:prstGeom>
          <a:noFill/>
        </p:spPr>
        <p:txBody>
          <a:bodyPr wrap="none" rtlCol="0">
            <a:spAutoFit/>
          </a:bodyPr>
          <a:lstStyle/>
          <a:p>
            <a:pPr algn="ctr"/>
            <a:r>
              <a:rPr lang="sv-SE" sz="2000" b="1" dirty="0"/>
              <a:t>Exempel på komplexa  samhällsproblem</a:t>
            </a:r>
          </a:p>
          <a:p>
            <a:pPr algn="ctr"/>
            <a:r>
              <a:rPr lang="sv-SE" sz="1400" b="1" i="1" dirty="0"/>
              <a:t>Tre omtvistade idéhistoriska värdegrunder:</a:t>
            </a:r>
          </a:p>
          <a:p>
            <a:pPr algn="ctr"/>
            <a:r>
              <a:rPr lang="sv-SE" sz="1400" b="1" i="1" dirty="0"/>
              <a:t>Kan bara definieras tillsammans med ortens medborgare – </a:t>
            </a:r>
          </a:p>
          <a:p>
            <a:pPr algn="ctr"/>
            <a:r>
              <a:rPr lang="sv-SE" sz="1400" b="1" i="1" dirty="0"/>
              <a:t>de som bor, arbetar eller vistas på orten</a:t>
            </a:r>
          </a:p>
        </p:txBody>
      </p:sp>
      <p:sp>
        <p:nvSpPr>
          <p:cNvPr id="34" name="textruta 33"/>
          <p:cNvSpPr txBox="1"/>
          <p:nvPr/>
        </p:nvSpPr>
        <p:spPr>
          <a:xfrm>
            <a:off x="4336032" y="3282062"/>
            <a:ext cx="557140" cy="338554"/>
          </a:xfrm>
          <a:prstGeom prst="rect">
            <a:avLst/>
          </a:prstGeom>
          <a:noFill/>
        </p:spPr>
        <p:txBody>
          <a:bodyPr wrap="none" rtlCol="0">
            <a:spAutoFit/>
          </a:bodyPr>
          <a:lstStyle/>
          <a:p>
            <a:r>
              <a:rPr lang="sv-SE" sz="1600" b="1" dirty="0"/>
              <a:t>svag</a:t>
            </a:r>
          </a:p>
        </p:txBody>
      </p:sp>
      <p:sp>
        <p:nvSpPr>
          <p:cNvPr id="35" name="textruta 34"/>
          <p:cNvSpPr txBox="1"/>
          <p:nvPr/>
        </p:nvSpPr>
        <p:spPr>
          <a:xfrm>
            <a:off x="4560463" y="4546567"/>
            <a:ext cx="605166" cy="338554"/>
          </a:xfrm>
          <a:prstGeom prst="rect">
            <a:avLst/>
          </a:prstGeom>
          <a:noFill/>
        </p:spPr>
        <p:txBody>
          <a:bodyPr wrap="none" rtlCol="0">
            <a:spAutoFit/>
          </a:bodyPr>
          <a:lstStyle/>
          <a:p>
            <a:r>
              <a:rPr lang="sv-SE" sz="1600" b="1" dirty="0"/>
              <a:t>stark</a:t>
            </a:r>
          </a:p>
        </p:txBody>
      </p:sp>
      <p:sp>
        <p:nvSpPr>
          <p:cNvPr id="39" name="5-udd 38"/>
          <p:cNvSpPr/>
          <p:nvPr/>
        </p:nvSpPr>
        <p:spPr>
          <a:xfrm>
            <a:off x="5115448" y="3282062"/>
            <a:ext cx="405425" cy="23400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00"/>
              </a:solidFill>
            </a:endParaRPr>
          </a:p>
        </p:txBody>
      </p:sp>
      <p:sp>
        <p:nvSpPr>
          <p:cNvPr id="37" name="textruta 36"/>
          <p:cNvSpPr txBox="1"/>
          <p:nvPr/>
        </p:nvSpPr>
        <p:spPr>
          <a:xfrm rot="18245183">
            <a:off x="3166418" y="4096781"/>
            <a:ext cx="1320361" cy="338554"/>
          </a:xfrm>
          <a:prstGeom prst="rect">
            <a:avLst/>
          </a:prstGeom>
          <a:noFill/>
        </p:spPr>
        <p:txBody>
          <a:bodyPr wrap="none" rtlCol="0">
            <a:spAutoFit/>
          </a:bodyPr>
          <a:lstStyle/>
          <a:p>
            <a:r>
              <a:rPr lang="sv-SE" sz="1600" b="1" dirty="0"/>
              <a:t>målkonflikter</a:t>
            </a:r>
          </a:p>
        </p:txBody>
      </p:sp>
      <p:sp>
        <p:nvSpPr>
          <p:cNvPr id="41" name="textruta 40"/>
          <p:cNvSpPr txBox="1"/>
          <p:nvPr/>
        </p:nvSpPr>
        <p:spPr>
          <a:xfrm rot="3573696">
            <a:off x="5509109" y="4190229"/>
            <a:ext cx="1320361" cy="338554"/>
          </a:xfrm>
          <a:prstGeom prst="rect">
            <a:avLst/>
          </a:prstGeom>
          <a:noFill/>
        </p:spPr>
        <p:txBody>
          <a:bodyPr wrap="none" rtlCol="0">
            <a:spAutoFit/>
          </a:bodyPr>
          <a:lstStyle/>
          <a:p>
            <a:r>
              <a:rPr lang="sv-SE" sz="1600" b="1" dirty="0"/>
              <a:t>målkonflikter</a:t>
            </a:r>
          </a:p>
        </p:txBody>
      </p:sp>
      <p:sp>
        <p:nvSpPr>
          <p:cNvPr id="42" name="textruta 41"/>
          <p:cNvSpPr txBox="1"/>
          <p:nvPr/>
        </p:nvSpPr>
        <p:spPr>
          <a:xfrm>
            <a:off x="3982487" y="5059923"/>
            <a:ext cx="1320361" cy="338554"/>
          </a:xfrm>
          <a:prstGeom prst="rect">
            <a:avLst/>
          </a:prstGeom>
          <a:noFill/>
        </p:spPr>
        <p:txBody>
          <a:bodyPr wrap="none" rtlCol="0">
            <a:spAutoFit/>
          </a:bodyPr>
          <a:lstStyle/>
          <a:p>
            <a:r>
              <a:rPr lang="sv-SE" sz="1600" b="1" dirty="0"/>
              <a:t>målkonflikter</a:t>
            </a:r>
          </a:p>
        </p:txBody>
      </p:sp>
      <p:sp>
        <p:nvSpPr>
          <p:cNvPr id="4" name="textruta 3"/>
          <p:cNvSpPr txBox="1"/>
          <p:nvPr/>
        </p:nvSpPr>
        <p:spPr>
          <a:xfrm>
            <a:off x="7919612" y="3319846"/>
            <a:ext cx="2345001" cy="461665"/>
          </a:xfrm>
          <a:prstGeom prst="rect">
            <a:avLst/>
          </a:prstGeom>
          <a:solidFill>
            <a:srgbClr val="FFFF00"/>
          </a:solidFill>
        </p:spPr>
        <p:txBody>
          <a:bodyPr wrap="none" rtlCol="0">
            <a:spAutoFit/>
          </a:bodyPr>
          <a:lstStyle/>
          <a:p>
            <a:r>
              <a:rPr lang="sv-SE" sz="2400" b="1" dirty="0">
                <a:solidFill>
                  <a:srgbClr val="7030A0"/>
                </a:solidFill>
              </a:rPr>
              <a:t>Social Hållbarhet</a:t>
            </a:r>
            <a:endParaRPr lang="sv-SE" sz="2400" dirty="0"/>
          </a:p>
        </p:txBody>
      </p:sp>
      <p:sp>
        <p:nvSpPr>
          <p:cNvPr id="6" name="textruta 5"/>
          <p:cNvSpPr txBox="1"/>
          <p:nvPr/>
        </p:nvSpPr>
        <p:spPr>
          <a:xfrm>
            <a:off x="3699406" y="5613198"/>
            <a:ext cx="1534844" cy="646331"/>
          </a:xfrm>
          <a:prstGeom prst="rect">
            <a:avLst/>
          </a:prstGeom>
          <a:solidFill>
            <a:srgbClr val="FF0000"/>
          </a:solidFill>
        </p:spPr>
        <p:txBody>
          <a:bodyPr wrap="none" rtlCol="0">
            <a:spAutoFit/>
          </a:bodyPr>
          <a:lstStyle/>
          <a:p>
            <a:pPr algn="ctr"/>
            <a:r>
              <a:rPr lang="sv-SE" sz="1200" b="1" dirty="0">
                <a:solidFill>
                  <a:schemeClr val="bg1"/>
                </a:solidFill>
                <a:latin typeface="Times New Roman" panose="02020603050405020304" pitchFamily="18" charset="0"/>
                <a:cs typeface="Times New Roman" panose="02020603050405020304" pitchFamily="18" charset="0"/>
              </a:rPr>
              <a:t>Hur självskattar</a:t>
            </a:r>
          </a:p>
          <a:p>
            <a:pPr algn="ctr"/>
            <a:r>
              <a:rPr lang="sv-SE" sz="1200" b="1" dirty="0">
                <a:solidFill>
                  <a:schemeClr val="bg1"/>
                </a:solidFill>
                <a:latin typeface="Times New Roman" panose="02020603050405020304" pitchFamily="18" charset="0"/>
                <a:cs typeface="Times New Roman" panose="02020603050405020304" pitchFamily="18" charset="0"/>
              </a:rPr>
              <a:t>människor sin hälsa </a:t>
            </a:r>
          </a:p>
          <a:p>
            <a:pPr algn="ctr"/>
            <a:r>
              <a:rPr lang="sv-SE" sz="1200" b="1" dirty="0">
                <a:solidFill>
                  <a:schemeClr val="bg1"/>
                </a:solidFill>
                <a:latin typeface="Times New Roman" panose="02020603050405020304" pitchFamily="18" charset="0"/>
                <a:cs typeface="Times New Roman" panose="02020603050405020304" pitchFamily="18" charset="0"/>
              </a:rPr>
              <a:t>och sitt välmående?</a:t>
            </a:r>
          </a:p>
        </p:txBody>
      </p:sp>
      <p:sp>
        <p:nvSpPr>
          <p:cNvPr id="40" name="textruta 39"/>
          <p:cNvSpPr txBox="1"/>
          <p:nvPr/>
        </p:nvSpPr>
        <p:spPr>
          <a:xfrm>
            <a:off x="5766687" y="1687422"/>
            <a:ext cx="1822275" cy="646331"/>
          </a:xfrm>
          <a:prstGeom prst="rect">
            <a:avLst/>
          </a:prstGeom>
          <a:solidFill>
            <a:srgbClr val="FF0000"/>
          </a:solidFill>
        </p:spPr>
        <p:txBody>
          <a:bodyPr wrap="square" rtlCol="0">
            <a:spAutoFit/>
          </a:bodyPr>
          <a:lstStyle/>
          <a:p>
            <a:pPr algn="ctr"/>
            <a:r>
              <a:rPr lang="sv-SE" sz="1200" b="1" dirty="0">
                <a:solidFill>
                  <a:schemeClr val="bg1"/>
                </a:solidFill>
                <a:latin typeface="Times New Roman" panose="02020603050405020304" pitchFamily="18" charset="0"/>
                <a:cs typeface="Times New Roman" panose="02020603050405020304" pitchFamily="18" charset="0"/>
              </a:rPr>
              <a:t>Hur upplever</a:t>
            </a:r>
          </a:p>
          <a:p>
            <a:pPr algn="ctr"/>
            <a:r>
              <a:rPr lang="sv-SE" sz="1200" b="1" dirty="0">
                <a:solidFill>
                  <a:schemeClr val="bg1"/>
                </a:solidFill>
                <a:latin typeface="Times New Roman" panose="02020603050405020304" pitchFamily="18" charset="0"/>
                <a:cs typeface="Times New Roman" panose="02020603050405020304" pitchFamily="18" charset="0"/>
              </a:rPr>
              <a:t>människor sin egen och</a:t>
            </a:r>
          </a:p>
          <a:p>
            <a:pPr algn="ctr"/>
            <a:r>
              <a:rPr lang="sv-SE" sz="1200" b="1" dirty="0">
                <a:solidFill>
                  <a:schemeClr val="bg1"/>
                </a:solidFill>
                <a:latin typeface="Times New Roman" panose="02020603050405020304" pitchFamily="18" charset="0"/>
                <a:cs typeface="Times New Roman" panose="02020603050405020304" pitchFamily="18" charset="0"/>
              </a:rPr>
              <a:t>sin familjs trygghet?</a:t>
            </a:r>
          </a:p>
        </p:txBody>
      </p:sp>
      <p:sp>
        <p:nvSpPr>
          <p:cNvPr id="43" name="textruta 42"/>
          <p:cNvSpPr txBox="1"/>
          <p:nvPr/>
        </p:nvSpPr>
        <p:spPr>
          <a:xfrm>
            <a:off x="8235028" y="4882897"/>
            <a:ext cx="2324888" cy="646331"/>
          </a:xfrm>
          <a:prstGeom prst="rect">
            <a:avLst/>
          </a:prstGeom>
          <a:solidFill>
            <a:srgbClr val="FF0000"/>
          </a:solidFill>
        </p:spPr>
        <p:txBody>
          <a:bodyPr wrap="square" rtlCol="0">
            <a:spAutoFit/>
          </a:bodyPr>
          <a:lstStyle/>
          <a:p>
            <a:pPr algn="ctr"/>
            <a:r>
              <a:rPr lang="sv-SE" sz="1200" b="1" dirty="0">
                <a:solidFill>
                  <a:schemeClr val="bg1"/>
                </a:solidFill>
                <a:latin typeface="Times New Roman" panose="02020603050405020304" pitchFamily="18" charset="0"/>
                <a:cs typeface="Times New Roman" panose="02020603050405020304" pitchFamily="18" charset="0"/>
              </a:rPr>
              <a:t>Hur tänker människor </a:t>
            </a:r>
          </a:p>
          <a:p>
            <a:pPr algn="ctr"/>
            <a:r>
              <a:rPr lang="sv-SE" sz="1200" b="1" dirty="0">
                <a:solidFill>
                  <a:schemeClr val="bg1"/>
                </a:solidFill>
                <a:latin typeface="Times New Roman" panose="02020603050405020304" pitchFamily="18" charset="0"/>
                <a:cs typeface="Times New Roman" panose="02020603050405020304" pitchFamily="18" charset="0"/>
              </a:rPr>
              <a:t>kring sin möjligheter</a:t>
            </a:r>
          </a:p>
          <a:p>
            <a:pPr algn="ctr"/>
            <a:r>
              <a:rPr lang="sv-SE" sz="1200" b="1" dirty="0">
                <a:solidFill>
                  <a:schemeClr val="bg1"/>
                </a:solidFill>
                <a:latin typeface="Times New Roman" panose="02020603050405020304" pitchFamily="18" charset="0"/>
                <a:cs typeface="Times New Roman" panose="02020603050405020304" pitchFamily="18" charset="0"/>
              </a:rPr>
              <a:t>till politiskt inflytande?</a:t>
            </a:r>
          </a:p>
        </p:txBody>
      </p:sp>
      <p:sp>
        <p:nvSpPr>
          <p:cNvPr id="47" name="textruta 46"/>
          <p:cNvSpPr txBox="1"/>
          <p:nvPr/>
        </p:nvSpPr>
        <p:spPr>
          <a:xfrm>
            <a:off x="2845359" y="169488"/>
            <a:ext cx="4846675" cy="400110"/>
          </a:xfrm>
          <a:prstGeom prst="rect">
            <a:avLst/>
          </a:prstGeom>
          <a:solidFill>
            <a:srgbClr val="FF0000"/>
          </a:solidFill>
        </p:spPr>
        <p:txBody>
          <a:bodyPr wrap="square" rtlCol="0">
            <a:spAutoFit/>
          </a:bodyPr>
          <a:lstStyle/>
          <a:p>
            <a:pPr algn="ctr"/>
            <a:r>
              <a:rPr lang="sv-SE" sz="2000" b="1" i="1" dirty="0">
                <a:solidFill>
                  <a:schemeClr val="bg1">
                    <a:lumMod val="95000"/>
                  </a:schemeClr>
                </a:solidFill>
              </a:rPr>
              <a:t>Socialt hållbar utveckling </a:t>
            </a:r>
          </a:p>
        </p:txBody>
      </p:sp>
      <p:sp>
        <p:nvSpPr>
          <p:cNvPr id="5" name="textruta 4"/>
          <p:cNvSpPr txBox="1"/>
          <p:nvPr/>
        </p:nvSpPr>
        <p:spPr>
          <a:xfrm>
            <a:off x="5766687" y="2328990"/>
            <a:ext cx="1822275" cy="830997"/>
          </a:xfrm>
          <a:prstGeom prst="rect">
            <a:avLst/>
          </a:prstGeom>
          <a:solidFill>
            <a:srgbClr val="FF0000"/>
          </a:solidFill>
        </p:spPr>
        <p:txBody>
          <a:bodyPr wrap="square" rtlCol="0">
            <a:spAutoFit/>
          </a:bodyPr>
          <a:lstStyle/>
          <a:p>
            <a:pPr algn="ctr"/>
            <a:r>
              <a:rPr lang="sv-SE" sz="1200" b="1" dirty="0">
                <a:solidFill>
                  <a:schemeClr val="bg1"/>
                </a:solidFill>
                <a:latin typeface="Times New Roman" panose="02020603050405020304" pitchFamily="18" charset="0"/>
                <a:cs typeface="Times New Roman" panose="02020603050405020304" pitchFamily="18" charset="0"/>
              </a:rPr>
              <a:t>Sysselsättning</a:t>
            </a:r>
          </a:p>
          <a:p>
            <a:pPr algn="ctr"/>
            <a:r>
              <a:rPr lang="sv-SE" sz="1200" b="1" dirty="0">
                <a:solidFill>
                  <a:schemeClr val="bg1"/>
                </a:solidFill>
                <a:latin typeface="Times New Roman" panose="02020603050405020304" pitchFamily="18" charset="0"/>
                <a:cs typeface="Times New Roman" panose="02020603050405020304" pitchFamily="18" charset="0"/>
              </a:rPr>
              <a:t>Företagsklimat   Civilsamhälle/</a:t>
            </a:r>
          </a:p>
          <a:p>
            <a:pPr algn="ctr"/>
            <a:r>
              <a:rPr lang="sv-SE" sz="1200" b="1" dirty="0">
                <a:solidFill>
                  <a:schemeClr val="bg1"/>
                </a:solidFill>
                <a:latin typeface="Times New Roman" panose="02020603050405020304" pitchFamily="18" charset="0"/>
                <a:cs typeface="Times New Roman" panose="02020603050405020304" pitchFamily="18" charset="0"/>
              </a:rPr>
              <a:t>Föreningsliv</a:t>
            </a:r>
          </a:p>
        </p:txBody>
      </p:sp>
      <p:sp>
        <p:nvSpPr>
          <p:cNvPr id="8" name="textruta 7"/>
          <p:cNvSpPr txBox="1"/>
          <p:nvPr/>
        </p:nvSpPr>
        <p:spPr>
          <a:xfrm>
            <a:off x="3699406" y="6245658"/>
            <a:ext cx="1534844" cy="461665"/>
          </a:xfrm>
          <a:prstGeom prst="rect">
            <a:avLst/>
          </a:prstGeom>
          <a:solidFill>
            <a:srgbClr val="FF0000"/>
          </a:solidFill>
        </p:spPr>
        <p:txBody>
          <a:bodyPr wrap="square" rtlCol="0">
            <a:spAutoFit/>
          </a:bodyPr>
          <a:lstStyle/>
          <a:p>
            <a:pPr algn="ctr"/>
            <a:r>
              <a:rPr lang="sv-SE" sz="1200" b="1" dirty="0">
                <a:solidFill>
                  <a:schemeClr val="bg1"/>
                </a:solidFill>
                <a:latin typeface="Times New Roman" panose="02020603050405020304" pitchFamily="18" charset="0"/>
                <a:cs typeface="Times New Roman" panose="02020603050405020304" pitchFamily="18" charset="0"/>
              </a:rPr>
              <a:t>    Bostadsstandard</a:t>
            </a:r>
          </a:p>
          <a:p>
            <a:pPr algn="ctr"/>
            <a:r>
              <a:rPr lang="sv-SE" sz="1200" b="1" dirty="0">
                <a:solidFill>
                  <a:schemeClr val="bg1"/>
                </a:solidFill>
                <a:latin typeface="Times New Roman" panose="02020603050405020304" pitchFamily="18" charset="0"/>
                <a:cs typeface="Times New Roman" panose="02020603050405020304" pitchFamily="18" charset="0"/>
              </a:rPr>
              <a:t>Skolresultat ?</a:t>
            </a:r>
          </a:p>
        </p:txBody>
      </p:sp>
      <p:sp>
        <p:nvSpPr>
          <p:cNvPr id="9" name="textruta 8"/>
          <p:cNvSpPr txBox="1"/>
          <p:nvPr/>
        </p:nvSpPr>
        <p:spPr>
          <a:xfrm>
            <a:off x="8235028" y="4421232"/>
            <a:ext cx="2324888" cy="461665"/>
          </a:xfrm>
          <a:prstGeom prst="rect">
            <a:avLst/>
          </a:prstGeom>
          <a:solidFill>
            <a:srgbClr val="FF0000"/>
          </a:solidFill>
        </p:spPr>
        <p:txBody>
          <a:bodyPr wrap="square" rtlCol="0">
            <a:spAutoFit/>
          </a:bodyPr>
          <a:lstStyle/>
          <a:p>
            <a:pPr algn="ctr"/>
            <a:r>
              <a:rPr lang="sv-SE" sz="1200" b="1" dirty="0">
                <a:solidFill>
                  <a:schemeClr val="bg1"/>
                </a:solidFill>
                <a:latin typeface="Times New Roman" panose="02020603050405020304" pitchFamily="18" charset="0"/>
                <a:cs typeface="Times New Roman" panose="02020603050405020304" pitchFamily="18" charset="0"/>
              </a:rPr>
              <a:t>Integration/Segregation</a:t>
            </a:r>
          </a:p>
          <a:p>
            <a:pPr algn="ctr"/>
            <a:r>
              <a:rPr lang="sv-SE" sz="1200" b="1" dirty="0">
                <a:solidFill>
                  <a:schemeClr val="bg1"/>
                </a:solidFill>
                <a:latin typeface="Times New Roman" panose="02020603050405020304" pitchFamily="18" charset="0"/>
                <a:cs typeface="Times New Roman" panose="02020603050405020304" pitchFamily="18" charset="0"/>
              </a:rPr>
              <a:t>Inkomst- och hälsoklyftor</a:t>
            </a:r>
          </a:p>
        </p:txBody>
      </p:sp>
      <p:pic>
        <p:nvPicPr>
          <p:cNvPr id="4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75763" y="131650"/>
            <a:ext cx="716271" cy="437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textruta 51"/>
          <p:cNvSpPr txBox="1"/>
          <p:nvPr/>
        </p:nvSpPr>
        <p:spPr>
          <a:xfrm>
            <a:off x="7919612" y="3648156"/>
            <a:ext cx="2324888" cy="646331"/>
          </a:xfrm>
          <a:prstGeom prst="rect">
            <a:avLst/>
          </a:prstGeom>
          <a:solidFill>
            <a:srgbClr val="FFFF00"/>
          </a:solidFill>
        </p:spPr>
        <p:txBody>
          <a:bodyPr wrap="square" rtlCol="0">
            <a:spAutoFit/>
          </a:bodyPr>
          <a:lstStyle/>
          <a:p>
            <a:pPr algn="ctr"/>
            <a:r>
              <a:rPr lang="sv-SE" sz="1200" b="1" dirty="0">
                <a:solidFill>
                  <a:srgbClr val="7030A0"/>
                </a:solidFill>
              </a:rPr>
              <a:t>Det handlar om folkhälsa och om </a:t>
            </a:r>
          </a:p>
          <a:p>
            <a:pPr algn="ctr"/>
            <a:r>
              <a:rPr lang="sv-SE" sz="1200" b="1" dirty="0">
                <a:solidFill>
                  <a:srgbClr val="7030A0"/>
                </a:solidFill>
              </a:rPr>
              <a:t>våra barns uppväxtvillkor </a:t>
            </a:r>
          </a:p>
          <a:p>
            <a:pPr algn="ctr"/>
            <a:r>
              <a:rPr lang="sv-SE" sz="1200" b="1" dirty="0">
                <a:solidFill>
                  <a:srgbClr val="7030A0"/>
                </a:solidFill>
              </a:rPr>
              <a:t>och livskvalitet</a:t>
            </a:r>
          </a:p>
        </p:txBody>
      </p:sp>
      <p:sp>
        <p:nvSpPr>
          <p:cNvPr id="65" name="textruta 64"/>
          <p:cNvSpPr txBox="1"/>
          <p:nvPr/>
        </p:nvSpPr>
        <p:spPr>
          <a:xfrm>
            <a:off x="8709564" y="625813"/>
            <a:ext cx="2241319" cy="1077218"/>
          </a:xfrm>
          <a:prstGeom prst="rect">
            <a:avLst/>
          </a:prstGeom>
          <a:solidFill>
            <a:srgbClr val="FFFF00"/>
          </a:solidFill>
        </p:spPr>
        <p:txBody>
          <a:bodyPr wrap="none" rtlCol="0">
            <a:spAutoFit/>
          </a:bodyPr>
          <a:lstStyle/>
          <a:p>
            <a:pPr algn="ctr"/>
            <a:r>
              <a:rPr lang="sv-SE" sz="3200" b="1" dirty="0">
                <a:solidFill>
                  <a:srgbClr val="FF0000"/>
                </a:solidFill>
                <a:latin typeface="Monotype Corsiva" panose="03010101010201010101" pitchFamily="66" charset="0"/>
              </a:rPr>
              <a:t>Tre synvändor</a:t>
            </a:r>
          </a:p>
          <a:p>
            <a:pPr algn="ctr"/>
            <a:r>
              <a:rPr lang="sv-SE" sz="1600" b="1" dirty="0">
                <a:solidFill>
                  <a:srgbClr val="FF0000"/>
                </a:solidFill>
              </a:rPr>
              <a:t>För att gå från ord </a:t>
            </a:r>
          </a:p>
          <a:p>
            <a:pPr algn="ctr"/>
            <a:r>
              <a:rPr lang="sv-SE" sz="1600" b="1" dirty="0">
                <a:solidFill>
                  <a:srgbClr val="FF0000"/>
                </a:solidFill>
              </a:rPr>
              <a:t>till handling</a:t>
            </a:r>
          </a:p>
        </p:txBody>
      </p:sp>
      <p:pic>
        <p:nvPicPr>
          <p:cNvPr id="1026" name="Picture 2" descr="Walk the Talk | A Course for ORSCers">
            <a:extLst>
              <a:ext uri="{FF2B5EF4-FFF2-40B4-BE49-F238E27FC236}">
                <a16:creationId xmlns:a16="http://schemas.microsoft.com/office/drawing/2014/main" id="{1C2FE6D6-FDAD-ACC7-486E-E0552523F0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8669" y="1700275"/>
            <a:ext cx="2203333" cy="830997"/>
          </a:xfrm>
          <a:prstGeom prst="rect">
            <a:avLst/>
          </a:prstGeom>
          <a:noFill/>
          <a:extLst>
            <a:ext uri="{909E8E84-426E-40DD-AFC4-6F175D3DCCD1}">
              <a14:hiddenFill xmlns:a14="http://schemas.microsoft.com/office/drawing/2010/main">
                <a:solidFill>
                  <a:srgbClr val="FFFFFF"/>
                </a:solidFill>
              </a14:hiddenFill>
            </a:ext>
          </a:extLst>
        </p:spPr>
      </p:pic>
      <p:sp>
        <p:nvSpPr>
          <p:cNvPr id="19" name="textruta 18">
            <a:extLst>
              <a:ext uri="{FF2B5EF4-FFF2-40B4-BE49-F238E27FC236}">
                <a16:creationId xmlns:a16="http://schemas.microsoft.com/office/drawing/2014/main" id="{F7EF8ADF-762F-43F5-F0B9-27DA085E3612}"/>
              </a:ext>
            </a:extLst>
          </p:cNvPr>
          <p:cNvSpPr txBox="1">
            <a:spLocks noChangeArrowheads="1"/>
          </p:cNvSpPr>
          <p:nvPr/>
        </p:nvSpPr>
        <p:spPr bwMode="auto">
          <a:xfrm>
            <a:off x="999498" y="5490066"/>
            <a:ext cx="2330492" cy="738664"/>
          </a:xfrm>
          <a:prstGeom prst="rect">
            <a:avLst/>
          </a:prstGeom>
          <a:noFill/>
          <a:ln w="9525">
            <a:noFill/>
            <a:miter lim="800000"/>
            <a:headEnd/>
            <a:tailEnd/>
          </a:ln>
        </p:spPr>
        <p:txBody>
          <a:bodyPr wrap="square">
            <a:spAutoFit/>
          </a:bodyPr>
          <a:lstStyle/>
          <a:p>
            <a:pPr algn="ctr"/>
            <a:r>
              <a:rPr lang="sv-SE" sz="1400" b="1" i="1" dirty="0">
                <a:latin typeface="Calibri" pitchFamily="34" charset="0"/>
              </a:rPr>
              <a:t>Human Development</a:t>
            </a:r>
          </a:p>
          <a:p>
            <a:pPr algn="ctr"/>
            <a:r>
              <a:rPr lang="sv-SE" sz="1400" b="1" dirty="0">
                <a:latin typeface="Calibri" pitchFamily="34" charset="0"/>
              </a:rPr>
              <a:t>Grundläggande behov</a:t>
            </a:r>
            <a:endParaRPr lang="sv-SE" sz="1400" b="1" i="1" dirty="0">
              <a:latin typeface="Calibri" pitchFamily="34" charset="0"/>
            </a:endParaRPr>
          </a:p>
          <a:p>
            <a:pPr algn="ctr"/>
            <a:r>
              <a:rPr lang="sv-SE" sz="1400" b="1" i="1" dirty="0">
                <a:latin typeface="Calibri" pitchFamily="34" charset="0"/>
              </a:rPr>
              <a:t>Självförverkligande</a:t>
            </a:r>
          </a:p>
        </p:txBody>
      </p:sp>
      <p:sp>
        <p:nvSpPr>
          <p:cNvPr id="13" name="textruta 12">
            <a:extLst>
              <a:ext uri="{FF2B5EF4-FFF2-40B4-BE49-F238E27FC236}">
                <a16:creationId xmlns:a16="http://schemas.microsoft.com/office/drawing/2014/main" id="{98E5C577-7F8A-7680-D8CC-D3ABFE956394}"/>
              </a:ext>
            </a:extLst>
          </p:cNvPr>
          <p:cNvSpPr txBox="1"/>
          <p:nvPr/>
        </p:nvSpPr>
        <p:spPr>
          <a:xfrm>
            <a:off x="1216690" y="1754974"/>
            <a:ext cx="3025187" cy="1061188"/>
          </a:xfrm>
          <a:prstGeom prst="rect">
            <a:avLst/>
          </a:prstGeom>
          <a:solidFill>
            <a:srgbClr val="FFFF00"/>
          </a:solidFill>
        </p:spPr>
        <p:txBody>
          <a:bodyPr wrap="none" rtlCol="0">
            <a:spAutoFit/>
          </a:bodyPr>
          <a:lstStyle/>
          <a:p>
            <a:pPr algn="ctr"/>
            <a:r>
              <a:rPr lang="sv-SE" sz="2000" b="1" dirty="0">
                <a:solidFill>
                  <a:srgbClr val="FF0000"/>
                </a:solidFill>
                <a:latin typeface="Monotype Corsiva" panose="03010101010201010101" pitchFamily="66" charset="0"/>
              </a:rPr>
              <a:t>2. Främja och förebygga!</a:t>
            </a:r>
          </a:p>
          <a:p>
            <a:pPr algn="ctr">
              <a:lnSpc>
                <a:spcPts val="1700"/>
              </a:lnSpc>
            </a:pPr>
            <a:r>
              <a:rPr lang="sv-SE" sz="1600" b="1" dirty="0">
                <a:solidFill>
                  <a:srgbClr val="FF0000"/>
                </a:solidFill>
                <a:latin typeface="Monotype Corsiva" panose="03010101010201010101" pitchFamily="66" charset="0"/>
              </a:rPr>
              <a:t>Vikten av att undvika </a:t>
            </a:r>
            <a:r>
              <a:rPr lang="sv-SE" sz="1600" b="1" dirty="0" err="1">
                <a:solidFill>
                  <a:srgbClr val="FF0000"/>
                </a:solidFill>
                <a:latin typeface="Monotype Corsiva" panose="03010101010201010101" pitchFamily="66" charset="0"/>
              </a:rPr>
              <a:t>epistemiskt</a:t>
            </a:r>
            <a:r>
              <a:rPr lang="sv-SE" sz="1600" b="1" dirty="0">
                <a:solidFill>
                  <a:srgbClr val="FF0000"/>
                </a:solidFill>
                <a:latin typeface="Monotype Corsiva" panose="03010101010201010101" pitchFamily="66" charset="0"/>
              </a:rPr>
              <a:t> våld</a:t>
            </a:r>
          </a:p>
          <a:p>
            <a:pPr algn="ctr">
              <a:lnSpc>
                <a:spcPts val="1700"/>
              </a:lnSpc>
            </a:pPr>
            <a:r>
              <a:rPr lang="sv-SE" sz="1600" b="1" dirty="0">
                <a:solidFill>
                  <a:srgbClr val="FF0000"/>
                </a:solidFill>
                <a:latin typeface="Monotype Corsiva" panose="03010101010201010101" pitchFamily="66" charset="0"/>
              </a:rPr>
              <a:t>och av att komplettera repressiva</a:t>
            </a:r>
          </a:p>
          <a:p>
            <a:pPr algn="ctr">
              <a:lnSpc>
                <a:spcPts val="1700"/>
              </a:lnSpc>
            </a:pPr>
            <a:r>
              <a:rPr lang="sv-SE" sz="1600" b="1" dirty="0">
                <a:solidFill>
                  <a:srgbClr val="FF0000"/>
                </a:solidFill>
                <a:latin typeface="Monotype Corsiva" panose="03010101010201010101" pitchFamily="66" charset="0"/>
              </a:rPr>
              <a:t>med förebyggande åtgärder</a:t>
            </a:r>
          </a:p>
        </p:txBody>
      </p:sp>
      <p:sp>
        <p:nvSpPr>
          <p:cNvPr id="20" name="textruta 19">
            <a:extLst>
              <a:ext uri="{FF2B5EF4-FFF2-40B4-BE49-F238E27FC236}">
                <a16:creationId xmlns:a16="http://schemas.microsoft.com/office/drawing/2014/main" id="{5018C710-28AA-78AC-3447-714145F135BC}"/>
              </a:ext>
            </a:extLst>
          </p:cNvPr>
          <p:cNvSpPr txBox="1"/>
          <p:nvPr/>
        </p:nvSpPr>
        <p:spPr>
          <a:xfrm>
            <a:off x="166797" y="3684168"/>
            <a:ext cx="3019572" cy="1163780"/>
          </a:xfrm>
          <a:prstGeom prst="rect">
            <a:avLst/>
          </a:prstGeom>
          <a:solidFill>
            <a:srgbClr val="FFFF00"/>
          </a:solidFill>
        </p:spPr>
        <p:txBody>
          <a:bodyPr wrap="square" rtlCol="0">
            <a:spAutoFit/>
          </a:bodyPr>
          <a:lstStyle/>
          <a:p>
            <a:pPr algn="ctr">
              <a:lnSpc>
                <a:spcPts val="1500"/>
              </a:lnSpc>
            </a:pPr>
            <a:r>
              <a:rPr lang="sv-SE" sz="2000" b="1" dirty="0">
                <a:solidFill>
                  <a:srgbClr val="FF0000"/>
                </a:solidFill>
                <a:latin typeface="Monotype Corsiva" panose="03010101010201010101" pitchFamily="66" charset="0"/>
              </a:rPr>
              <a:t>1. Inkludera!</a:t>
            </a:r>
          </a:p>
          <a:p>
            <a:pPr algn="ctr">
              <a:lnSpc>
                <a:spcPts val="1700"/>
              </a:lnSpc>
            </a:pPr>
            <a:r>
              <a:rPr lang="sv-SE" sz="1600" b="1" dirty="0">
                <a:solidFill>
                  <a:srgbClr val="FF0000"/>
                </a:solidFill>
                <a:latin typeface="Monotype Corsiva" panose="03010101010201010101" pitchFamily="66" charset="0"/>
              </a:rPr>
              <a:t>Det är inte utanförskapet som är</a:t>
            </a:r>
          </a:p>
          <a:p>
            <a:pPr algn="ctr">
              <a:lnSpc>
                <a:spcPts val="1700"/>
              </a:lnSpc>
            </a:pPr>
            <a:r>
              <a:rPr lang="sv-SE" sz="1600" b="1" dirty="0">
                <a:solidFill>
                  <a:srgbClr val="FF0000"/>
                </a:solidFill>
                <a:latin typeface="Monotype Corsiva" panose="03010101010201010101" pitchFamily="66" charset="0"/>
              </a:rPr>
              <a:t>problemet utan </a:t>
            </a:r>
            <a:r>
              <a:rPr lang="sv-SE" sz="1600" b="1" dirty="0" err="1">
                <a:solidFill>
                  <a:srgbClr val="FF0000"/>
                </a:solidFill>
                <a:latin typeface="Monotype Corsiva" panose="03010101010201010101" pitchFamily="66" charset="0"/>
              </a:rPr>
              <a:t>innanförskapet</a:t>
            </a:r>
            <a:endParaRPr lang="sv-SE" sz="1600" b="1" dirty="0">
              <a:solidFill>
                <a:srgbClr val="FF0000"/>
              </a:solidFill>
              <a:latin typeface="Monotype Corsiva" panose="03010101010201010101" pitchFamily="66" charset="0"/>
            </a:endParaRPr>
          </a:p>
          <a:p>
            <a:pPr algn="ctr">
              <a:lnSpc>
                <a:spcPts val="1700"/>
              </a:lnSpc>
            </a:pPr>
            <a:r>
              <a:rPr lang="sv-SE" sz="1600" b="1" dirty="0">
                <a:solidFill>
                  <a:srgbClr val="FF0000"/>
                </a:solidFill>
                <a:latin typeface="Monotype Corsiva" panose="03010101010201010101" pitchFamily="66" charset="0"/>
              </a:rPr>
              <a:t>System (faktisk) integration </a:t>
            </a:r>
            <a:r>
              <a:rPr lang="sv-SE" sz="1600" b="1" dirty="0" err="1">
                <a:solidFill>
                  <a:srgbClr val="FF0000"/>
                </a:solidFill>
                <a:latin typeface="Monotype Corsiva" panose="03010101010201010101" pitchFamily="66" charset="0"/>
              </a:rPr>
              <a:t>versus</a:t>
            </a:r>
            <a:endParaRPr lang="sv-SE" sz="1600" b="1" dirty="0">
              <a:solidFill>
                <a:srgbClr val="FF0000"/>
              </a:solidFill>
              <a:latin typeface="Monotype Corsiva" panose="03010101010201010101" pitchFamily="66" charset="0"/>
            </a:endParaRPr>
          </a:p>
          <a:p>
            <a:pPr algn="ctr">
              <a:lnSpc>
                <a:spcPts val="1700"/>
              </a:lnSpc>
            </a:pPr>
            <a:r>
              <a:rPr lang="sv-SE" sz="1600" b="1" dirty="0">
                <a:solidFill>
                  <a:srgbClr val="FF0000"/>
                </a:solidFill>
                <a:latin typeface="Monotype Corsiva" panose="03010101010201010101" pitchFamily="66" charset="0"/>
              </a:rPr>
              <a:t>Social integration (känslan av)</a:t>
            </a:r>
          </a:p>
        </p:txBody>
      </p:sp>
      <p:sp>
        <p:nvSpPr>
          <p:cNvPr id="21" name="textruta 20">
            <a:extLst>
              <a:ext uri="{FF2B5EF4-FFF2-40B4-BE49-F238E27FC236}">
                <a16:creationId xmlns:a16="http://schemas.microsoft.com/office/drawing/2014/main" id="{D1F6BA2F-0395-FE03-EBCD-71BD47433376}"/>
              </a:ext>
            </a:extLst>
          </p:cNvPr>
          <p:cNvSpPr txBox="1"/>
          <p:nvPr/>
        </p:nvSpPr>
        <p:spPr>
          <a:xfrm>
            <a:off x="8525611" y="5725454"/>
            <a:ext cx="3025187" cy="843180"/>
          </a:xfrm>
          <a:prstGeom prst="rect">
            <a:avLst/>
          </a:prstGeom>
          <a:solidFill>
            <a:srgbClr val="FFFF00"/>
          </a:solidFill>
        </p:spPr>
        <p:txBody>
          <a:bodyPr wrap="square" rtlCol="0">
            <a:spAutoFit/>
          </a:bodyPr>
          <a:lstStyle/>
          <a:p>
            <a:pPr algn="ctr"/>
            <a:r>
              <a:rPr lang="sv-SE" sz="2000" b="1" dirty="0">
                <a:solidFill>
                  <a:srgbClr val="FF0000"/>
                </a:solidFill>
                <a:latin typeface="Monotype Corsiva" panose="03010101010201010101" pitchFamily="66" charset="0"/>
              </a:rPr>
              <a:t>3. Maktdela och medskapa!</a:t>
            </a:r>
          </a:p>
          <a:p>
            <a:pPr algn="ctr">
              <a:lnSpc>
                <a:spcPts val="1700"/>
              </a:lnSpc>
            </a:pPr>
            <a:r>
              <a:rPr lang="sv-SE" sz="1600" b="1" dirty="0">
                <a:solidFill>
                  <a:srgbClr val="FF0000"/>
                </a:solidFill>
                <a:latin typeface="Monotype Corsiva" panose="03010101010201010101" pitchFamily="66" charset="0"/>
              </a:rPr>
              <a:t>Inflytande mellan valen</a:t>
            </a:r>
          </a:p>
          <a:p>
            <a:pPr algn="ctr">
              <a:lnSpc>
                <a:spcPts val="1700"/>
              </a:lnSpc>
            </a:pPr>
            <a:r>
              <a:rPr lang="sv-SE" sz="1600" b="1" dirty="0">
                <a:solidFill>
                  <a:srgbClr val="FF0000"/>
                </a:solidFill>
                <a:latin typeface="Monotype Corsiva" panose="03010101010201010101" pitchFamily="66" charset="0"/>
              </a:rPr>
              <a:t>Bygga tillit genom gemensam handling</a:t>
            </a:r>
          </a:p>
        </p:txBody>
      </p:sp>
    </p:spTree>
    <p:extLst>
      <p:ext uri="{BB962C8B-B14F-4D97-AF65-F5344CB8AC3E}">
        <p14:creationId xmlns:p14="http://schemas.microsoft.com/office/powerpoint/2010/main" val="230889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ppt_x"/>
                                          </p:val>
                                        </p:tav>
                                        <p:tav tm="100000">
                                          <p:val>
                                            <p:strVal val="#ppt_x"/>
                                          </p:val>
                                        </p:tav>
                                      </p:tavLst>
                                    </p:anim>
                                    <p:anim calcmode="lin" valueType="num">
                                      <p:cBhvr additive="base">
                                        <p:cTn id="1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nodePh="1">
                                  <p:stCondLst>
                                    <p:cond delay="0"/>
                                  </p:stCondLst>
                                  <p:endCondLst>
                                    <p:cond evt="begin" delay="0">
                                      <p:tn val="59"/>
                                    </p:cond>
                                  </p:end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ppt_x"/>
                                          </p:val>
                                        </p:tav>
                                        <p:tav tm="100000">
                                          <p:val>
                                            <p:strVal val="#ppt_x"/>
                                          </p:val>
                                        </p:tav>
                                      </p:tavLst>
                                    </p:anim>
                                    <p:anim calcmode="lin" valueType="num">
                                      <p:cBhvr additive="base">
                                        <p:cTn id="62" dur="500" fill="hold"/>
                                        <p:tgtEl>
                                          <p:spTgt spid="22"/>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anim calcmode="lin" valueType="num">
                                      <p:cBhvr additive="base">
                                        <p:cTn id="65" dur="500" fill="hold"/>
                                        <p:tgtEl>
                                          <p:spTgt spid="37"/>
                                        </p:tgtEl>
                                        <p:attrNameLst>
                                          <p:attrName>ppt_x</p:attrName>
                                        </p:attrNameLst>
                                      </p:cBhvr>
                                      <p:tavLst>
                                        <p:tav tm="0">
                                          <p:val>
                                            <p:strVal val="#ppt_x"/>
                                          </p:val>
                                        </p:tav>
                                        <p:tav tm="100000">
                                          <p:val>
                                            <p:strVal val="#ppt_x"/>
                                          </p:val>
                                        </p:tav>
                                      </p:tavLst>
                                    </p:anim>
                                    <p:anim calcmode="lin" valueType="num">
                                      <p:cBhvr additive="base">
                                        <p:cTn id="66" dur="500" fill="hold"/>
                                        <p:tgtEl>
                                          <p:spTgt spid="37"/>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41"/>
                                        </p:tgtEl>
                                        <p:attrNameLst>
                                          <p:attrName>style.visibility</p:attrName>
                                        </p:attrNameLst>
                                      </p:cBhvr>
                                      <p:to>
                                        <p:strVal val="visible"/>
                                      </p:to>
                                    </p:set>
                                    <p:anim calcmode="lin" valueType="num">
                                      <p:cBhvr additive="base">
                                        <p:cTn id="69" dur="500" fill="hold"/>
                                        <p:tgtEl>
                                          <p:spTgt spid="41"/>
                                        </p:tgtEl>
                                        <p:attrNameLst>
                                          <p:attrName>ppt_x</p:attrName>
                                        </p:attrNameLst>
                                      </p:cBhvr>
                                      <p:tavLst>
                                        <p:tav tm="0">
                                          <p:val>
                                            <p:strVal val="#ppt_x"/>
                                          </p:val>
                                        </p:tav>
                                        <p:tav tm="100000">
                                          <p:val>
                                            <p:strVal val="#ppt_x"/>
                                          </p:val>
                                        </p:tav>
                                      </p:tavLst>
                                    </p:anim>
                                    <p:anim calcmode="lin" valueType="num">
                                      <p:cBhvr additive="base">
                                        <p:cTn id="70" dur="500" fill="hold"/>
                                        <p:tgtEl>
                                          <p:spTgt spid="41"/>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42"/>
                                        </p:tgtEl>
                                        <p:attrNameLst>
                                          <p:attrName>style.visibility</p:attrName>
                                        </p:attrNameLst>
                                      </p:cBhvr>
                                      <p:to>
                                        <p:strVal val="visible"/>
                                      </p:to>
                                    </p:set>
                                    <p:anim calcmode="lin" valueType="num">
                                      <p:cBhvr additive="base">
                                        <p:cTn id="73" dur="500" fill="hold"/>
                                        <p:tgtEl>
                                          <p:spTgt spid="42"/>
                                        </p:tgtEl>
                                        <p:attrNameLst>
                                          <p:attrName>ppt_x</p:attrName>
                                        </p:attrNameLst>
                                      </p:cBhvr>
                                      <p:tavLst>
                                        <p:tav tm="0">
                                          <p:val>
                                            <p:strVal val="#ppt_x"/>
                                          </p:val>
                                        </p:tav>
                                        <p:tav tm="100000">
                                          <p:val>
                                            <p:strVal val="#ppt_x"/>
                                          </p:val>
                                        </p:tav>
                                      </p:tavLst>
                                    </p:anim>
                                    <p:anim calcmode="lin" valueType="num">
                                      <p:cBhvr additive="base">
                                        <p:cTn id="7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additive="base">
                                        <p:cTn id="79" dur="500" fill="hold"/>
                                        <p:tgtEl>
                                          <p:spTgt spid="30"/>
                                        </p:tgtEl>
                                        <p:attrNameLst>
                                          <p:attrName>ppt_x</p:attrName>
                                        </p:attrNameLst>
                                      </p:cBhvr>
                                      <p:tavLst>
                                        <p:tav tm="0">
                                          <p:val>
                                            <p:strVal val="#ppt_x"/>
                                          </p:val>
                                        </p:tav>
                                        <p:tav tm="100000">
                                          <p:val>
                                            <p:strVal val="#ppt_x"/>
                                          </p:val>
                                        </p:tav>
                                      </p:tavLst>
                                    </p:anim>
                                    <p:anim calcmode="lin" valueType="num">
                                      <p:cBhvr additive="base">
                                        <p:cTn id="80" dur="500" fill="hold"/>
                                        <p:tgtEl>
                                          <p:spTgt spid="30"/>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34"/>
                                        </p:tgtEl>
                                        <p:attrNameLst>
                                          <p:attrName>style.visibility</p:attrName>
                                        </p:attrNameLst>
                                      </p:cBhvr>
                                      <p:to>
                                        <p:strVal val="visible"/>
                                      </p:to>
                                    </p:set>
                                    <p:anim calcmode="lin" valueType="num">
                                      <p:cBhvr additive="base">
                                        <p:cTn id="83" dur="500" fill="hold"/>
                                        <p:tgtEl>
                                          <p:spTgt spid="34"/>
                                        </p:tgtEl>
                                        <p:attrNameLst>
                                          <p:attrName>ppt_x</p:attrName>
                                        </p:attrNameLst>
                                      </p:cBhvr>
                                      <p:tavLst>
                                        <p:tav tm="0">
                                          <p:val>
                                            <p:strVal val="#ppt_x"/>
                                          </p:val>
                                        </p:tav>
                                        <p:tav tm="100000">
                                          <p:val>
                                            <p:strVal val="#ppt_x"/>
                                          </p:val>
                                        </p:tav>
                                      </p:tavLst>
                                    </p:anim>
                                    <p:anim calcmode="lin" valueType="num">
                                      <p:cBhvr additive="base">
                                        <p:cTn id="84" dur="500" fill="hold"/>
                                        <p:tgtEl>
                                          <p:spTgt spid="34"/>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39"/>
                                        </p:tgtEl>
                                        <p:attrNameLst>
                                          <p:attrName>style.visibility</p:attrName>
                                        </p:attrNameLst>
                                      </p:cBhvr>
                                      <p:to>
                                        <p:strVal val="visible"/>
                                      </p:to>
                                    </p:set>
                                    <p:anim calcmode="lin" valueType="num">
                                      <p:cBhvr additive="base">
                                        <p:cTn id="87" dur="500" fill="hold"/>
                                        <p:tgtEl>
                                          <p:spTgt spid="39"/>
                                        </p:tgtEl>
                                        <p:attrNameLst>
                                          <p:attrName>ppt_x</p:attrName>
                                        </p:attrNameLst>
                                      </p:cBhvr>
                                      <p:tavLst>
                                        <p:tav tm="0">
                                          <p:val>
                                            <p:strVal val="#ppt_x"/>
                                          </p:val>
                                        </p:tav>
                                        <p:tav tm="100000">
                                          <p:val>
                                            <p:strVal val="#ppt_x"/>
                                          </p:val>
                                        </p:tav>
                                      </p:tavLst>
                                    </p:anim>
                                    <p:anim calcmode="lin" valueType="num">
                                      <p:cBhvr additive="base">
                                        <p:cTn id="88" dur="500" fill="hold"/>
                                        <p:tgtEl>
                                          <p:spTgt spid="39"/>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3"/>
                                        </p:tgtEl>
                                        <p:attrNameLst>
                                          <p:attrName>style.visibility</p:attrName>
                                        </p:attrNameLst>
                                      </p:cBhvr>
                                      <p:to>
                                        <p:strVal val="visible"/>
                                      </p:to>
                                    </p:set>
                                    <p:anim calcmode="lin" valueType="num">
                                      <p:cBhvr additive="base">
                                        <p:cTn id="91" dur="500" fill="hold"/>
                                        <p:tgtEl>
                                          <p:spTgt spid="23"/>
                                        </p:tgtEl>
                                        <p:attrNameLst>
                                          <p:attrName>ppt_x</p:attrName>
                                        </p:attrNameLst>
                                      </p:cBhvr>
                                      <p:tavLst>
                                        <p:tav tm="0">
                                          <p:val>
                                            <p:strVal val="#ppt_x"/>
                                          </p:val>
                                        </p:tav>
                                        <p:tav tm="100000">
                                          <p:val>
                                            <p:strVal val="#ppt_x"/>
                                          </p:val>
                                        </p:tav>
                                      </p:tavLst>
                                    </p:anim>
                                    <p:anim calcmode="lin" valueType="num">
                                      <p:cBhvr additive="base">
                                        <p:cTn id="92" dur="500" fill="hold"/>
                                        <p:tgtEl>
                                          <p:spTgt spid="23"/>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35"/>
                                        </p:tgtEl>
                                        <p:attrNameLst>
                                          <p:attrName>style.visibility</p:attrName>
                                        </p:attrNameLst>
                                      </p:cBhvr>
                                      <p:to>
                                        <p:strVal val="visible"/>
                                      </p:to>
                                    </p:set>
                                    <p:anim calcmode="lin" valueType="num">
                                      <p:cBhvr additive="base">
                                        <p:cTn id="95" dur="500" fill="hold"/>
                                        <p:tgtEl>
                                          <p:spTgt spid="35"/>
                                        </p:tgtEl>
                                        <p:attrNameLst>
                                          <p:attrName>ppt_x</p:attrName>
                                        </p:attrNameLst>
                                      </p:cBhvr>
                                      <p:tavLst>
                                        <p:tav tm="0">
                                          <p:val>
                                            <p:strVal val="#ppt_x"/>
                                          </p:val>
                                        </p:tav>
                                        <p:tav tm="100000">
                                          <p:val>
                                            <p:strVal val="#ppt_x"/>
                                          </p:val>
                                        </p:tav>
                                      </p:tavLst>
                                    </p:anim>
                                    <p:anim calcmode="lin" valueType="num">
                                      <p:cBhvr additive="base">
                                        <p:cTn id="96" dur="500" fill="hold"/>
                                        <p:tgtEl>
                                          <p:spTgt spid="35"/>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36"/>
                                        </p:tgtEl>
                                        <p:attrNameLst>
                                          <p:attrName>style.visibility</p:attrName>
                                        </p:attrNameLst>
                                      </p:cBhvr>
                                      <p:to>
                                        <p:strVal val="visible"/>
                                      </p:to>
                                    </p:set>
                                    <p:anim calcmode="lin" valueType="num">
                                      <p:cBhvr additive="base">
                                        <p:cTn id="99" dur="500" fill="hold"/>
                                        <p:tgtEl>
                                          <p:spTgt spid="36"/>
                                        </p:tgtEl>
                                        <p:attrNameLst>
                                          <p:attrName>ppt_x</p:attrName>
                                        </p:attrNameLst>
                                      </p:cBhvr>
                                      <p:tavLst>
                                        <p:tav tm="0">
                                          <p:val>
                                            <p:strVal val="#ppt_x"/>
                                          </p:val>
                                        </p:tav>
                                        <p:tav tm="100000">
                                          <p:val>
                                            <p:strVal val="#ppt_x"/>
                                          </p:val>
                                        </p:tav>
                                      </p:tavLst>
                                    </p:anim>
                                    <p:anim calcmode="lin" valueType="num">
                                      <p:cBhvr additive="base">
                                        <p:cTn id="100" dur="500" fill="hold"/>
                                        <p:tgtEl>
                                          <p:spTgt spid="36"/>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4"/>
                                        </p:tgtEl>
                                        <p:attrNameLst>
                                          <p:attrName>style.visibility</p:attrName>
                                        </p:attrNameLst>
                                      </p:cBhvr>
                                      <p:to>
                                        <p:strVal val="visible"/>
                                      </p:to>
                                    </p:set>
                                    <p:anim calcmode="lin" valueType="num">
                                      <p:cBhvr additive="base">
                                        <p:cTn id="103" dur="500" fill="hold"/>
                                        <p:tgtEl>
                                          <p:spTgt spid="4"/>
                                        </p:tgtEl>
                                        <p:attrNameLst>
                                          <p:attrName>ppt_x</p:attrName>
                                        </p:attrNameLst>
                                      </p:cBhvr>
                                      <p:tavLst>
                                        <p:tav tm="0">
                                          <p:val>
                                            <p:strVal val="#ppt_x"/>
                                          </p:val>
                                        </p:tav>
                                        <p:tav tm="100000">
                                          <p:val>
                                            <p:strVal val="#ppt_x"/>
                                          </p:val>
                                        </p:tav>
                                      </p:tavLst>
                                    </p:anim>
                                    <p:anim calcmode="lin" valueType="num">
                                      <p:cBhvr additive="base">
                                        <p:cTn id="104" dur="500" fill="hold"/>
                                        <p:tgtEl>
                                          <p:spTgt spid="4"/>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52"/>
                                        </p:tgtEl>
                                        <p:attrNameLst>
                                          <p:attrName>style.visibility</p:attrName>
                                        </p:attrNameLst>
                                      </p:cBhvr>
                                      <p:to>
                                        <p:strVal val="visible"/>
                                      </p:to>
                                    </p:set>
                                    <p:anim calcmode="lin" valueType="num">
                                      <p:cBhvr additive="base">
                                        <p:cTn id="107" dur="500" fill="hold"/>
                                        <p:tgtEl>
                                          <p:spTgt spid="52"/>
                                        </p:tgtEl>
                                        <p:attrNameLst>
                                          <p:attrName>ppt_x</p:attrName>
                                        </p:attrNameLst>
                                      </p:cBhvr>
                                      <p:tavLst>
                                        <p:tav tm="0">
                                          <p:val>
                                            <p:strVal val="#ppt_x"/>
                                          </p:val>
                                        </p:tav>
                                        <p:tav tm="100000">
                                          <p:val>
                                            <p:strVal val="#ppt_x"/>
                                          </p:val>
                                        </p:tav>
                                      </p:tavLst>
                                    </p:anim>
                                    <p:anim calcmode="lin" valueType="num">
                                      <p:cBhvr additive="base">
                                        <p:cTn id="10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40"/>
                                        </p:tgtEl>
                                        <p:attrNameLst>
                                          <p:attrName>style.visibility</p:attrName>
                                        </p:attrNameLst>
                                      </p:cBhvr>
                                      <p:to>
                                        <p:strVal val="visible"/>
                                      </p:to>
                                    </p:set>
                                    <p:anim calcmode="lin" valueType="num">
                                      <p:cBhvr additive="base">
                                        <p:cTn id="113" dur="500" fill="hold"/>
                                        <p:tgtEl>
                                          <p:spTgt spid="40"/>
                                        </p:tgtEl>
                                        <p:attrNameLst>
                                          <p:attrName>ppt_x</p:attrName>
                                        </p:attrNameLst>
                                      </p:cBhvr>
                                      <p:tavLst>
                                        <p:tav tm="0">
                                          <p:val>
                                            <p:strVal val="#ppt_x"/>
                                          </p:val>
                                        </p:tav>
                                        <p:tav tm="100000">
                                          <p:val>
                                            <p:strVal val="#ppt_x"/>
                                          </p:val>
                                        </p:tav>
                                      </p:tavLst>
                                    </p:anim>
                                    <p:anim calcmode="lin" valueType="num">
                                      <p:cBhvr additive="base">
                                        <p:cTn id="114" dur="500" fill="hold"/>
                                        <p:tgtEl>
                                          <p:spTgt spid="40"/>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5"/>
                                        </p:tgtEl>
                                        <p:attrNameLst>
                                          <p:attrName>style.visibility</p:attrName>
                                        </p:attrNameLst>
                                      </p:cBhvr>
                                      <p:to>
                                        <p:strVal val="visible"/>
                                      </p:to>
                                    </p:set>
                                    <p:anim calcmode="lin" valueType="num">
                                      <p:cBhvr additive="base">
                                        <p:cTn id="117" dur="500" fill="hold"/>
                                        <p:tgtEl>
                                          <p:spTgt spid="5"/>
                                        </p:tgtEl>
                                        <p:attrNameLst>
                                          <p:attrName>ppt_x</p:attrName>
                                        </p:attrNameLst>
                                      </p:cBhvr>
                                      <p:tavLst>
                                        <p:tav tm="0">
                                          <p:val>
                                            <p:strVal val="#ppt_x"/>
                                          </p:val>
                                        </p:tav>
                                        <p:tav tm="100000">
                                          <p:val>
                                            <p:strVal val="#ppt_x"/>
                                          </p:val>
                                        </p:tav>
                                      </p:tavLst>
                                    </p:anim>
                                    <p:anim calcmode="lin" valueType="num">
                                      <p:cBhvr additive="base">
                                        <p:cTn id="118" dur="500" fill="hold"/>
                                        <p:tgtEl>
                                          <p:spTgt spid="5"/>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6"/>
                                        </p:tgtEl>
                                        <p:attrNameLst>
                                          <p:attrName>style.visibility</p:attrName>
                                        </p:attrNameLst>
                                      </p:cBhvr>
                                      <p:to>
                                        <p:strVal val="visible"/>
                                      </p:to>
                                    </p:set>
                                    <p:anim calcmode="lin" valueType="num">
                                      <p:cBhvr additive="base">
                                        <p:cTn id="121" dur="500" fill="hold"/>
                                        <p:tgtEl>
                                          <p:spTgt spid="6"/>
                                        </p:tgtEl>
                                        <p:attrNameLst>
                                          <p:attrName>ppt_x</p:attrName>
                                        </p:attrNameLst>
                                      </p:cBhvr>
                                      <p:tavLst>
                                        <p:tav tm="0">
                                          <p:val>
                                            <p:strVal val="#ppt_x"/>
                                          </p:val>
                                        </p:tav>
                                        <p:tav tm="100000">
                                          <p:val>
                                            <p:strVal val="#ppt_x"/>
                                          </p:val>
                                        </p:tav>
                                      </p:tavLst>
                                    </p:anim>
                                    <p:anim calcmode="lin" valueType="num">
                                      <p:cBhvr additive="base">
                                        <p:cTn id="122" dur="500" fill="hold"/>
                                        <p:tgtEl>
                                          <p:spTgt spid="6"/>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8"/>
                                        </p:tgtEl>
                                        <p:attrNameLst>
                                          <p:attrName>style.visibility</p:attrName>
                                        </p:attrNameLst>
                                      </p:cBhvr>
                                      <p:to>
                                        <p:strVal val="visible"/>
                                      </p:to>
                                    </p:set>
                                    <p:anim calcmode="lin" valueType="num">
                                      <p:cBhvr additive="base">
                                        <p:cTn id="125" dur="500" fill="hold"/>
                                        <p:tgtEl>
                                          <p:spTgt spid="8"/>
                                        </p:tgtEl>
                                        <p:attrNameLst>
                                          <p:attrName>ppt_x</p:attrName>
                                        </p:attrNameLst>
                                      </p:cBhvr>
                                      <p:tavLst>
                                        <p:tav tm="0">
                                          <p:val>
                                            <p:strVal val="#ppt_x"/>
                                          </p:val>
                                        </p:tav>
                                        <p:tav tm="100000">
                                          <p:val>
                                            <p:strVal val="#ppt_x"/>
                                          </p:val>
                                        </p:tav>
                                      </p:tavLst>
                                    </p:anim>
                                    <p:anim calcmode="lin" valueType="num">
                                      <p:cBhvr additive="base">
                                        <p:cTn id="126" dur="500" fill="hold"/>
                                        <p:tgtEl>
                                          <p:spTgt spid="8"/>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43"/>
                                        </p:tgtEl>
                                        <p:attrNameLst>
                                          <p:attrName>style.visibility</p:attrName>
                                        </p:attrNameLst>
                                      </p:cBhvr>
                                      <p:to>
                                        <p:strVal val="visible"/>
                                      </p:to>
                                    </p:set>
                                    <p:anim calcmode="lin" valueType="num">
                                      <p:cBhvr additive="base">
                                        <p:cTn id="129" dur="500" fill="hold"/>
                                        <p:tgtEl>
                                          <p:spTgt spid="43"/>
                                        </p:tgtEl>
                                        <p:attrNameLst>
                                          <p:attrName>ppt_x</p:attrName>
                                        </p:attrNameLst>
                                      </p:cBhvr>
                                      <p:tavLst>
                                        <p:tav tm="0">
                                          <p:val>
                                            <p:strVal val="#ppt_x"/>
                                          </p:val>
                                        </p:tav>
                                        <p:tav tm="100000">
                                          <p:val>
                                            <p:strVal val="#ppt_x"/>
                                          </p:val>
                                        </p:tav>
                                      </p:tavLst>
                                    </p:anim>
                                    <p:anim calcmode="lin" valueType="num">
                                      <p:cBhvr additive="base">
                                        <p:cTn id="130" dur="500" fill="hold"/>
                                        <p:tgtEl>
                                          <p:spTgt spid="43"/>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9"/>
                                        </p:tgtEl>
                                        <p:attrNameLst>
                                          <p:attrName>style.visibility</p:attrName>
                                        </p:attrNameLst>
                                      </p:cBhvr>
                                      <p:to>
                                        <p:strVal val="visible"/>
                                      </p:to>
                                    </p:set>
                                    <p:anim calcmode="lin" valueType="num">
                                      <p:cBhvr additive="base">
                                        <p:cTn id="133" dur="500" fill="hold"/>
                                        <p:tgtEl>
                                          <p:spTgt spid="9"/>
                                        </p:tgtEl>
                                        <p:attrNameLst>
                                          <p:attrName>ppt_x</p:attrName>
                                        </p:attrNameLst>
                                      </p:cBhvr>
                                      <p:tavLst>
                                        <p:tav tm="0">
                                          <p:val>
                                            <p:strVal val="#ppt_x"/>
                                          </p:val>
                                        </p:tav>
                                        <p:tav tm="100000">
                                          <p:val>
                                            <p:strVal val="#ppt_x"/>
                                          </p:val>
                                        </p:tav>
                                      </p:tavLst>
                                    </p:anim>
                                    <p:anim calcmode="lin" valueType="num">
                                      <p:cBhvr additive="base">
                                        <p:cTn id="1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grpId="0" nodeType="clickEffect">
                                  <p:stCondLst>
                                    <p:cond delay="0"/>
                                  </p:stCondLst>
                                  <p:childTnLst>
                                    <p:set>
                                      <p:cBhvr>
                                        <p:cTn id="138" dur="1" fill="hold">
                                          <p:stCondLst>
                                            <p:cond delay="0"/>
                                          </p:stCondLst>
                                        </p:cTn>
                                        <p:tgtEl>
                                          <p:spTgt spid="65"/>
                                        </p:tgtEl>
                                        <p:attrNameLst>
                                          <p:attrName>style.visibility</p:attrName>
                                        </p:attrNameLst>
                                      </p:cBhvr>
                                      <p:to>
                                        <p:strVal val="visible"/>
                                      </p:to>
                                    </p:set>
                                    <p:anim calcmode="lin" valueType="num">
                                      <p:cBhvr additive="base">
                                        <p:cTn id="139" dur="500" fill="hold"/>
                                        <p:tgtEl>
                                          <p:spTgt spid="65"/>
                                        </p:tgtEl>
                                        <p:attrNameLst>
                                          <p:attrName>ppt_x</p:attrName>
                                        </p:attrNameLst>
                                      </p:cBhvr>
                                      <p:tavLst>
                                        <p:tav tm="0">
                                          <p:val>
                                            <p:strVal val="#ppt_x"/>
                                          </p:val>
                                        </p:tav>
                                        <p:tav tm="100000">
                                          <p:val>
                                            <p:strVal val="#ppt_x"/>
                                          </p:val>
                                        </p:tav>
                                      </p:tavLst>
                                    </p:anim>
                                    <p:anim calcmode="lin" valueType="num">
                                      <p:cBhvr additive="base">
                                        <p:cTn id="140" dur="500" fill="hold"/>
                                        <p:tgtEl>
                                          <p:spTgt spid="65"/>
                                        </p:tgtEl>
                                        <p:attrNameLst>
                                          <p:attrName>ppt_y</p:attrName>
                                        </p:attrNameLst>
                                      </p:cBhvr>
                                      <p:tavLst>
                                        <p:tav tm="0">
                                          <p:val>
                                            <p:strVal val="1+#ppt_h/2"/>
                                          </p:val>
                                        </p:tav>
                                        <p:tav tm="100000">
                                          <p:val>
                                            <p:strVal val="#ppt_y"/>
                                          </p:val>
                                        </p:tav>
                                      </p:tavLst>
                                    </p:anim>
                                  </p:childTnLst>
                                </p:cTn>
                              </p:par>
                              <p:par>
                                <p:cTn id="141" presetID="2" presetClass="entr" presetSubtype="4" fill="hold" nodeType="withEffect">
                                  <p:stCondLst>
                                    <p:cond delay="0"/>
                                  </p:stCondLst>
                                  <p:childTnLst>
                                    <p:set>
                                      <p:cBhvr>
                                        <p:cTn id="142" dur="1" fill="hold">
                                          <p:stCondLst>
                                            <p:cond delay="0"/>
                                          </p:stCondLst>
                                        </p:cTn>
                                        <p:tgtEl>
                                          <p:spTgt spid="1026"/>
                                        </p:tgtEl>
                                        <p:attrNameLst>
                                          <p:attrName>style.visibility</p:attrName>
                                        </p:attrNameLst>
                                      </p:cBhvr>
                                      <p:to>
                                        <p:strVal val="visible"/>
                                      </p:to>
                                    </p:set>
                                    <p:anim calcmode="lin" valueType="num">
                                      <p:cBhvr additive="base">
                                        <p:cTn id="143" dur="500" fill="hold"/>
                                        <p:tgtEl>
                                          <p:spTgt spid="1026"/>
                                        </p:tgtEl>
                                        <p:attrNameLst>
                                          <p:attrName>ppt_x</p:attrName>
                                        </p:attrNameLst>
                                      </p:cBhvr>
                                      <p:tavLst>
                                        <p:tav tm="0">
                                          <p:val>
                                            <p:strVal val="#ppt_x"/>
                                          </p:val>
                                        </p:tav>
                                        <p:tav tm="100000">
                                          <p:val>
                                            <p:strVal val="#ppt_x"/>
                                          </p:val>
                                        </p:tav>
                                      </p:tavLst>
                                    </p:anim>
                                    <p:anim calcmode="lin" valueType="num">
                                      <p:cBhvr additive="base">
                                        <p:cTn id="144" dur="500" fill="hold"/>
                                        <p:tgtEl>
                                          <p:spTgt spid="1026"/>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20"/>
                                        </p:tgtEl>
                                        <p:attrNameLst>
                                          <p:attrName>style.visibility</p:attrName>
                                        </p:attrNameLst>
                                      </p:cBhvr>
                                      <p:to>
                                        <p:strVal val="visible"/>
                                      </p:to>
                                    </p:set>
                                    <p:anim calcmode="lin" valueType="num">
                                      <p:cBhvr additive="base">
                                        <p:cTn id="147" dur="500" fill="hold"/>
                                        <p:tgtEl>
                                          <p:spTgt spid="20"/>
                                        </p:tgtEl>
                                        <p:attrNameLst>
                                          <p:attrName>ppt_x</p:attrName>
                                        </p:attrNameLst>
                                      </p:cBhvr>
                                      <p:tavLst>
                                        <p:tav tm="0">
                                          <p:val>
                                            <p:strVal val="#ppt_x"/>
                                          </p:val>
                                        </p:tav>
                                        <p:tav tm="100000">
                                          <p:val>
                                            <p:strVal val="#ppt_x"/>
                                          </p:val>
                                        </p:tav>
                                      </p:tavLst>
                                    </p:anim>
                                    <p:anim calcmode="lin" valueType="num">
                                      <p:cBhvr additive="base">
                                        <p:cTn id="14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2" presetClass="entr" presetSubtype="4" fill="hold" grpId="0" nodeType="clickEffect">
                                  <p:stCondLst>
                                    <p:cond delay="0"/>
                                  </p:stCondLst>
                                  <p:childTnLst>
                                    <p:set>
                                      <p:cBhvr>
                                        <p:cTn id="152" dur="1" fill="hold">
                                          <p:stCondLst>
                                            <p:cond delay="0"/>
                                          </p:stCondLst>
                                        </p:cTn>
                                        <p:tgtEl>
                                          <p:spTgt spid="13"/>
                                        </p:tgtEl>
                                        <p:attrNameLst>
                                          <p:attrName>style.visibility</p:attrName>
                                        </p:attrNameLst>
                                      </p:cBhvr>
                                      <p:to>
                                        <p:strVal val="visible"/>
                                      </p:to>
                                    </p:set>
                                    <p:anim calcmode="lin" valueType="num">
                                      <p:cBhvr additive="base">
                                        <p:cTn id="153" dur="500" fill="hold"/>
                                        <p:tgtEl>
                                          <p:spTgt spid="13"/>
                                        </p:tgtEl>
                                        <p:attrNameLst>
                                          <p:attrName>ppt_x</p:attrName>
                                        </p:attrNameLst>
                                      </p:cBhvr>
                                      <p:tavLst>
                                        <p:tav tm="0">
                                          <p:val>
                                            <p:strVal val="#ppt_x"/>
                                          </p:val>
                                        </p:tav>
                                        <p:tav tm="100000">
                                          <p:val>
                                            <p:strVal val="#ppt_x"/>
                                          </p:val>
                                        </p:tav>
                                      </p:tavLst>
                                    </p:anim>
                                    <p:anim calcmode="lin" valueType="num">
                                      <p:cBhvr additive="base">
                                        <p:cTn id="15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2" presetClass="entr" presetSubtype="4" fill="hold" grpId="0" nodeType="clickEffect">
                                  <p:stCondLst>
                                    <p:cond delay="0"/>
                                  </p:stCondLst>
                                  <p:childTnLst>
                                    <p:set>
                                      <p:cBhvr>
                                        <p:cTn id="158" dur="1" fill="hold">
                                          <p:stCondLst>
                                            <p:cond delay="0"/>
                                          </p:stCondLst>
                                        </p:cTn>
                                        <p:tgtEl>
                                          <p:spTgt spid="21"/>
                                        </p:tgtEl>
                                        <p:attrNameLst>
                                          <p:attrName>style.visibility</p:attrName>
                                        </p:attrNameLst>
                                      </p:cBhvr>
                                      <p:to>
                                        <p:strVal val="visible"/>
                                      </p:to>
                                    </p:set>
                                    <p:anim calcmode="lin" valueType="num">
                                      <p:cBhvr additive="base">
                                        <p:cTn id="159" dur="500" fill="hold"/>
                                        <p:tgtEl>
                                          <p:spTgt spid="21"/>
                                        </p:tgtEl>
                                        <p:attrNameLst>
                                          <p:attrName>ppt_x</p:attrName>
                                        </p:attrNameLst>
                                      </p:cBhvr>
                                      <p:tavLst>
                                        <p:tav tm="0">
                                          <p:val>
                                            <p:strVal val="#ppt_x"/>
                                          </p:val>
                                        </p:tav>
                                        <p:tav tm="100000">
                                          <p:val>
                                            <p:strVal val="#ppt_x"/>
                                          </p:val>
                                        </p:tav>
                                      </p:tavLst>
                                    </p:anim>
                                    <p:anim calcmode="lin" valueType="num">
                                      <p:cBhvr additive="base">
                                        <p:cTn id="16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4" grpId="0"/>
      <p:bldP spid="15" grpId="0" animBg="1"/>
      <p:bldP spid="22" grpId="0"/>
      <p:bldP spid="23" grpId="0" animBg="1"/>
      <p:bldP spid="3" grpId="0"/>
      <p:bldP spid="34" grpId="0"/>
      <p:bldP spid="35" grpId="0"/>
      <p:bldP spid="39" grpId="0" animBg="1"/>
      <p:bldP spid="37" grpId="0"/>
      <p:bldP spid="41" grpId="0"/>
      <p:bldP spid="42" grpId="0"/>
      <p:bldP spid="4" grpId="0" animBg="1"/>
      <p:bldP spid="6" grpId="0" animBg="1"/>
      <p:bldP spid="40" grpId="0" animBg="1"/>
      <p:bldP spid="43" grpId="0" animBg="1"/>
      <p:bldP spid="47" grpId="0" animBg="1"/>
      <p:bldP spid="5" grpId="0" animBg="1"/>
      <p:bldP spid="8" grpId="0" animBg="1"/>
      <p:bldP spid="9" grpId="0" animBg="1"/>
      <p:bldP spid="52" grpId="0" animBg="1"/>
      <p:bldP spid="65" grpId="0" animBg="1"/>
      <p:bldP spid="19" grpId="0"/>
      <p:bldP spid="13"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9F8B9455-A6F7-DE3D-222D-CD8D8496685F}"/>
              </a:ext>
            </a:extLst>
          </p:cNvPr>
          <p:cNvSpPr txBox="1"/>
          <p:nvPr/>
        </p:nvSpPr>
        <p:spPr>
          <a:xfrm>
            <a:off x="3370079" y="214191"/>
            <a:ext cx="6225126" cy="1631216"/>
          </a:xfrm>
          <a:prstGeom prst="rect">
            <a:avLst/>
          </a:prstGeom>
          <a:noFill/>
        </p:spPr>
        <p:txBody>
          <a:bodyPr wrap="square" rtlCol="0">
            <a:spAutoFit/>
          </a:bodyPr>
          <a:lstStyle/>
          <a:p>
            <a:pPr algn="ctr"/>
            <a:r>
              <a:rPr lang="sv-SE" sz="2000" dirty="0">
                <a:latin typeface="Algerian" panose="04020705040A02060702" pitchFamily="82" charset="0"/>
              </a:rPr>
              <a:t>Stanna upp – reflektera - Återta problemformuleringsinitiativet</a:t>
            </a:r>
          </a:p>
          <a:p>
            <a:pPr algn="ctr"/>
            <a:r>
              <a:rPr lang="sv-SE" sz="2000" dirty="0">
                <a:latin typeface="Algerian" panose="04020705040A02060702" pitchFamily="82" charset="0"/>
              </a:rPr>
              <a:t>Ta ut kompassriktningen </a:t>
            </a:r>
          </a:p>
          <a:p>
            <a:pPr algn="ctr"/>
            <a:r>
              <a:rPr lang="sv-SE" sz="2000" dirty="0">
                <a:latin typeface="Algerian" panose="04020705040A02060702" pitchFamily="82" charset="0"/>
              </a:rPr>
              <a:t>Och bidra till en diskursiv förflyttning</a:t>
            </a:r>
          </a:p>
          <a:p>
            <a:pPr algn="ctr"/>
            <a:r>
              <a:rPr lang="sv-SE" sz="2000" dirty="0">
                <a:latin typeface="Algerian" panose="04020705040A02060702" pitchFamily="82" charset="0"/>
              </a:rPr>
              <a:t>Utifrån dina egna inre värdegrunder !!</a:t>
            </a:r>
            <a:endParaRPr lang="en-GB" sz="2000" dirty="0">
              <a:latin typeface="Algerian" panose="04020705040A02060702" pitchFamily="82" charset="0"/>
            </a:endParaRPr>
          </a:p>
        </p:txBody>
      </p:sp>
      <p:pic>
        <p:nvPicPr>
          <p:cNvPr id="1026" name="Picture 2" descr="Micro:bit 6 Kompass – Köping kodar">
            <a:extLst>
              <a:ext uri="{FF2B5EF4-FFF2-40B4-BE49-F238E27FC236}">
                <a16:creationId xmlns:a16="http://schemas.microsoft.com/office/drawing/2014/main" id="{9290ECF8-D1C0-73D7-FCD6-DB9CD269F99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71487" y="753925"/>
            <a:ext cx="559104" cy="5323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ynvända logga 3 – Permakultur Stjärnsund">
            <a:extLst>
              <a:ext uri="{FF2B5EF4-FFF2-40B4-BE49-F238E27FC236}">
                <a16:creationId xmlns:a16="http://schemas.microsoft.com/office/drawing/2014/main" id="{5843EEDA-F0FA-FBE0-7B45-46C900FC27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969" y="1448995"/>
            <a:ext cx="2557110" cy="875239"/>
          </a:xfrm>
          <a:prstGeom prst="rect">
            <a:avLst/>
          </a:prstGeom>
          <a:noFill/>
          <a:extLst>
            <a:ext uri="{909E8E84-426E-40DD-AFC4-6F175D3DCCD1}">
              <a14:hiddenFill xmlns:a14="http://schemas.microsoft.com/office/drawing/2010/main">
                <a:solidFill>
                  <a:srgbClr val="FFFFFF"/>
                </a:solidFill>
              </a14:hiddenFill>
            </a:ext>
          </a:extLst>
        </p:spPr>
      </p:pic>
      <p:sp>
        <p:nvSpPr>
          <p:cNvPr id="5" name="textruta 4">
            <a:extLst>
              <a:ext uri="{FF2B5EF4-FFF2-40B4-BE49-F238E27FC236}">
                <a16:creationId xmlns:a16="http://schemas.microsoft.com/office/drawing/2014/main" id="{E355380B-20EF-176B-324C-FC4FE7BE80EF}"/>
              </a:ext>
            </a:extLst>
          </p:cNvPr>
          <p:cNvSpPr txBox="1"/>
          <p:nvPr/>
        </p:nvSpPr>
        <p:spPr>
          <a:xfrm>
            <a:off x="491027" y="4108897"/>
            <a:ext cx="3025187" cy="1061188"/>
          </a:xfrm>
          <a:prstGeom prst="rect">
            <a:avLst/>
          </a:prstGeom>
          <a:solidFill>
            <a:srgbClr val="FFFF00"/>
          </a:solidFill>
        </p:spPr>
        <p:txBody>
          <a:bodyPr wrap="none" rtlCol="0">
            <a:spAutoFit/>
          </a:bodyPr>
          <a:lstStyle/>
          <a:p>
            <a:pPr algn="ctr"/>
            <a:r>
              <a:rPr lang="sv-SE" sz="2000" b="1" dirty="0">
                <a:solidFill>
                  <a:srgbClr val="FF0000"/>
                </a:solidFill>
                <a:latin typeface="Monotype Corsiva" panose="03010101010201010101" pitchFamily="66" charset="0"/>
              </a:rPr>
              <a:t>2. Främja och förebygga!</a:t>
            </a:r>
          </a:p>
          <a:p>
            <a:pPr algn="ctr">
              <a:lnSpc>
                <a:spcPts val="1700"/>
              </a:lnSpc>
            </a:pPr>
            <a:r>
              <a:rPr lang="sv-SE" sz="1600" b="1" dirty="0">
                <a:solidFill>
                  <a:srgbClr val="FF0000"/>
                </a:solidFill>
                <a:latin typeface="Monotype Corsiva" panose="03010101010201010101" pitchFamily="66" charset="0"/>
              </a:rPr>
              <a:t>Vikten av att undvika </a:t>
            </a:r>
            <a:r>
              <a:rPr lang="sv-SE" sz="1600" b="1" dirty="0" err="1">
                <a:solidFill>
                  <a:srgbClr val="FF0000"/>
                </a:solidFill>
                <a:latin typeface="Monotype Corsiva" panose="03010101010201010101" pitchFamily="66" charset="0"/>
              </a:rPr>
              <a:t>epistemiskt</a:t>
            </a:r>
            <a:r>
              <a:rPr lang="sv-SE" sz="1600" b="1" dirty="0">
                <a:solidFill>
                  <a:srgbClr val="FF0000"/>
                </a:solidFill>
                <a:latin typeface="Monotype Corsiva" panose="03010101010201010101" pitchFamily="66" charset="0"/>
              </a:rPr>
              <a:t> våld</a:t>
            </a:r>
          </a:p>
          <a:p>
            <a:pPr algn="ctr">
              <a:lnSpc>
                <a:spcPts val="1700"/>
              </a:lnSpc>
            </a:pPr>
            <a:r>
              <a:rPr lang="sv-SE" sz="1600" b="1" dirty="0">
                <a:solidFill>
                  <a:srgbClr val="FF0000"/>
                </a:solidFill>
                <a:latin typeface="Monotype Corsiva" panose="03010101010201010101" pitchFamily="66" charset="0"/>
              </a:rPr>
              <a:t>och av att komplettera repressiva</a:t>
            </a:r>
          </a:p>
          <a:p>
            <a:pPr algn="ctr">
              <a:lnSpc>
                <a:spcPts val="1700"/>
              </a:lnSpc>
            </a:pPr>
            <a:r>
              <a:rPr lang="sv-SE" sz="1600" b="1" dirty="0">
                <a:solidFill>
                  <a:srgbClr val="FF0000"/>
                </a:solidFill>
                <a:latin typeface="Monotype Corsiva" panose="03010101010201010101" pitchFamily="66" charset="0"/>
              </a:rPr>
              <a:t>med förebyggande åtgärder</a:t>
            </a:r>
          </a:p>
        </p:txBody>
      </p:sp>
      <p:sp>
        <p:nvSpPr>
          <p:cNvPr id="6" name="textruta 5">
            <a:extLst>
              <a:ext uri="{FF2B5EF4-FFF2-40B4-BE49-F238E27FC236}">
                <a16:creationId xmlns:a16="http://schemas.microsoft.com/office/drawing/2014/main" id="{92C537E9-4239-E6E7-F5FD-12A41228B08E}"/>
              </a:ext>
            </a:extLst>
          </p:cNvPr>
          <p:cNvSpPr txBox="1"/>
          <p:nvPr/>
        </p:nvSpPr>
        <p:spPr>
          <a:xfrm>
            <a:off x="491027" y="2598974"/>
            <a:ext cx="3019572" cy="1163780"/>
          </a:xfrm>
          <a:prstGeom prst="rect">
            <a:avLst/>
          </a:prstGeom>
          <a:solidFill>
            <a:srgbClr val="FFFF00"/>
          </a:solidFill>
        </p:spPr>
        <p:txBody>
          <a:bodyPr wrap="square" rtlCol="0">
            <a:spAutoFit/>
          </a:bodyPr>
          <a:lstStyle/>
          <a:p>
            <a:pPr algn="ctr">
              <a:lnSpc>
                <a:spcPts val="1500"/>
              </a:lnSpc>
            </a:pPr>
            <a:r>
              <a:rPr lang="sv-SE" sz="2000" b="1" dirty="0">
                <a:solidFill>
                  <a:srgbClr val="FF0000"/>
                </a:solidFill>
                <a:latin typeface="Monotype Corsiva" panose="03010101010201010101" pitchFamily="66" charset="0"/>
              </a:rPr>
              <a:t>1. Inkludera!</a:t>
            </a:r>
          </a:p>
          <a:p>
            <a:pPr algn="ctr">
              <a:lnSpc>
                <a:spcPts val="1700"/>
              </a:lnSpc>
            </a:pPr>
            <a:r>
              <a:rPr lang="sv-SE" sz="1600" b="1" dirty="0">
                <a:solidFill>
                  <a:srgbClr val="FF0000"/>
                </a:solidFill>
                <a:latin typeface="Monotype Corsiva" panose="03010101010201010101" pitchFamily="66" charset="0"/>
              </a:rPr>
              <a:t>Det är inte utanförskapet som är</a:t>
            </a:r>
          </a:p>
          <a:p>
            <a:pPr algn="ctr">
              <a:lnSpc>
                <a:spcPts val="1700"/>
              </a:lnSpc>
            </a:pPr>
            <a:r>
              <a:rPr lang="sv-SE" sz="1600" b="1" dirty="0">
                <a:solidFill>
                  <a:srgbClr val="FF0000"/>
                </a:solidFill>
                <a:latin typeface="Monotype Corsiva" panose="03010101010201010101" pitchFamily="66" charset="0"/>
              </a:rPr>
              <a:t>problemet utan </a:t>
            </a:r>
            <a:r>
              <a:rPr lang="sv-SE" sz="1600" b="1" dirty="0" err="1">
                <a:solidFill>
                  <a:srgbClr val="FF0000"/>
                </a:solidFill>
                <a:latin typeface="Monotype Corsiva" panose="03010101010201010101" pitchFamily="66" charset="0"/>
              </a:rPr>
              <a:t>innanförskapet</a:t>
            </a:r>
            <a:endParaRPr lang="sv-SE" sz="1600" b="1" dirty="0">
              <a:solidFill>
                <a:srgbClr val="FF0000"/>
              </a:solidFill>
              <a:latin typeface="Monotype Corsiva" panose="03010101010201010101" pitchFamily="66" charset="0"/>
            </a:endParaRPr>
          </a:p>
          <a:p>
            <a:pPr algn="ctr">
              <a:lnSpc>
                <a:spcPts val="1700"/>
              </a:lnSpc>
            </a:pPr>
            <a:r>
              <a:rPr lang="sv-SE" sz="1600" b="1" dirty="0">
                <a:solidFill>
                  <a:srgbClr val="FF0000"/>
                </a:solidFill>
                <a:latin typeface="Monotype Corsiva" panose="03010101010201010101" pitchFamily="66" charset="0"/>
              </a:rPr>
              <a:t>System (faktisk) integration </a:t>
            </a:r>
            <a:r>
              <a:rPr lang="sv-SE" sz="1600" b="1" dirty="0" err="1">
                <a:solidFill>
                  <a:srgbClr val="FF0000"/>
                </a:solidFill>
                <a:latin typeface="Monotype Corsiva" panose="03010101010201010101" pitchFamily="66" charset="0"/>
              </a:rPr>
              <a:t>versus</a:t>
            </a:r>
            <a:endParaRPr lang="sv-SE" sz="1600" b="1" dirty="0">
              <a:solidFill>
                <a:srgbClr val="FF0000"/>
              </a:solidFill>
              <a:latin typeface="Monotype Corsiva" panose="03010101010201010101" pitchFamily="66" charset="0"/>
            </a:endParaRPr>
          </a:p>
          <a:p>
            <a:pPr algn="ctr">
              <a:lnSpc>
                <a:spcPts val="1700"/>
              </a:lnSpc>
            </a:pPr>
            <a:r>
              <a:rPr lang="sv-SE" sz="1600" b="1" dirty="0">
                <a:solidFill>
                  <a:srgbClr val="FF0000"/>
                </a:solidFill>
                <a:latin typeface="Monotype Corsiva" panose="03010101010201010101" pitchFamily="66" charset="0"/>
              </a:rPr>
              <a:t>Social integration (känslan av)</a:t>
            </a:r>
          </a:p>
        </p:txBody>
      </p:sp>
      <p:sp>
        <p:nvSpPr>
          <p:cNvPr id="7" name="textruta 6">
            <a:extLst>
              <a:ext uri="{FF2B5EF4-FFF2-40B4-BE49-F238E27FC236}">
                <a16:creationId xmlns:a16="http://schemas.microsoft.com/office/drawing/2014/main" id="{FB4414CB-FD14-0B3D-92B1-BBC8CA708FD1}"/>
              </a:ext>
            </a:extLst>
          </p:cNvPr>
          <p:cNvSpPr txBox="1"/>
          <p:nvPr/>
        </p:nvSpPr>
        <p:spPr>
          <a:xfrm>
            <a:off x="485412" y="5603554"/>
            <a:ext cx="3025187" cy="843180"/>
          </a:xfrm>
          <a:prstGeom prst="rect">
            <a:avLst/>
          </a:prstGeom>
          <a:solidFill>
            <a:srgbClr val="FFFF00"/>
          </a:solidFill>
        </p:spPr>
        <p:txBody>
          <a:bodyPr wrap="square" rtlCol="0">
            <a:spAutoFit/>
          </a:bodyPr>
          <a:lstStyle/>
          <a:p>
            <a:pPr algn="ctr"/>
            <a:r>
              <a:rPr lang="sv-SE" sz="2000" b="1" dirty="0">
                <a:solidFill>
                  <a:srgbClr val="FF0000"/>
                </a:solidFill>
                <a:latin typeface="Monotype Corsiva" panose="03010101010201010101" pitchFamily="66" charset="0"/>
              </a:rPr>
              <a:t>3. Maktdela och medskapa!</a:t>
            </a:r>
          </a:p>
          <a:p>
            <a:pPr algn="ctr">
              <a:lnSpc>
                <a:spcPts val="1700"/>
              </a:lnSpc>
            </a:pPr>
            <a:r>
              <a:rPr lang="sv-SE" sz="1600" b="1" dirty="0">
                <a:solidFill>
                  <a:srgbClr val="FF0000"/>
                </a:solidFill>
                <a:latin typeface="Monotype Corsiva" panose="03010101010201010101" pitchFamily="66" charset="0"/>
              </a:rPr>
              <a:t>Inflytande mellan valen</a:t>
            </a:r>
          </a:p>
          <a:p>
            <a:pPr algn="ctr">
              <a:lnSpc>
                <a:spcPts val="1700"/>
              </a:lnSpc>
            </a:pPr>
            <a:r>
              <a:rPr lang="sv-SE" sz="1600" b="1" dirty="0">
                <a:solidFill>
                  <a:srgbClr val="FF0000"/>
                </a:solidFill>
                <a:latin typeface="Monotype Corsiva" panose="03010101010201010101" pitchFamily="66" charset="0"/>
              </a:rPr>
              <a:t>Bygga tillit genom gemensam handling</a:t>
            </a:r>
          </a:p>
        </p:txBody>
      </p:sp>
      <p:sp>
        <p:nvSpPr>
          <p:cNvPr id="8" name="textruta 7">
            <a:extLst>
              <a:ext uri="{FF2B5EF4-FFF2-40B4-BE49-F238E27FC236}">
                <a16:creationId xmlns:a16="http://schemas.microsoft.com/office/drawing/2014/main" id="{0B7E5094-AF87-B08C-5D28-1BE2AE0F0E4A}"/>
              </a:ext>
            </a:extLst>
          </p:cNvPr>
          <p:cNvSpPr txBox="1"/>
          <p:nvPr/>
        </p:nvSpPr>
        <p:spPr>
          <a:xfrm>
            <a:off x="3668310" y="3985021"/>
            <a:ext cx="8280728" cy="1384995"/>
          </a:xfrm>
          <a:prstGeom prst="rect">
            <a:avLst/>
          </a:prstGeom>
          <a:noFill/>
        </p:spPr>
        <p:txBody>
          <a:bodyPr wrap="none" rtlCol="0">
            <a:spAutoFit/>
          </a:bodyPr>
          <a:lstStyle/>
          <a:p>
            <a:r>
              <a:rPr lang="en-GB" sz="1400" dirty="0" err="1">
                <a:effectLst/>
                <a:latin typeface="Calibri" panose="020F0502020204030204" pitchFamily="34" charset="0"/>
                <a:ea typeface="Calibri" panose="020F0502020204030204" pitchFamily="34" charset="0"/>
              </a:rPr>
              <a:t>När</a:t>
            </a:r>
            <a:r>
              <a:rPr lang="en-GB" sz="1400" dirty="0">
                <a:effectLst/>
                <a:latin typeface="Calibri" panose="020F0502020204030204" pitchFamily="34" charset="0"/>
                <a:ea typeface="Calibri" panose="020F0502020204030204" pitchFamily="34" charset="0"/>
              </a:rPr>
              <a:t> det </a:t>
            </a:r>
            <a:r>
              <a:rPr lang="en-GB" sz="1400" dirty="0" err="1">
                <a:effectLst/>
                <a:latin typeface="Calibri" panose="020F0502020204030204" pitchFamily="34" charset="0"/>
                <a:ea typeface="Calibri" panose="020F0502020204030204" pitchFamily="34" charset="0"/>
              </a:rPr>
              <a:t>gäller</a:t>
            </a:r>
            <a:r>
              <a:rPr lang="en-GB" sz="1400" dirty="0">
                <a:effectLst/>
                <a:latin typeface="Calibri" panose="020F0502020204030204" pitchFamily="34" charset="0"/>
                <a:ea typeface="Calibri" panose="020F0502020204030204" pitchFamily="34" charset="0"/>
              </a:rPr>
              <a:t> </a:t>
            </a:r>
            <a:r>
              <a:rPr lang="en-GB" sz="1400" b="1" dirty="0">
                <a:effectLst/>
                <a:latin typeface="Calibri" panose="020F0502020204030204" pitchFamily="34" charset="0"/>
                <a:ea typeface="Calibri" panose="020F0502020204030204" pitchFamily="34" charset="0"/>
              </a:rPr>
              <a:t>den </a:t>
            </a:r>
            <a:r>
              <a:rPr lang="en-GB" sz="1400" b="1" dirty="0" err="1">
                <a:effectLst/>
                <a:latin typeface="Calibri" panose="020F0502020204030204" pitchFamily="34" charset="0"/>
                <a:ea typeface="Calibri" panose="020F0502020204030204" pitchFamily="34" charset="0"/>
              </a:rPr>
              <a:t>allvarliga</a:t>
            </a:r>
            <a:r>
              <a:rPr lang="en-GB" sz="1400" b="1" dirty="0">
                <a:effectLst/>
                <a:latin typeface="Calibri" panose="020F0502020204030204" pitchFamily="34" charset="0"/>
                <a:ea typeface="Calibri" panose="020F0502020204030204" pitchFamily="34" charset="0"/>
              </a:rPr>
              <a:t> </a:t>
            </a:r>
            <a:r>
              <a:rPr lang="en-GB" sz="1400" b="1" dirty="0" err="1">
                <a:effectLst/>
                <a:latin typeface="Calibri" panose="020F0502020204030204" pitchFamily="34" charset="0"/>
                <a:ea typeface="Calibri" panose="020F0502020204030204" pitchFamily="34" charset="0"/>
              </a:rPr>
              <a:t>gängkriminaliteten</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pekar</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många</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berörda</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samhällsaktörer</a:t>
            </a:r>
            <a:r>
              <a:rPr lang="en-GB" sz="1400" dirty="0">
                <a:effectLst/>
                <a:latin typeface="Calibri" panose="020F0502020204030204" pitchFamily="34" charset="0"/>
                <a:ea typeface="Calibri" panose="020F0502020204030204" pitchFamily="34" charset="0"/>
              </a:rPr>
              <a:t> (polis, </a:t>
            </a:r>
            <a:r>
              <a:rPr lang="en-GB" sz="1400" dirty="0" err="1">
                <a:effectLst/>
                <a:latin typeface="Calibri" panose="020F0502020204030204" pitchFamily="34" charset="0"/>
                <a:ea typeface="Calibri" panose="020F0502020204030204" pitchFamily="34" charset="0"/>
              </a:rPr>
              <a:t>socialarbetare</a:t>
            </a:r>
            <a:r>
              <a:rPr lang="en-GB" sz="1400" dirty="0">
                <a:effectLst/>
                <a:latin typeface="Calibri" panose="020F0502020204030204" pitchFamily="34" charset="0"/>
                <a:ea typeface="Calibri" panose="020F0502020204030204" pitchFamily="34" charset="0"/>
              </a:rPr>
              <a:t>) </a:t>
            </a:r>
          </a:p>
          <a:p>
            <a:r>
              <a:rPr lang="en-GB" sz="1400" dirty="0" err="1">
                <a:effectLst/>
                <a:latin typeface="Calibri" panose="020F0502020204030204" pitchFamily="34" charset="0"/>
                <a:ea typeface="Calibri" panose="020F0502020204030204" pitchFamily="34" charset="0"/>
              </a:rPr>
              <a:t>på</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vikten</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av</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att</a:t>
            </a:r>
            <a:r>
              <a:rPr lang="en-GB" sz="1400" dirty="0">
                <a:effectLst/>
                <a:latin typeface="Calibri" panose="020F0502020204030204" pitchFamily="34" charset="0"/>
                <a:ea typeface="Calibri" panose="020F0502020204030204" pitchFamily="34" charset="0"/>
              </a:rPr>
              <a:t> </a:t>
            </a:r>
            <a:r>
              <a:rPr lang="en-GB" sz="1400" b="1" dirty="0" err="1">
                <a:effectLst/>
                <a:latin typeface="Calibri" panose="020F0502020204030204" pitchFamily="34" charset="0"/>
                <a:ea typeface="Calibri" panose="020F0502020204030204" pitchFamily="34" charset="0"/>
              </a:rPr>
              <a:t>komplettera</a:t>
            </a:r>
            <a:r>
              <a:rPr lang="en-GB" sz="1400" b="1" dirty="0">
                <a:effectLst/>
                <a:latin typeface="Calibri" panose="020F0502020204030204" pitchFamily="34" charset="0"/>
                <a:ea typeface="Calibri" panose="020F0502020204030204" pitchFamily="34" charset="0"/>
              </a:rPr>
              <a:t> </a:t>
            </a:r>
            <a:r>
              <a:rPr lang="en-GB" sz="1400" b="1" dirty="0" err="1">
                <a:effectLst/>
                <a:latin typeface="Calibri" panose="020F0502020204030204" pitchFamily="34" charset="0"/>
                <a:ea typeface="Calibri" panose="020F0502020204030204" pitchFamily="34" charset="0"/>
              </a:rPr>
              <a:t>brottsbekämpande</a:t>
            </a:r>
            <a:r>
              <a:rPr lang="en-GB" sz="1400" b="1" dirty="0">
                <a:effectLst/>
                <a:latin typeface="Calibri" panose="020F0502020204030204" pitchFamily="34" charset="0"/>
                <a:ea typeface="Calibri" panose="020F0502020204030204" pitchFamily="34" charset="0"/>
              </a:rPr>
              <a:t> </a:t>
            </a:r>
            <a:r>
              <a:rPr lang="en-GB" sz="1400" b="1" dirty="0" err="1">
                <a:effectLst/>
                <a:latin typeface="Calibri" panose="020F0502020204030204" pitchFamily="34" charset="0"/>
                <a:ea typeface="Calibri" panose="020F0502020204030204" pitchFamily="34" charset="0"/>
              </a:rPr>
              <a:t>och</a:t>
            </a:r>
            <a:r>
              <a:rPr lang="en-GB" sz="1400" b="1" dirty="0">
                <a:effectLst/>
                <a:latin typeface="Calibri" panose="020F0502020204030204" pitchFamily="34" charset="0"/>
                <a:ea typeface="Calibri" panose="020F0502020204030204" pitchFamily="34" charset="0"/>
              </a:rPr>
              <a:t> </a:t>
            </a:r>
            <a:r>
              <a:rPr lang="en-GB" sz="1400" b="1" dirty="0" err="1">
                <a:effectLst/>
                <a:latin typeface="Calibri" panose="020F0502020204030204" pitchFamily="34" charset="0"/>
                <a:ea typeface="Calibri" panose="020F0502020204030204" pitchFamily="34" charset="0"/>
              </a:rPr>
              <a:t>repressiva</a:t>
            </a:r>
            <a:r>
              <a:rPr lang="en-GB" sz="1400" b="1" dirty="0">
                <a:effectLst/>
                <a:latin typeface="Calibri" panose="020F0502020204030204" pitchFamily="34" charset="0"/>
                <a:ea typeface="Calibri" panose="020F0502020204030204" pitchFamily="34" charset="0"/>
              </a:rPr>
              <a:t> </a:t>
            </a:r>
            <a:r>
              <a:rPr lang="en-GB" sz="1400" b="1" dirty="0" err="1">
                <a:effectLst/>
                <a:latin typeface="Calibri" panose="020F0502020204030204" pitchFamily="34" charset="0"/>
                <a:ea typeface="Calibri" panose="020F0502020204030204" pitchFamily="34" charset="0"/>
              </a:rPr>
              <a:t>åtgärder</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exv</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fler</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poliser</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kameraövervakning</a:t>
            </a:r>
            <a:r>
              <a:rPr lang="en-GB" sz="1400" dirty="0">
                <a:effectLst/>
                <a:latin typeface="Calibri" panose="020F0502020204030204" pitchFamily="34" charset="0"/>
                <a:ea typeface="Calibri" panose="020F0502020204030204" pitchFamily="34" charset="0"/>
              </a:rPr>
              <a:t>, </a:t>
            </a:r>
          </a:p>
          <a:p>
            <a:r>
              <a:rPr lang="en-GB" sz="1400" dirty="0" err="1">
                <a:effectLst/>
                <a:latin typeface="Calibri" panose="020F0502020204030204" pitchFamily="34" charset="0"/>
                <a:ea typeface="Calibri" panose="020F0502020204030204" pitchFamily="34" charset="0"/>
              </a:rPr>
              <a:t>straffskärpning</a:t>
            </a:r>
            <a:r>
              <a:rPr lang="en-GB" sz="1400" dirty="0">
                <a:effectLst/>
                <a:latin typeface="Calibri" panose="020F0502020204030204" pitchFamily="34" charset="0"/>
                <a:ea typeface="Calibri" panose="020F0502020204030204" pitchFamily="34" charset="0"/>
              </a:rPr>
              <a:t>) </a:t>
            </a:r>
            <a:r>
              <a:rPr lang="en-GB" sz="1400" b="1" dirty="0">
                <a:effectLst/>
                <a:latin typeface="Calibri" panose="020F0502020204030204" pitchFamily="34" charset="0"/>
                <a:ea typeface="Calibri" panose="020F0502020204030204" pitchFamily="34" charset="0"/>
              </a:rPr>
              <a:t>med </a:t>
            </a:r>
            <a:r>
              <a:rPr lang="en-GB" sz="1400" b="1" dirty="0" err="1">
                <a:effectLst/>
                <a:latin typeface="Calibri" panose="020F0502020204030204" pitchFamily="34" charset="0"/>
                <a:ea typeface="Calibri" panose="020F0502020204030204" pitchFamily="34" charset="0"/>
              </a:rPr>
              <a:t>förebyggande</a:t>
            </a:r>
            <a:r>
              <a:rPr lang="en-GB" sz="1400" b="1" dirty="0">
                <a:effectLst/>
                <a:latin typeface="Calibri" panose="020F0502020204030204" pitchFamily="34" charset="0"/>
                <a:ea typeface="Calibri" panose="020F0502020204030204" pitchFamily="34" charset="0"/>
              </a:rPr>
              <a:t> </a:t>
            </a:r>
            <a:r>
              <a:rPr lang="en-GB" sz="1400" b="1" dirty="0" err="1">
                <a:effectLst/>
                <a:latin typeface="Calibri" panose="020F0502020204030204" pitchFamily="34" charset="0"/>
                <a:ea typeface="Calibri" panose="020F0502020204030204" pitchFamily="34" charset="0"/>
              </a:rPr>
              <a:t>åtgärder</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exv</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godkända</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skolbetyg</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ordnat</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boende</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meningsfull</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fritid</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och</a:t>
            </a:r>
            <a:r>
              <a:rPr lang="en-GB" sz="1400" dirty="0">
                <a:effectLst/>
                <a:latin typeface="Calibri" panose="020F0502020204030204" pitchFamily="34" charset="0"/>
                <a:ea typeface="Calibri" panose="020F0502020204030204" pitchFamily="34" charset="0"/>
              </a:rPr>
              <a:t> </a:t>
            </a:r>
          </a:p>
          <a:p>
            <a:r>
              <a:rPr lang="en-GB" sz="1400" dirty="0" err="1">
                <a:effectLst/>
                <a:latin typeface="Calibri" panose="020F0502020204030204" pitchFamily="34" charset="0"/>
                <a:ea typeface="Calibri" panose="020F0502020204030204" pitchFamily="34" charset="0"/>
              </a:rPr>
              <a:t>sysselsättning</a:t>
            </a:r>
            <a:r>
              <a:rPr lang="en-GB" sz="1400" dirty="0">
                <a:effectLst/>
                <a:latin typeface="Calibri" panose="020F0502020204030204" pitchFamily="34" charset="0"/>
                <a:ea typeface="Calibri" panose="020F0502020204030204" pitchFamily="34" charset="0"/>
              </a:rPr>
              <a:t>) för </a:t>
            </a:r>
            <a:r>
              <a:rPr lang="en-GB" sz="1400" dirty="0" err="1">
                <a:effectLst/>
                <a:latin typeface="Calibri" panose="020F0502020204030204" pitchFamily="34" charset="0"/>
                <a:ea typeface="Calibri" panose="020F0502020204030204" pitchFamily="34" charset="0"/>
              </a:rPr>
              <a:t>att</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få</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bukt</a:t>
            </a:r>
            <a:r>
              <a:rPr lang="en-GB" sz="1400" dirty="0">
                <a:effectLst/>
                <a:latin typeface="Calibri" panose="020F0502020204030204" pitchFamily="34" charset="0"/>
                <a:ea typeface="Calibri" panose="020F0502020204030204" pitchFamily="34" charset="0"/>
              </a:rPr>
              <a:t> med </a:t>
            </a:r>
            <a:r>
              <a:rPr lang="en-GB" sz="1400" dirty="0" err="1">
                <a:effectLst/>
                <a:latin typeface="Calibri" panose="020F0502020204030204" pitchFamily="34" charset="0"/>
                <a:ea typeface="Calibri" panose="020F0502020204030204" pitchFamily="34" charset="0"/>
              </a:rPr>
              <a:t>såväl</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nyrekrytering</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som</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återgång</a:t>
            </a:r>
            <a:r>
              <a:rPr lang="en-GB" sz="1400" dirty="0">
                <a:effectLst/>
                <a:latin typeface="Calibri" panose="020F0502020204030204" pitchFamily="34" charset="0"/>
                <a:ea typeface="Calibri" panose="020F0502020204030204" pitchFamily="34" charset="0"/>
              </a:rPr>
              <a:t> till </a:t>
            </a:r>
            <a:r>
              <a:rPr lang="en-GB" sz="1400" dirty="0" err="1">
                <a:effectLst/>
                <a:latin typeface="Calibri" panose="020F0502020204030204" pitchFamily="34" charset="0"/>
                <a:ea typeface="Calibri" panose="020F0502020204030204" pitchFamily="34" charset="0"/>
              </a:rPr>
              <a:t>kriminalitet</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efter</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avtjänat</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straff</a:t>
            </a:r>
            <a:r>
              <a:rPr lang="en-GB" sz="1400" dirty="0">
                <a:effectLst/>
                <a:latin typeface="Calibri" panose="020F0502020204030204" pitchFamily="34" charset="0"/>
                <a:ea typeface="Calibri" panose="020F0502020204030204" pitchFamily="34" charset="0"/>
              </a:rPr>
              <a:t>. </a:t>
            </a:r>
          </a:p>
          <a:p>
            <a:r>
              <a:rPr lang="en-GB" sz="1400" dirty="0">
                <a:effectLst/>
                <a:latin typeface="Calibri" panose="020F0502020204030204" pitchFamily="34" charset="0"/>
                <a:ea typeface="Calibri" panose="020F0502020204030204" pitchFamily="34" charset="0"/>
              </a:rPr>
              <a:t>Vad </a:t>
            </a:r>
            <a:r>
              <a:rPr lang="en-GB" sz="1400" dirty="0" err="1">
                <a:effectLst/>
                <a:latin typeface="Calibri" panose="020F0502020204030204" pitchFamily="34" charset="0"/>
                <a:ea typeface="Calibri" panose="020F0502020204030204" pitchFamily="34" charset="0"/>
              </a:rPr>
              <a:t>betyder</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ett</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begrepp</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som</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förebyggande</a:t>
            </a:r>
            <a:r>
              <a:rPr lang="en-GB" sz="1400" dirty="0">
                <a:effectLst/>
                <a:latin typeface="Calibri" panose="020F0502020204030204" pitchFamily="34" charset="0"/>
                <a:ea typeface="Calibri" panose="020F0502020204030204" pitchFamily="34" charset="0"/>
              </a:rPr>
              <a:t> för Dig (</a:t>
            </a:r>
            <a:r>
              <a:rPr lang="en-GB" sz="1400" dirty="0" err="1">
                <a:effectLst/>
                <a:latin typeface="Calibri" panose="020F0502020204030204" pitchFamily="34" charset="0"/>
                <a:ea typeface="Calibri" panose="020F0502020204030204" pitchFamily="34" charset="0"/>
              </a:rPr>
              <a:t>ge</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exempel</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på</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vad</a:t>
            </a:r>
            <a:r>
              <a:rPr lang="en-GB" sz="1400" dirty="0">
                <a:effectLst/>
                <a:latin typeface="Calibri" panose="020F0502020204030204" pitchFamily="34" charset="0"/>
                <a:ea typeface="Calibri" panose="020F0502020204030204" pitchFamily="34" charset="0"/>
              </a:rPr>
              <a:t> Du </a:t>
            </a:r>
            <a:r>
              <a:rPr lang="en-GB" sz="1400" dirty="0" err="1">
                <a:effectLst/>
                <a:latin typeface="Calibri" panose="020F0502020204030204" pitchFamily="34" charset="0"/>
                <a:ea typeface="Calibri" panose="020F0502020204030204" pitchFamily="34" charset="0"/>
              </a:rPr>
              <a:t>anser</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borde</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göras</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och</a:t>
            </a:r>
            <a:r>
              <a:rPr lang="en-GB" sz="1400" dirty="0">
                <a:effectLst/>
                <a:latin typeface="Calibri" panose="020F0502020204030204" pitchFamily="34" charset="0"/>
                <a:ea typeface="Calibri" panose="020F0502020204030204" pitchFamily="34" charset="0"/>
              </a:rPr>
              <a:t> </a:t>
            </a:r>
            <a:r>
              <a:rPr lang="en-GB" sz="1400" b="1" dirty="0" err="1">
                <a:effectLst/>
                <a:latin typeface="Calibri" panose="020F0502020204030204" pitchFamily="34" charset="0"/>
                <a:ea typeface="Calibri" panose="020F0502020204030204" pitchFamily="34" charset="0"/>
              </a:rPr>
              <a:t>varför</a:t>
            </a:r>
            <a:r>
              <a:rPr lang="en-GB" sz="1400" b="1" dirty="0">
                <a:effectLst/>
                <a:latin typeface="Calibri" panose="020F0502020204030204" pitchFamily="34" charset="0"/>
                <a:ea typeface="Calibri" panose="020F0502020204030204" pitchFamily="34" charset="0"/>
              </a:rPr>
              <a:t> </a:t>
            </a:r>
          </a:p>
          <a:p>
            <a:r>
              <a:rPr lang="en-GB" sz="1400" b="1" dirty="0" err="1">
                <a:effectLst/>
                <a:latin typeface="Calibri" panose="020F0502020204030204" pitchFamily="34" charset="0"/>
                <a:ea typeface="Calibri" panose="020F0502020204030204" pitchFamily="34" charset="0"/>
              </a:rPr>
              <a:t>tror</a:t>
            </a:r>
            <a:r>
              <a:rPr lang="en-GB" sz="1400" b="1" dirty="0">
                <a:effectLst/>
                <a:latin typeface="Calibri" panose="020F0502020204030204" pitchFamily="34" charset="0"/>
                <a:ea typeface="Calibri" panose="020F0502020204030204" pitchFamily="34" charset="0"/>
              </a:rPr>
              <a:t> Du </a:t>
            </a:r>
            <a:r>
              <a:rPr lang="en-GB" sz="1400" dirty="0" err="1">
                <a:effectLst/>
                <a:latin typeface="Calibri" panose="020F0502020204030204" pitchFamily="34" charset="0"/>
                <a:ea typeface="Calibri" panose="020F0502020204030204" pitchFamily="34" charset="0"/>
              </a:rPr>
              <a:t>att</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erfarenheterna</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entydigt</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visar</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på</a:t>
            </a:r>
            <a:r>
              <a:rPr lang="en-GB" sz="1400" dirty="0">
                <a:effectLst/>
                <a:latin typeface="Calibri" panose="020F0502020204030204" pitchFamily="34" charset="0"/>
                <a:ea typeface="Calibri" panose="020F0502020204030204" pitchFamily="34" charset="0"/>
              </a:rPr>
              <a:t> </a:t>
            </a:r>
            <a:r>
              <a:rPr lang="en-GB" sz="1400" b="1" dirty="0" err="1">
                <a:effectLst/>
                <a:latin typeface="Calibri" panose="020F0502020204030204" pitchFamily="34" charset="0"/>
                <a:ea typeface="Calibri" panose="020F0502020204030204" pitchFamily="34" charset="0"/>
              </a:rPr>
              <a:t>att</a:t>
            </a:r>
            <a:r>
              <a:rPr lang="en-GB" sz="1400" b="1" dirty="0">
                <a:effectLst/>
                <a:latin typeface="Calibri" panose="020F0502020204030204" pitchFamily="34" charset="0"/>
                <a:ea typeface="Calibri" panose="020F0502020204030204" pitchFamily="34" charset="0"/>
              </a:rPr>
              <a:t> </a:t>
            </a:r>
            <a:r>
              <a:rPr lang="en-GB" sz="1400" b="1" dirty="0" err="1">
                <a:effectLst/>
                <a:latin typeface="Calibri" panose="020F0502020204030204" pitchFamily="34" charset="0"/>
                <a:ea typeface="Calibri" panose="020F0502020204030204" pitchFamily="34" charset="0"/>
              </a:rPr>
              <a:t>så</a:t>
            </a:r>
            <a:r>
              <a:rPr lang="en-GB" sz="1400" b="1" dirty="0">
                <a:effectLst/>
                <a:latin typeface="Calibri" panose="020F0502020204030204" pitchFamily="34" charset="0"/>
                <a:ea typeface="Calibri" panose="020F0502020204030204" pitchFamily="34" charset="0"/>
              </a:rPr>
              <a:t> lite </a:t>
            </a:r>
            <a:r>
              <a:rPr lang="en-GB" sz="1400" b="1" dirty="0" err="1">
                <a:effectLst/>
                <a:latin typeface="Calibri" panose="020F0502020204030204" pitchFamily="34" charset="0"/>
                <a:ea typeface="Calibri" panose="020F0502020204030204" pitchFamily="34" charset="0"/>
              </a:rPr>
              <a:t>faktiskt</a:t>
            </a:r>
            <a:r>
              <a:rPr lang="en-GB" sz="1400" b="1" dirty="0">
                <a:effectLst/>
                <a:latin typeface="Calibri" panose="020F0502020204030204" pitchFamily="34" charset="0"/>
                <a:ea typeface="Calibri" panose="020F0502020204030204" pitchFamily="34" charset="0"/>
              </a:rPr>
              <a:t> </a:t>
            </a:r>
            <a:r>
              <a:rPr lang="en-GB" sz="1400" b="1" dirty="0" err="1">
                <a:effectLst/>
                <a:latin typeface="Calibri" panose="020F0502020204030204" pitchFamily="34" charset="0"/>
                <a:ea typeface="Calibri" panose="020F0502020204030204" pitchFamily="34" charset="0"/>
              </a:rPr>
              <a:t>görs</a:t>
            </a:r>
            <a:r>
              <a:rPr lang="en-GB" sz="1400" b="1" dirty="0">
                <a:effectLst/>
                <a:latin typeface="Calibri" panose="020F0502020204030204" pitchFamily="34" charset="0"/>
                <a:ea typeface="Calibri" panose="020F0502020204030204" pitchFamily="34" charset="0"/>
              </a:rPr>
              <a:t> </a:t>
            </a:r>
            <a:r>
              <a:rPr lang="en-GB" sz="1400" b="1" dirty="0" err="1">
                <a:effectLst/>
                <a:latin typeface="Calibri" panose="020F0502020204030204" pitchFamily="34" charset="0"/>
                <a:ea typeface="Calibri" panose="020F0502020204030204" pitchFamily="34" charset="0"/>
              </a:rPr>
              <a:t>när</a:t>
            </a:r>
            <a:r>
              <a:rPr lang="en-GB" sz="1400" b="1" dirty="0">
                <a:effectLst/>
                <a:latin typeface="Calibri" panose="020F0502020204030204" pitchFamily="34" charset="0"/>
                <a:ea typeface="Calibri" panose="020F0502020204030204" pitchFamily="34" charset="0"/>
              </a:rPr>
              <a:t> det </a:t>
            </a:r>
            <a:r>
              <a:rPr lang="en-GB" sz="1400" b="1" dirty="0" err="1">
                <a:effectLst/>
                <a:latin typeface="Calibri" panose="020F0502020204030204" pitchFamily="34" charset="0"/>
                <a:ea typeface="Calibri" panose="020F0502020204030204" pitchFamily="34" charset="0"/>
              </a:rPr>
              <a:t>gäller</a:t>
            </a:r>
            <a:r>
              <a:rPr lang="en-GB" sz="1400" b="1" dirty="0">
                <a:effectLst/>
                <a:latin typeface="Calibri" panose="020F0502020204030204" pitchFamily="34" charset="0"/>
                <a:ea typeface="Calibri" panose="020F0502020204030204" pitchFamily="34" charset="0"/>
              </a:rPr>
              <a:t> det </a:t>
            </a:r>
            <a:r>
              <a:rPr lang="en-GB" sz="1400" b="1" dirty="0" err="1">
                <a:effectLst/>
                <a:latin typeface="Calibri" panose="020F0502020204030204" pitchFamily="34" charset="0"/>
                <a:ea typeface="Calibri" panose="020F0502020204030204" pitchFamily="34" charset="0"/>
              </a:rPr>
              <a:t>förebyggande</a:t>
            </a:r>
            <a:r>
              <a:rPr lang="en-GB" sz="1400" b="1" dirty="0">
                <a:effectLst/>
                <a:latin typeface="Calibri" panose="020F0502020204030204" pitchFamily="34" charset="0"/>
                <a:ea typeface="Calibri" panose="020F0502020204030204" pitchFamily="34" charset="0"/>
              </a:rPr>
              <a:t> </a:t>
            </a:r>
            <a:r>
              <a:rPr lang="en-GB" sz="1400" b="1" dirty="0" err="1">
                <a:effectLst/>
                <a:latin typeface="Calibri" panose="020F0502020204030204" pitchFamily="34" charset="0"/>
                <a:ea typeface="Calibri" panose="020F0502020204030204" pitchFamily="34" charset="0"/>
              </a:rPr>
              <a:t>arbetet</a:t>
            </a:r>
            <a:r>
              <a:rPr lang="en-GB" sz="1400" b="1" dirty="0">
                <a:effectLst/>
                <a:latin typeface="Calibri" panose="020F0502020204030204" pitchFamily="34" charset="0"/>
                <a:ea typeface="Calibri" panose="020F0502020204030204" pitchFamily="34" charset="0"/>
              </a:rPr>
              <a:t>.</a:t>
            </a:r>
            <a:endParaRPr lang="en-GB" sz="1400" b="1" dirty="0"/>
          </a:p>
        </p:txBody>
      </p:sp>
      <p:sp>
        <p:nvSpPr>
          <p:cNvPr id="9" name="textruta 8">
            <a:extLst>
              <a:ext uri="{FF2B5EF4-FFF2-40B4-BE49-F238E27FC236}">
                <a16:creationId xmlns:a16="http://schemas.microsoft.com/office/drawing/2014/main" id="{A578D0E6-3D26-EC68-F53B-DC3734A9D43B}"/>
              </a:ext>
            </a:extLst>
          </p:cNvPr>
          <p:cNvSpPr txBox="1"/>
          <p:nvPr/>
        </p:nvSpPr>
        <p:spPr>
          <a:xfrm>
            <a:off x="3615475" y="5529765"/>
            <a:ext cx="7546105" cy="1169551"/>
          </a:xfrm>
          <a:prstGeom prst="rect">
            <a:avLst/>
          </a:prstGeom>
          <a:noFill/>
        </p:spPr>
        <p:txBody>
          <a:bodyPr wrap="none" rtlCol="0">
            <a:spAutoFit/>
          </a:bodyPr>
          <a:lstStyle/>
          <a:p>
            <a:r>
              <a:rPr lang="en-GB" sz="1400" dirty="0" err="1">
                <a:latin typeface="Calibri" panose="020F0502020204030204" pitchFamily="34" charset="0"/>
                <a:ea typeface="Calibri" panose="020F0502020204030204" pitchFamily="34" charset="0"/>
              </a:rPr>
              <a:t>N</a:t>
            </a:r>
            <a:r>
              <a:rPr lang="en-GB" sz="1400" dirty="0" err="1">
                <a:effectLst/>
                <a:latin typeface="Calibri" panose="020F0502020204030204" pitchFamily="34" charset="0"/>
                <a:ea typeface="Calibri" panose="020F0502020204030204" pitchFamily="34" charset="0"/>
              </a:rPr>
              <a:t>är</a:t>
            </a:r>
            <a:r>
              <a:rPr lang="en-GB" sz="1400" dirty="0">
                <a:effectLst/>
                <a:latin typeface="Calibri" panose="020F0502020204030204" pitchFamily="34" charset="0"/>
                <a:ea typeface="Calibri" panose="020F0502020204030204" pitchFamily="34" charset="0"/>
              </a:rPr>
              <a:t> det </a:t>
            </a:r>
            <a:r>
              <a:rPr lang="en-GB" sz="1400" dirty="0" err="1">
                <a:effectLst/>
                <a:latin typeface="Calibri" panose="020F0502020204030204" pitchFamily="34" charset="0"/>
                <a:ea typeface="Calibri" panose="020F0502020204030204" pitchFamily="34" charset="0"/>
              </a:rPr>
              <a:t>gäller</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hur</a:t>
            </a:r>
            <a:r>
              <a:rPr lang="en-GB" sz="1400" dirty="0">
                <a:effectLst/>
                <a:latin typeface="Calibri" panose="020F0502020204030204" pitchFamily="34" charset="0"/>
                <a:ea typeface="Calibri" panose="020F0502020204030204" pitchFamily="34" charset="0"/>
              </a:rPr>
              <a:t> </a:t>
            </a:r>
            <a:r>
              <a:rPr lang="en-GB" sz="1400" b="1" dirty="0" err="1">
                <a:effectLst/>
                <a:latin typeface="Calibri" panose="020F0502020204030204" pitchFamily="34" charset="0"/>
                <a:ea typeface="Calibri" panose="020F0502020204030204" pitchFamily="34" charset="0"/>
              </a:rPr>
              <a:t>demokratin</a:t>
            </a:r>
            <a:r>
              <a:rPr lang="en-GB" sz="1400" b="1" dirty="0">
                <a:effectLst/>
                <a:latin typeface="Calibri" panose="020F0502020204030204" pitchFamily="34" charset="0"/>
                <a:ea typeface="Calibri" panose="020F0502020204030204" pitchFamily="34" charset="0"/>
              </a:rPr>
              <a:t> </a:t>
            </a:r>
            <a:r>
              <a:rPr lang="en-GB" sz="1400" b="1" dirty="0" err="1">
                <a:effectLst/>
                <a:latin typeface="Calibri" panose="020F0502020204030204" pitchFamily="34" charset="0"/>
                <a:ea typeface="Calibri" panose="020F0502020204030204" pitchFamily="34" charset="0"/>
              </a:rPr>
              <a:t>bättre</a:t>
            </a:r>
            <a:r>
              <a:rPr lang="en-GB" sz="1400" b="1" dirty="0">
                <a:effectLst/>
                <a:latin typeface="Calibri" panose="020F0502020204030204" pitchFamily="34" charset="0"/>
                <a:ea typeface="Calibri" panose="020F0502020204030204" pitchFamily="34" charset="0"/>
              </a:rPr>
              <a:t> </a:t>
            </a:r>
            <a:r>
              <a:rPr lang="en-GB" sz="1400" b="1" dirty="0" err="1">
                <a:effectLst/>
                <a:latin typeface="Calibri" panose="020F0502020204030204" pitchFamily="34" charset="0"/>
                <a:ea typeface="Calibri" panose="020F0502020204030204" pitchFamily="34" charset="0"/>
              </a:rPr>
              <a:t>skulle</a:t>
            </a:r>
            <a:r>
              <a:rPr lang="en-GB" sz="1400" b="1" dirty="0">
                <a:effectLst/>
                <a:latin typeface="Calibri" panose="020F0502020204030204" pitchFamily="34" charset="0"/>
                <a:ea typeface="Calibri" panose="020F0502020204030204" pitchFamily="34" charset="0"/>
              </a:rPr>
              <a:t> </a:t>
            </a:r>
            <a:r>
              <a:rPr lang="en-GB" sz="1400" b="1" dirty="0" err="1">
                <a:effectLst/>
                <a:latin typeface="Calibri" panose="020F0502020204030204" pitchFamily="34" charset="0"/>
                <a:ea typeface="Calibri" panose="020F0502020204030204" pitchFamily="34" charset="0"/>
              </a:rPr>
              <a:t>kunna</a:t>
            </a:r>
            <a:r>
              <a:rPr lang="en-GB" sz="1400" b="1" dirty="0">
                <a:effectLst/>
                <a:latin typeface="Calibri" panose="020F0502020204030204" pitchFamily="34" charset="0"/>
                <a:ea typeface="Calibri" panose="020F0502020204030204" pitchFamily="34" charset="0"/>
              </a:rPr>
              <a:t> </a:t>
            </a:r>
            <a:r>
              <a:rPr lang="en-GB" sz="1400" b="1" dirty="0" err="1">
                <a:effectLst/>
                <a:latin typeface="Calibri" panose="020F0502020204030204" pitchFamily="34" charset="0"/>
                <a:ea typeface="Calibri" panose="020F0502020204030204" pitchFamily="34" charset="0"/>
              </a:rPr>
              <a:t>värnas</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finns</a:t>
            </a:r>
            <a:r>
              <a:rPr lang="en-GB" sz="1400" dirty="0">
                <a:effectLst/>
                <a:latin typeface="Calibri" panose="020F0502020204030204" pitchFamily="34" charset="0"/>
                <a:ea typeface="Calibri" panose="020F0502020204030204" pitchFamily="34" charset="0"/>
              </a:rPr>
              <a:t> det </a:t>
            </a:r>
            <a:r>
              <a:rPr lang="en-GB" sz="1400" dirty="0" err="1">
                <a:effectLst/>
                <a:latin typeface="Calibri" panose="020F0502020204030204" pitchFamily="34" charset="0"/>
                <a:ea typeface="Calibri" panose="020F0502020204030204" pitchFamily="34" charset="0"/>
              </a:rPr>
              <a:t>förslag</a:t>
            </a:r>
            <a:r>
              <a:rPr lang="en-GB" sz="1400" dirty="0">
                <a:effectLst/>
                <a:latin typeface="Calibri" panose="020F0502020204030204" pitchFamily="34" charset="0"/>
                <a:ea typeface="Calibri" panose="020F0502020204030204" pitchFamily="34" charset="0"/>
              </a:rPr>
              <a:t> om </a:t>
            </a:r>
            <a:r>
              <a:rPr lang="en-GB" sz="1400" dirty="0" err="1">
                <a:effectLst/>
                <a:latin typeface="Calibri" panose="020F0502020204030204" pitchFamily="34" charset="0"/>
                <a:ea typeface="Calibri" panose="020F0502020204030204" pitchFamily="34" charset="0"/>
              </a:rPr>
              <a:t>att</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komplettera</a:t>
            </a:r>
            <a:r>
              <a:rPr lang="en-GB" sz="1400" dirty="0">
                <a:effectLst/>
                <a:latin typeface="Calibri" panose="020F0502020204030204" pitchFamily="34" charset="0"/>
                <a:ea typeface="Calibri" panose="020F0502020204030204" pitchFamily="34" charset="0"/>
              </a:rPr>
              <a:t> den </a:t>
            </a:r>
          </a:p>
          <a:p>
            <a:r>
              <a:rPr lang="en-GB" sz="1400" dirty="0" err="1">
                <a:effectLst/>
                <a:latin typeface="Calibri" panose="020F0502020204030204" pitchFamily="34" charset="0"/>
                <a:ea typeface="Calibri" panose="020F0502020204030204" pitchFamily="34" charset="0"/>
              </a:rPr>
              <a:t>representativa</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val</a:t>
            </a:r>
            <a:r>
              <a:rPr lang="en-GB" sz="1400" dirty="0">
                <a:effectLst/>
                <a:latin typeface="Calibri" panose="020F0502020204030204" pitchFamily="34" charset="0"/>
                <a:ea typeface="Calibri" panose="020F0502020204030204" pitchFamily="34" charset="0"/>
              </a:rPr>
              <a:t>)</a:t>
            </a:r>
            <a:r>
              <a:rPr lang="en-GB" sz="1400" dirty="0" err="1">
                <a:effectLst/>
                <a:latin typeface="Calibri" panose="020F0502020204030204" pitchFamily="34" charset="0"/>
                <a:ea typeface="Calibri" panose="020F0502020204030204" pitchFamily="34" charset="0"/>
              </a:rPr>
              <a:t>demokratin</a:t>
            </a:r>
            <a:r>
              <a:rPr lang="en-GB" sz="1400" dirty="0">
                <a:effectLst/>
                <a:latin typeface="Calibri" panose="020F0502020204030204" pitchFamily="34" charset="0"/>
                <a:ea typeface="Calibri" panose="020F0502020204030204" pitchFamily="34" charset="0"/>
              </a:rPr>
              <a:t> med </a:t>
            </a:r>
            <a:r>
              <a:rPr lang="en-GB" sz="1400" dirty="0" err="1">
                <a:effectLst/>
                <a:latin typeface="Calibri" panose="020F0502020204030204" pitchFamily="34" charset="0"/>
                <a:ea typeface="Calibri" panose="020F0502020204030204" pitchFamily="34" charset="0"/>
              </a:rPr>
              <a:t>någon</a:t>
            </a:r>
            <a:r>
              <a:rPr lang="en-GB" sz="1400" dirty="0">
                <a:effectLst/>
                <a:latin typeface="Calibri" panose="020F0502020204030204" pitchFamily="34" charset="0"/>
                <a:ea typeface="Calibri" panose="020F0502020204030204" pitchFamily="34" charset="0"/>
              </a:rPr>
              <a:t> slags </a:t>
            </a:r>
            <a:r>
              <a:rPr lang="en-GB" sz="1400" b="1" dirty="0" err="1">
                <a:effectLst/>
                <a:latin typeface="Calibri" panose="020F0502020204030204" pitchFamily="34" charset="0"/>
                <a:ea typeface="Calibri" panose="020F0502020204030204" pitchFamily="34" charset="0"/>
              </a:rPr>
              <a:t>perspektivdemokrati</a:t>
            </a:r>
            <a:r>
              <a:rPr lang="en-GB" sz="1400" b="1" dirty="0">
                <a:effectLst/>
                <a:latin typeface="Calibri" panose="020F0502020204030204" pitchFamily="34" charset="0"/>
                <a:ea typeface="Calibri" panose="020F0502020204030204" pitchFamily="34" charset="0"/>
              </a:rPr>
              <a:t> (</a:t>
            </a:r>
            <a:r>
              <a:rPr lang="en-GB" sz="1400" b="1" dirty="0" err="1">
                <a:effectLst/>
                <a:latin typeface="Calibri" panose="020F0502020204030204" pitchFamily="34" charset="0"/>
                <a:ea typeface="Calibri" panose="020F0502020204030204" pitchFamily="34" charset="0"/>
              </a:rPr>
              <a:t>och</a:t>
            </a:r>
            <a:r>
              <a:rPr lang="en-GB" sz="1400" b="1" dirty="0">
                <a:effectLst/>
                <a:latin typeface="Calibri" panose="020F0502020204030204" pitchFamily="34" charset="0"/>
                <a:ea typeface="Calibri" panose="020F0502020204030204" pitchFamily="34" charset="0"/>
              </a:rPr>
              <a:t>/</a:t>
            </a:r>
            <a:r>
              <a:rPr lang="en-GB" sz="1400" b="1" dirty="0" err="1">
                <a:effectLst/>
                <a:latin typeface="Calibri" panose="020F0502020204030204" pitchFamily="34" charset="0"/>
                <a:ea typeface="Calibri" panose="020F0502020204030204" pitchFamily="34" charset="0"/>
              </a:rPr>
              <a:t>eller</a:t>
            </a:r>
            <a:r>
              <a:rPr lang="en-GB" sz="1400" b="1" dirty="0">
                <a:effectLst/>
                <a:latin typeface="Calibri" panose="020F0502020204030204" pitchFamily="34" charset="0"/>
                <a:ea typeface="Calibri" panose="020F0502020204030204" pitchFamily="34" charset="0"/>
              </a:rPr>
              <a:t> </a:t>
            </a:r>
            <a:r>
              <a:rPr lang="en-GB" sz="1400" b="1" dirty="0" err="1">
                <a:effectLst/>
                <a:latin typeface="Calibri" panose="020F0502020204030204" pitchFamily="34" charset="0"/>
                <a:ea typeface="Calibri" panose="020F0502020204030204" pitchFamily="34" charset="0"/>
              </a:rPr>
              <a:t>medborgarråd</a:t>
            </a:r>
            <a:r>
              <a:rPr lang="en-GB" sz="1400" b="1"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där</a:t>
            </a:r>
            <a:r>
              <a:rPr lang="en-GB" sz="1400" dirty="0">
                <a:effectLst/>
                <a:latin typeface="Calibri" panose="020F0502020204030204" pitchFamily="34" charset="0"/>
                <a:ea typeface="Calibri" panose="020F0502020204030204" pitchFamily="34" charset="0"/>
              </a:rPr>
              <a:t> </a:t>
            </a:r>
          </a:p>
          <a:p>
            <a:r>
              <a:rPr lang="en-GB" sz="1400" dirty="0" err="1">
                <a:effectLst/>
                <a:latin typeface="Calibri" panose="020F0502020204030204" pitchFamily="34" charset="0"/>
                <a:ea typeface="Calibri" panose="020F0502020204030204" pitchFamily="34" charset="0"/>
              </a:rPr>
              <a:t>medborgarnas</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synpunkter</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kontinuerligt</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kunde</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komma</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fram</a:t>
            </a:r>
            <a:r>
              <a:rPr lang="en-GB" sz="1400" dirty="0">
                <a:effectLst/>
                <a:latin typeface="Calibri" panose="020F0502020204030204" pitchFamily="34" charset="0"/>
                <a:ea typeface="Calibri" panose="020F0502020204030204" pitchFamily="34" charset="0"/>
              </a:rPr>
              <a:t> för </a:t>
            </a:r>
            <a:r>
              <a:rPr lang="en-GB" sz="1400" dirty="0" err="1">
                <a:effectLst/>
                <a:latin typeface="Calibri" panose="020F0502020204030204" pitchFamily="34" charset="0"/>
                <a:ea typeface="Calibri" panose="020F0502020204030204" pitchFamily="34" charset="0"/>
              </a:rPr>
              <a:t>olika</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frågor</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också</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mellan</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valen</a:t>
            </a:r>
            <a:r>
              <a:rPr lang="en-GB" sz="1400" dirty="0">
                <a:latin typeface="Calibri" panose="020F0502020204030204" pitchFamily="34" charset="0"/>
                <a:ea typeface="Calibri" panose="020F0502020204030204" pitchFamily="34" charset="0"/>
              </a:rPr>
              <a:t>. </a:t>
            </a:r>
          </a:p>
          <a:p>
            <a:r>
              <a:rPr lang="en-GB" sz="1400" dirty="0">
                <a:effectLst/>
                <a:latin typeface="Calibri" panose="020F0502020204030204" pitchFamily="34" charset="0"/>
                <a:ea typeface="Calibri" panose="020F0502020204030204" pitchFamily="34" charset="0"/>
              </a:rPr>
              <a:t>Hur ser Du </a:t>
            </a:r>
            <a:r>
              <a:rPr lang="en-GB" sz="1400" dirty="0" err="1">
                <a:effectLst/>
                <a:latin typeface="Calibri" panose="020F0502020204030204" pitchFamily="34" charset="0"/>
                <a:ea typeface="Calibri" panose="020F0502020204030204" pitchFamily="34" charset="0"/>
              </a:rPr>
              <a:t>själv</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på</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vikten</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av</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att</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på</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ett</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liknande</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sätt</a:t>
            </a:r>
            <a:r>
              <a:rPr lang="en-GB" sz="1400" dirty="0">
                <a:effectLst/>
                <a:latin typeface="Calibri" panose="020F0502020204030204" pitchFamily="34" charset="0"/>
                <a:ea typeface="Calibri" panose="020F0502020204030204" pitchFamily="34" charset="0"/>
              </a:rPr>
              <a:t> ”</a:t>
            </a:r>
            <a:r>
              <a:rPr lang="en-GB" sz="1400" b="1" dirty="0" err="1">
                <a:effectLst/>
                <a:latin typeface="Calibri" panose="020F0502020204030204" pitchFamily="34" charset="0"/>
                <a:ea typeface="Calibri" panose="020F0502020204030204" pitchFamily="34" charset="0"/>
              </a:rPr>
              <a:t>demokratisera</a:t>
            </a:r>
            <a:r>
              <a:rPr lang="en-GB" sz="1400" b="1" dirty="0">
                <a:effectLst/>
                <a:latin typeface="Calibri" panose="020F0502020204030204" pitchFamily="34" charset="0"/>
                <a:ea typeface="Calibri" panose="020F0502020204030204" pitchFamily="34" charset="0"/>
              </a:rPr>
              <a:t> </a:t>
            </a:r>
            <a:r>
              <a:rPr lang="en-GB" sz="1400" b="1" dirty="0" err="1">
                <a:effectLst/>
                <a:latin typeface="Calibri" panose="020F0502020204030204" pitchFamily="34" charset="0"/>
                <a:ea typeface="Calibri" panose="020F0502020204030204" pitchFamily="34" charset="0"/>
              </a:rPr>
              <a:t>demokratin</a:t>
            </a:r>
            <a:r>
              <a:rPr lang="en-GB" sz="1400" dirty="0">
                <a:effectLst/>
                <a:latin typeface="Calibri" panose="020F0502020204030204" pitchFamily="34" charset="0"/>
                <a:ea typeface="Calibri" panose="020F0502020204030204" pitchFamily="34" charset="0"/>
              </a:rPr>
              <a:t>” </a:t>
            </a:r>
          </a:p>
          <a:p>
            <a:r>
              <a:rPr lang="en-GB" sz="1400" dirty="0" err="1">
                <a:effectLst/>
                <a:latin typeface="Calibri" panose="020F0502020204030204" pitchFamily="34" charset="0"/>
                <a:ea typeface="Calibri" panose="020F0502020204030204" pitchFamily="34" charset="0"/>
              </a:rPr>
              <a:t>och</a:t>
            </a:r>
            <a:r>
              <a:rPr lang="en-GB" sz="1400" dirty="0">
                <a:effectLst/>
                <a:latin typeface="Calibri" panose="020F0502020204030204" pitchFamily="34" charset="0"/>
                <a:ea typeface="Calibri" panose="020F0502020204030204" pitchFamily="34" charset="0"/>
              </a:rPr>
              <a:t> </a:t>
            </a:r>
            <a:r>
              <a:rPr lang="en-GB" sz="1400" b="1" dirty="0" err="1">
                <a:effectLst/>
                <a:latin typeface="Calibri" panose="020F0502020204030204" pitchFamily="34" charset="0"/>
                <a:ea typeface="Calibri" panose="020F0502020204030204" pitchFamily="34" charset="0"/>
              </a:rPr>
              <a:t>skulle</a:t>
            </a:r>
            <a:r>
              <a:rPr lang="en-GB" sz="1400" b="1" dirty="0">
                <a:effectLst/>
                <a:latin typeface="Calibri" panose="020F0502020204030204" pitchFamily="34" charset="0"/>
                <a:ea typeface="Calibri" panose="020F0502020204030204" pitchFamily="34" charset="0"/>
              </a:rPr>
              <a:t> Du </a:t>
            </a:r>
            <a:r>
              <a:rPr lang="en-GB" sz="1400" b="1" dirty="0" err="1">
                <a:effectLst/>
                <a:latin typeface="Calibri" panose="020F0502020204030204" pitchFamily="34" charset="0"/>
                <a:ea typeface="Calibri" panose="020F0502020204030204" pitchFamily="34" charset="0"/>
              </a:rPr>
              <a:t>själv</a:t>
            </a:r>
            <a:r>
              <a:rPr lang="en-GB" sz="1400" b="1" dirty="0">
                <a:effectLst/>
                <a:latin typeface="Calibri" panose="020F0502020204030204" pitchFamily="34" charset="0"/>
                <a:ea typeface="Calibri" panose="020F0502020204030204" pitchFamily="34" charset="0"/>
              </a:rPr>
              <a:t> </a:t>
            </a:r>
            <a:r>
              <a:rPr lang="en-GB" sz="1400" b="1" dirty="0" err="1">
                <a:effectLst/>
                <a:latin typeface="Calibri" panose="020F0502020204030204" pitchFamily="34" charset="0"/>
                <a:ea typeface="Calibri" panose="020F0502020204030204" pitchFamily="34" charset="0"/>
              </a:rPr>
              <a:t>vara</a:t>
            </a:r>
            <a:r>
              <a:rPr lang="en-GB" sz="1400" b="1" dirty="0">
                <a:effectLst/>
                <a:latin typeface="Calibri" panose="020F0502020204030204" pitchFamily="34" charset="0"/>
                <a:ea typeface="Calibri" panose="020F0502020204030204" pitchFamily="34" charset="0"/>
              </a:rPr>
              <a:t> </a:t>
            </a:r>
            <a:r>
              <a:rPr lang="en-GB" sz="1400" b="1" dirty="0" err="1">
                <a:effectLst/>
                <a:latin typeface="Calibri" panose="020F0502020204030204" pitchFamily="34" charset="0"/>
                <a:ea typeface="Calibri" panose="020F0502020204030204" pitchFamily="34" charset="0"/>
              </a:rPr>
              <a:t>intresserad</a:t>
            </a:r>
            <a:r>
              <a:rPr lang="en-GB" sz="1400" b="1" dirty="0">
                <a:effectLst/>
                <a:latin typeface="Calibri" panose="020F0502020204030204" pitchFamily="34" charset="0"/>
                <a:ea typeface="Calibri" panose="020F0502020204030204" pitchFamily="34" charset="0"/>
              </a:rPr>
              <a:t> </a:t>
            </a:r>
            <a:r>
              <a:rPr lang="en-GB" sz="1400" b="1" dirty="0" err="1">
                <a:effectLst/>
                <a:latin typeface="Calibri" panose="020F0502020204030204" pitchFamily="34" charset="0"/>
                <a:ea typeface="Calibri" panose="020F0502020204030204" pitchFamily="34" charset="0"/>
              </a:rPr>
              <a:t>av</a:t>
            </a:r>
            <a:r>
              <a:rPr lang="en-GB" sz="1400" b="1" dirty="0">
                <a:effectLst/>
                <a:latin typeface="Calibri" panose="020F0502020204030204" pitchFamily="34" charset="0"/>
                <a:ea typeface="Calibri" panose="020F0502020204030204" pitchFamily="34" charset="0"/>
              </a:rPr>
              <a:t> </a:t>
            </a:r>
            <a:r>
              <a:rPr lang="en-GB" sz="1400" b="1" dirty="0" err="1">
                <a:effectLst/>
                <a:latin typeface="Calibri" panose="020F0502020204030204" pitchFamily="34" charset="0"/>
                <a:ea typeface="Calibri" panose="020F0502020204030204" pitchFamily="34" charset="0"/>
              </a:rPr>
              <a:t>att</a:t>
            </a:r>
            <a:r>
              <a:rPr lang="en-GB" sz="1400" b="1" dirty="0">
                <a:effectLst/>
                <a:latin typeface="Calibri" panose="020F0502020204030204" pitchFamily="34" charset="0"/>
                <a:ea typeface="Calibri" panose="020F0502020204030204" pitchFamily="34" charset="0"/>
              </a:rPr>
              <a:t> </a:t>
            </a:r>
            <a:r>
              <a:rPr lang="en-GB" sz="1400" b="1" dirty="0" err="1">
                <a:effectLst/>
                <a:latin typeface="Calibri" panose="020F0502020204030204" pitchFamily="34" charset="0"/>
                <a:ea typeface="Calibri" panose="020F0502020204030204" pitchFamily="34" charset="0"/>
              </a:rPr>
              <a:t>ingå</a:t>
            </a:r>
            <a:r>
              <a:rPr lang="en-GB" sz="1400" b="1" dirty="0">
                <a:effectLst/>
                <a:latin typeface="Calibri" panose="020F0502020204030204" pitchFamily="34" charset="0"/>
                <a:ea typeface="Calibri" panose="020F0502020204030204" pitchFamily="34" charset="0"/>
              </a:rPr>
              <a:t> </a:t>
            </a:r>
            <a:r>
              <a:rPr lang="en-GB" sz="1400" b="1" dirty="0" err="1">
                <a:effectLst/>
                <a:latin typeface="Calibri" panose="020F0502020204030204" pitchFamily="34" charset="0"/>
                <a:ea typeface="Calibri" panose="020F0502020204030204" pitchFamily="34" charset="0"/>
              </a:rPr>
              <a:t>i</a:t>
            </a:r>
            <a:r>
              <a:rPr lang="en-GB" sz="1400" b="1" dirty="0">
                <a:effectLst/>
                <a:latin typeface="Calibri" panose="020F0502020204030204" pitchFamily="34" charset="0"/>
                <a:ea typeface="Calibri" panose="020F0502020204030204" pitchFamily="34" charset="0"/>
              </a:rPr>
              <a:t> </a:t>
            </a:r>
            <a:r>
              <a:rPr lang="en-GB" sz="1400" b="1" dirty="0" err="1">
                <a:effectLst/>
                <a:latin typeface="Calibri" panose="020F0502020204030204" pitchFamily="34" charset="0"/>
                <a:ea typeface="Calibri" panose="020F0502020204030204" pitchFamily="34" charset="0"/>
              </a:rPr>
              <a:t>ett</a:t>
            </a:r>
            <a:r>
              <a:rPr lang="en-GB" sz="1400" b="1" dirty="0">
                <a:effectLst/>
                <a:latin typeface="Calibri" panose="020F0502020204030204" pitchFamily="34" charset="0"/>
                <a:ea typeface="Calibri" panose="020F0502020204030204" pitchFamily="34" charset="0"/>
              </a:rPr>
              <a:t> </a:t>
            </a:r>
            <a:r>
              <a:rPr lang="en-GB" sz="1400" b="1" dirty="0" err="1">
                <a:effectLst/>
                <a:latin typeface="Calibri" panose="020F0502020204030204" pitchFamily="34" charset="0"/>
                <a:ea typeface="Calibri" panose="020F0502020204030204" pitchFamily="34" charset="0"/>
              </a:rPr>
              <a:t>sådant</a:t>
            </a:r>
            <a:r>
              <a:rPr lang="en-GB" sz="1400" b="1" dirty="0">
                <a:effectLst/>
                <a:latin typeface="Calibri" panose="020F0502020204030204" pitchFamily="34" charset="0"/>
                <a:ea typeface="Calibri" panose="020F0502020204030204" pitchFamily="34" charset="0"/>
              </a:rPr>
              <a:t> </a:t>
            </a:r>
            <a:r>
              <a:rPr lang="en-GB" sz="1400" b="1" dirty="0" err="1">
                <a:effectLst/>
                <a:latin typeface="Calibri" panose="020F0502020204030204" pitchFamily="34" charset="0"/>
                <a:ea typeface="Calibri" panose="020F0502020204030204" pitchFamily="34" charset="0"/>
              </a:rPr>
              <a:t>arbete</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och</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i</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så</a:t>
            </a:r>
            <a:r>
              <a:rPr lang="en-GB" sz="1400" dirty="0">
                <a:effectLst/>
                <a:latin typeface="Calibri" panose="020F0502020204030204" pitchFamily="34" charset="0"/>
                <a:ea typeface="Calibri" panose="020F0502020204030204" pitchFamily="34" charset="0"/>
              </a:rPr>
              <a:t> fall </a:t>
            </a:r>
            <a:r>
              <a:rPr lang="en-GB" sz="1400" dirty="0" err="1">
                <a:effectLst/>
                <a:latin typeface="Calibri" panose="020F0502020204030204" pitchFamily="34" charset="0"/>
                <a:ea typeface="Calibri" panose="020F0502020204030204" pitchFamily="34" charset="0"/>
              </a:rPr>
              <a:t>på</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vilket</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sätt</a:t>
            </a:r>
            <a:r>
              <a:rPr lang="en-GB" sz="1400" dirty="0">
                <a:effectLst/>
                <a:latin typeface="Calibri" panose="020F0502020204030204" pitchFamily="34" charset="0"/>
                <a:ea typeface="Calibri" panose="020F0502020204030204" pitchFamily="34" charset="0"/>
              </a:rPr>
              <a:t>?</a:t>
            </a:r>
            <a:endParaRPr lang="en-GB" sz="1400" dirty="0"/>
          </a:p>
        </p:txBody>
      </p:sp>
      <p:sp>
        <p:nvSpPr>
          <p:cNvPr id="10" name="textruta 9">
            <a:extLst>
              <a:ext uri="{FF2B5EF4-FFF2-40B4-BE49-F238E27FC236}">
                <a16:creationId xmlns:a16="http://schemas.microsoft.com/office/drawing/2014/main" id="{DCC15B58-1E3E-D2FB-4521-5006477BF29B}"/>
              </a:ext>
            </a:extLst>
          </p:cNvPr>
          <p:cNvSpPr txBox="1"/>
          <p:nvPr/>
        </p:nvSpPr>
        <p:spPr>
          <a:xfrm>
            <a:off x="3668310" y="2440277"/>
            <a:ext cx="7493270" cy="1384995"/>
          </a:xfrm>
          <a:prstGeom prst="rect">
            <a:avLst/>
          </a:prstGeom>
          <a:noFill/>
        </p:spPr>
        <p:txBody>
          <a:bodyPr wrap="none" rtlCol="0">
            <a:spAutoFit/>
          </a:bodyPr>
          <a:lstStyle/>
          <a:p>
            <a:r>
              <a:rPr lang="en-GB" sz="1400" dirty="0" err="1">
                <a:effectLst/>
                <a:latin typeface="Calibri" panose="020F0502020204030204" pitchFamily="34" charset="0"/>
                <a:ea typeface="Calibri" panose="020F0502020204030204" pitchFamily="34" charset="0"/>
              </a:rPr>
              <a:t>Forskningen</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visar</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på</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att</a:t>
            </a:r>
            <a:r>
              <a:rPr lang="en-GB" sz="1400" dirty="0">
                <a:effectLst/>
                <a:latin typeface="Calibri" panose="020F0502020204030204" pitchFamily="34" charset="0"/>
                <a:ea typeface="Calibri" panose="020F0502020204030204" pitchFamily="34" charset="0"/>
              </a:rPr>
              <a:t> </a:t>
            </a:r>
            <a:r>
              <a:rPr lang="en-GB" sz="1400" b="1" dirty="0" err="1">
                <a:effectLst/>
                <a:latin typeface="Calibri" panose="020F0502020204030204" pitchFamily="34" charset="0"/>
                <a:ea typeface="Calibri" panose="020F0502020204030204" pitchFamily="34" charset="0"/>
              </a:rPr>
              <a:t>svårigheterna</a:t>
            </a:r>
            <a:r>
              <a:rPr lang="en-GB" sz="1400" b="1" dirty="0">
                <a:effectLst/>
                <a:latin typeface="Calibri" panose="020F0502020204030204" pitchFamily="34" charset="0"/>
                <a:ea typeface="Calibri" panose="020F0502020204030204" pitchFamily="34" charset="0"/>
              </a:rPr>
              <a:t> med integration</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av</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invandrare</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i</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första</a:t>
            </a:r>
            <a:r>
              <a:rPr lang="en-GB" sz="1400" dirty="0">
                <a:effectLst/>
                <a:latin typeface="Calibri" panose="020F0502020204030204" pitchFamily="34" charset="0"/>
                <a:ea typeface="Calibri" panose="020F0502020204030204" pitchFamily="34" charset="0"/>
              </a:rPr>
              <a:t> hand </a:t>
            </a:r>
            <a:r>
              <a:rPr lang="en-GB" sz="1400" dirty="0" err="1">
                <a:effectLst/>
                <a:latin typeface="Calibri" panose="020F0502020204030204" pitchFamily="34" charset="0"/>
                <a:ea typeface="Calibri" panose="020F0502020204030204" pitchFamily="34" charset="0"/>
              </a:rPr>
              <a:t>inte</a:t>
            </a:r>
            <a:r>
              <a:rPr lang="en-GB" sz="1400" dirty="0">
                <a:effectLst/>
                <a:latin typeface="Calibri" panose="020F0502020204030204" pitchFamily="34" charset="0"/>
                <a:ea typeface="Calibri" panose="020F0502020204030204" pitchFamily="34" charset="0"/>
              </a:rPr>
              <a:t> ligger </a:t>
            </a:r>
          </a:p>
          <a:p>
            <a:r>
              <a:rPr lang="en-GB" sz="1400" dirty="0" err="1">
                <a:effectLst/>
                <a:latin typeface="Calibri" panose="020F0502020204030204" pitchFamily="34" charset="0"/>
                <a:ea typeface="Calibri" panose="020F0502020204030204" pitchFamily="34" charset="0"/>
              </a:rPr>
              <a:t>i</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svårigheterna</a:t>
            </a:r>
            <a:r>
              <a:rPr lang="en-GB" sz="1400" dirty="0">
                <a:effectLst/>
                <a:latin typeface="Calibri" panose="020F0502020204030204" pitchFamily="34" charset="0"/>
                <a:ea typeface="Calibri" panose="020F0502020204030204" pitchFamily="34" charset="0"/>
              </a:rPr>
              <a:t> med </a:t>
            </a:r>
            <a:r>
              <a:rPr lang="en-GB" sz="1400" b="1" dirty="0" err="1">
                <a:effectLst/>
                <a:latin typeface="Calibri" panose="020F0502020204030204" pitchFamily="34" charset="0"/>
                <a:ea typeface="Calibri" panose="020F0502020204030204" pitchFamily="34" charset="0"/>
              </a:rPr>
              <a:t>faktiskt</a:t>
            </a:r>
            <a:r>
              <a:rPr lang="en-GB" sz="1400" b="1" dirty="0">
                <a:effectLst/>
                <a:latin typeface="Calibri" panose="020F0502020204030204" pitchFamily="34" charset="0"/>
                <a:ea typeface="Calibri" panose="020F0502020204030204" pitchFamily="34" charset="0"/>
              </a:rPr>
              <a:t> integration</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i</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bemärkelsen</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att</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komma</a:t>
            </a:r>
            <a:r>
              <a:rPr lang="en-GB" sz="1400" dirty="0">
                <a:effectLst/>
                <a:latin typeface="Calibri" panose="020F0502020204030204" pitchFamily="34" charset="0"/>
                <a:ea typeface="Calibri" panose="020F0502020204030204" pitchFamily="34" charset="0"/>
              </a:rPr>
              <a:t> in </a:t>
            </a:r>
            <a:r>
              <a:rPr lang="en-GB" sz="1400" dirty="0" err="1">
                <a:effectLst/>
                <a:latin typeface="Calibri" panose="020F0502020204030204" pitchFamily="34" charset="0"/>
                <a:ea typeface="Calibri" panose="020F0502020204030204" pitchFamily="34" charset="0"/>
              </a:rPr>
              <a:t>på</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arbetsmarknaden</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eller</a:t>
            </a:r>
            <a:r>
              <a:rPr lang="en-GB" sz="1400" dirty="0">
                <a:effectLst/>
                <a:latin typeface="Calibri" panose="020F0502020204030204" pitchFamily="34" charset="0"/>
                <a:ea typeface="Calibri" panose="020F0502020204030204" pitchFamily="34" charset="0"/>
              </a:rPr>
              <a:t> </a:t>
            </a:r>
          </a:p>
          <a:p>
            <a:r>
              <a:rPr lang="en-GB" sz="1400" dirty="0" err="1">
                <a:effectLst/>
                <a:latin typeface="Calibri" panose="020F0502020204030204" pitchFamily="34" charset="0"/>
                <a:ea typeface="Calibri" panose="020F0502020204030204" pitchFamily="34" charset="0"/>
              </a:rPr>
              <a:t>att</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genomgå</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utbildning</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så</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kallad</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systemintegration</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Undersökningar</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visar</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att</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svårigheterna</a:t>
            </a:r>
            <a:r>
              <a:rPr lang="en-GB" sz="1400" dirty="0">
                <a:effectLst/>
                <a:latin typeface="Calibri" panose="020F0502020204030204" pitchFamily="34" charset="0"/>
                <a:ea typeface="Calibri" panose="020F0502020204030204" pitchFamily="34" charset="0"/>
              </a:rPr>
              <a:t> </a:t>
            </a:r>
          </a:p>
          <a:p>
            <a:r>
              <a:rPr lang="en-GB" sz="1400" dirty="0" err="1">
                <a:effectLst/>
                <a:latin typeface="Calibri" panose="020F0502020204030204" pitchFamily="34" charset="0"/>
                <a:ea typeface="Calibri" panose="020F0502020204030204" pitchFamily="34" charset="0"/>
              </a:rPr>
              <a:t>mer</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beror</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på</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invandrarnas</a:t>
            </a:r>
            <a:r>
              <a:rPr lang="en-GB" sz="1400" dirty="0">
                <a:effectLst/>
                <a:latin typeface="Calibri" panose="020F0502020204030204" pitchFamily="34" charset="0"/>
                <a:ea typeface="Calibri" panose="020F0502020204030204" pitchFamily="34" charset="0"/>
              </a:rPr>
              <a:t> </a:t>
            </a:r>
            <a:r>
              <a:rPr lang="en-GB" sz="1400" b="1" dirty="0" err="1">
                <a:effectLst/>
                <a:latin typeface="Calibri" panose="020F0502020204030204" pitchFamily="34" charset="0"/>
                <a:ea typeface="Calibri" panose="020F0502020204030204" pitchFamily="34" charset="0"/>
              </a:rPr>
              <a:t>känsla</a:t>
            </a:r>
            <a:r>
              <a:rPr lang="en-GB" sz="1400" b="1" dirty="0">
                <a:effectLst/>
                <a:latin typeface="Calibri" panose="020F0502020204030204" pitchFamily="34" charset="0"/>
                <a:ea typeface="Calibri" panose="020F0502020204030204" pitchFamily="34" charset="0"/>
              </a:rPr>
              <a:t> </a:t>
            </a:r>
            <a:r>
              <a:rPr lang="en-GB" sz="1400" b="1" dirty="0" err="1">
                <a:effectLst/>
                <a:latin typeface="Calibri" panose="020F0502020204030204" pitchFamily="34" charset="0"/>
                <a:ea typeface="Calibri" panose="020F0502020204030204" pitchFamily="34" charset="0"/>
              </a:rPr>
              <a:t>av</a:t>
            </a:r>
            <a:r>
              <a:rPr lang="en-GB" sz="1400" dirty="0">
                <a:effectLst/>
                <a:latin typeface="Calibri" panose="020F0502020204030204" pitchFamily="34" charset="0"/>
                <a:ea typeface="Calibri" panose="020F0502020204030204" pitchFamily="34" charset="0"/>
              </a:rPr>
              <a:t> </a:t>
            </a:r>
            <a:r>
              <a:rPr lang="en-GB" sz="1400" b="1" dirty="0" err="1">
                <a:effectLst/>
                <a:latin typeface="Calibri" panose="020F0502020204030204" pitchFamily="34" charset="0"/>
                <a:ea typeface="Calibri" panose="020F0502020204030204" pitchFamily="34" charset="0"/>
              </a:rPr>
              <a:t>bristande</a:t>
            </a:r>
            <a:r>
              <a:rPr lang="en-GB" sz="1400" b="1" dirty="0">
                <a:effectLst/>
                <a:latin typeface="Calibri" panose="020F0502020204030204" pitchFamily="34" charset="0"/>
                <a:ea typeface="Calibri" panose="020F0502020204030204" pitchFamily="34" charset="0"/>
              </a:rPr>
              <a:t> </a:t>
            </a:r>
            <a:r>
              <a:rPr lang="en-GB" sz="1400" b="1" dirty="0" err="1">
                <a:effectLst/>
                <a:latin typeface="Calibri" panose="020F0502020204030204" pitchFamily="34" charset="0"/>
                <a:ea typeface="Calibri" panose="020F0502020204030204" pitchFamily="34" charset="0"/>
              </a:rPr>
              <a:t>samhällstillhörighet</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så</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kallad</a:t>
            </a:r>
            <a:r>
              <a:rPr lang="en-GB" sz="1400" dirty="0">
                <a:effectLst/>
                <a:latin typeface="Calibri" panose="020F0502020204030204" pitchFamily="34" charset="0"/>
                <a:ea typeface="Calibri" panose="020F0502020204030204" pitchFamily="34" charset="0"/>
              </a:rPr>
              <a:t> social integration). </a:t>
            </a:r>
          </a:p>
          <a:p>
            <a:r>
              <a:rPr lang="en-GB" sz="1400" dirty="0">
                <a:effectLst/>
                <a:latin typeface="Calibri" panose="020F0502020204030204" pitchFamily="34" charset="0"/>
                <a:ea typeface="Calibri" panose="020F0502020204030204" pitchFamily="34" charset="0"/>
              </a:rPr>
              <a:t>Vad </a:t>
            </a:r>
            <a:r>
              <a:rPr lang="en-GB" sz="1400" dirty="0" err="1">
                <a:effectLst/>
                <a:latin typeface="Calibri" panose="020F0502020204030204" pitchFamily="34" charset="0"/>
                <a:ea typeface="Calibri" panose="020F0502020204030204" pitchFamily="34" charset="0"/>
              </a:rPr>
              <a:t>tror</a:t>
            </a:r>
            <a:r>
              <a:rPr lang="en-GB" sz="1400" dirty="0">
                <a:effectLst/>
                <a:latin typeface="Calibri" panose="020F0502020204030204" pitchFamily="34" charset="0"/>
                <a:ea typeface="Calibri" panose="020F0502020204030204" pitchFamily="34" charset="0"/>
              </a:rPr>
              <a:t> Du </a:t>
            </a:r>
            <a:r>
              <a:rPr lang="en-GB" sz="1400" dirty="0" err="1">
                <a:effectLst/>
                <a:latin typeface="Calibri" panose="020F0502020204030204" pitchFamily="34" charset="0"/>
                <a:ea typeface="Calibri" panose="020F0502020204030204" pitchFamily="34" charset="0"/>
              </a:rPr>
              <a:t>att</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detta</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beror</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på</a:t>
            </a:r>
            <a:r>
              <a:rPr lang="en-GB" sz="1400" dirty="0">
                <a:effectLst/>
                <a:latin typeface="Calibri" panose="020F0502020204030204" pitchFamily="34" charset="0"/>
                <a:ea typeface="Calibri" panose="020F0502020204030204" pitchFamily="34" charset="0"/>
              </a:rPr>
              <a:t>? Vad </a:t>
            </a:r>
            <a:r>
              <a:rPr lang="en-GB" sz="1400" dirty="0" err="1">
                <a:effectLst/>
                <a:latin typeface="Calibri" panose="020F0502020204030204" pitchFamily="34" charset="0"/>
                <a:ea typeface="Calibri" panose="020F0502020204030204" pitchFamily="34" charset="0"/>
              </a:rPr>
              <a:t>skulle</a:t>
            </a:r>
            <a:r>
              <a:rPr lang="en-GB" sz="1400" dirty="0">
                <a:effectLst/>
                <a:latin typeface="Calibri" panose="020F0502020204030204" pitchFamily="34" charset="0"/>
                <a:ea typeface="Calibri" panose="020F0502020204030204" pitchFamily="34" charset="0"/>
              </a:rPr>
              <a:t> Du </a:t>
            </a:r>
            <a:r>
              <a:rPr lang="en-GB" sz="1400" dirty="0" err="1">
                <a:effectLst/>
                <a:latin typeface="Calibri" panose="020F0502020204030204" pitchFamily="34" charset="0"/>
                <a:ea typeface="Calibri" panose="020F0502020204030204" pitchFamily="34" charset="0"/>
              </a:rPr>
              <a:t>själv</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kunna</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göra</a:t>
            </a:r>
            <a:r>
              <a:rPr lang="en-GB" sz="1400" dirty="0">
                <a:effectLst/>
                <a:latin typeface="Calibri" panose="020F0502020204030204" pitchFamily="34" charset="0"/>
                <a:ea typeface="Calibri" panose="020F0502020204030204" pitchFamily="34" charset="0"/>
              </a:rPr>
              <a:t> för </a:t>
            </a:r>
            <a:r>
              <a:rPr lang="en-GB" sz="1400" dirty="0" err="1">
                <a:effectLst/>
                <a:latin typeface="Calibri" panose="020F0502020204030204" pitchFamily="34" charset="0"/>
                <a:ea typeface="Calibri" panose="020F0502020204030204" pitchFamily="34" charset="0"/>
              </a:rPr>
              <a:t>att</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bidra</a:t>
            </a:r>
            <a:r>
              <a:rPr lang="en-GB" sz="1400" dirty="0">
                <a:effectLst/>
                <a:latin typeface="Calibri" panose="020F0502020204030204" pitchFamily="34" charset="0"/>
                <a:ea typeface="Calibri" panose="020F0502020204030204" pitchFamily="34" charset="0"/>
              </a:rPr>
              <a:t> till </a:t>
            </a:r>
            <a:r>
              <a:rPr lang="en-GB" sz="1400" dirty="0" err="1">
                <a:effectLst/>
                <a:latin typeface="Calibri" panose="020F0502020204030204" pitchFamily="34" charset="0"/>
                <a:ea typeface="Calibri" panose="020F0502020204030204" pitchFamily="34" charset="0"/>
              </a:rPr>
              <a:t>underlätta</a:t>
            </a:r>
            <a:r>
              <a:rPr lang="en-GB" sz="1400" dirty="0">
                <a:effectLst/>
                <a:latin typeface="Calibri" panose="020F0502020204030204" pitchFamily="34" charset="0"/>
                <a:ea typeface="Calibri" panose="020F0502020204030204" pitchFamily="34" charset="0"/>
              </a:rPr>
              <a:t> den </a:t>
            </a:r>
          </a:p>
          <a:p>
            <a:r>
              <a:rPr lang="en-GB" sz="1400" dirty="0" err="1">
                <a:effectLst/>
                <a:latin typeface="Calibri" panose="020F0502020204030204" pitchFamily="34" charset="0"/>
                <a:ea typeface="Calibri" panose="020F0502020204030204" pitchFamily="34" charset="0"/>
              </a:rPr>
              <a:t>sociala</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integrationen</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så</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att</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invandrare</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känner</a:t>
            </a:r>
            <a:r>
              <a:rPr lang="en-GB" sz="1400" dirty="0">
                <a:effectLst/>
                <a:latin typeface="Calibri" panose="020F0502020204030204" pitchFamily="34" charset="0"/>
                <a:ea typeface="Calibri" panose="020F0502020204030204" pitchFamily="34" charset="0"/>
              </a:rPr>
              <a:t> sig </a:t>
            </a:r>
            <a:r>
              <a:rPr lang="en-GB" sz="1400" dirty="0" err="1">
                <a:effectLst/>
                <a:latin typeface="Calibri" panose="020F0502020204030204" pitchFamily="34" charset="0"/>
                <a:ea typeface="Calibri" panose="020F0502020204030204" pitchFamily="34" charset="0"/>
              </a:rPr>
              <a:t>mer</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delaktiga</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i</a:t>
            </a:r>
            <a:r>
              <a:rPr lang="en-GB" sz="1400" dirty="0">
                <a:effectLst/>
                <a:latin typeface="Calibri" panose="020F0502020204030204" pitchFamily="34" charset="0"/>
                <a:ea typeface="Calibri" panose="020F0502020204030204" pitchFamily="34" charset="0"/>
              </a:rPr>
              <a:t> den </a:t>
            </a:r>
            <a:r>
              <a:rPr lang="en-GB" sz="1400" dirty="0" err="1">
                <a:effectLst/>
                <a:latin typeface="Calibri" panose="020F0502020204030204" pitchFamily="34" charset="0"/>
                <a:ea typeface="Calibri" panose="020F0502020204030204" pitchFamily="34" charset="0"/>
              </a:rPr>
              <a:t>svenska</a:t>
            </a:r>
            <a:r>
              <a:rPr lang="en-GB" sz="1400" dirty="0">
                <a:effectLst/>
                <a:latin typeface="Calibri" panose="020F0502020204030204" pitchFamily="34" charset="0"/>
                <a:ea typeface="Calibri" panose="020F0502020204030204" pitchFamily="34" charset="0"/>
              </a:rPr>
              <a:t> </a:t>
            </a:r>
            <a:r>
              <a:rPr lang="en-GB" sz="1400" dirty="0" err="1">
                <a:effectLst/>
                <a:latin typeface="Calibri" panose="020F0502020204030204" pitchFamily="34" charset="0"/>
                <a:ea typeface="Calibri" panose="020F0502020204030204" pitchFamily="34" charset="0"/>
              </a:rPr>
              <a:t>samhällsutvecklingen</a:t>
            </a:r>
            <a:r>
              <a:rPr lang="en-GB" sz="1400" dirty="0">
                <a:effectLst/>
                <a:latin typeface="Calibri" panose="020F0502020204030204" pitchFamily="34" charset="0"/>
                <a:ea typeface="Calibri" panose="020F0502020204030204" pitchFamily="34" charset="0"/>
              </a:rPr>
              <a:t>?</a:t>
            </a:r>
            <a:endParaRPr lang="en-GB" sz="1400" dirty="0"/>
          </a:p>
        </p:txBody>
      </p:sp>
      <p:pic>
        <p:nvPicPr>
          <p:cNvPr id="1030" name="Picture 6" descr="Folder och logga vmp — Vi måste prata">
            <a:extLst>
              <a:ext uri="{FF2B5EF4-FFF2-40B4-BE49-F238E27FC236}">
                <a16:creationId xmlns:a16="http://schemas.microsoft.com/office/drawing/2014/main" id="{E60294B0-AF0E-DF1D-EAEB-0228188D40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969" y="391975"/>
            <a:ext cx="2648442" cy="7239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agora">
            <a:extLst>
              <a:ext uri="{FF2B5EF4-FFF2-40B4-BE49-F238E27FC236}">
                <a16:creationId xmlns:a16="http://schemas.microsoft.com/office/drawing/2014/main" id="{AABF78CA-0F61-28CA-9125-5C55C25A026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95205" y="214191"/>
            <a:ext cx="1959504" cy="1111996"/>
          </a:xfrm>
          <a:prstGeom prst="rect">
            <a:avLst/>
          </a:prstGeom>
          <a:noFill/>
          <a:extLst>
            <a:ext uri="{909E8E84-426E-40DD-AFC4-6F175D3DCCD1}">
              <a14:hiddenFill xmlns:a14="http://schemas.microsoft.com/office/drawing/2010/main">
                <a:solidFill>
                  <a:srgbClr val="FFFFFF"/>
                </a:solidFill>
              </a14:hiddenFill>
            </a:ext>
          </a:extLst>
        </p:spPr>
      </p:pic>
      <p:sp>
        <p:nvSpPr>
          <p:cNvPr id="13" name="textruta 12">
            <a:extLst>
              <a:ext uri="{FF2B5EF4-FFF2-40B4-BE49-F238E27FC236}">
                <a16:creationId xmlns:a16="http://schemas.microsoft.com/office/drawing/2014/main" id="{5C66F63A-827E-8CD0-7AF8-D400903F12D6}"/>
              </a:ext>
            </a:extLst>
          </p:cNvPr>
          <p:cNvSpPr txBox="1"/>
          <p:nvPr/>
        </p:nvSpPr>
        <p:spPr>
          <a:xfrm>
            <a:off x="9595207" y="214191"/>
            <a:ext cx="679097" cy="307777"/>
          </a:xfrm>
          <a:prstGeom prst="rect">
            <a:avLst/>
          </a:prstGeom>
          <a:noFill/>
        </p:spPr>
        <p:txBody>
          <a:bodyPr wrap="none" rtlCol="0">
            <a:spAutoFit/>
          </a:bodyPr>
          <a:lstStyle/>
          <a:p>
            <a:r>
              <a:rPr lang="sv-SE" sz="1400" b="1" dirty="0"/>
              <a:t>Agora!</a:t>
            </a:r>
          </a:p>
        </p:txBody>
      </p:sp>
      <p:sp>
        <p:nvSpPr>
          <p:cNvPr id="14" name="textruta 13">
            <a:extLst>
              <a:ext uri="{FF2B5EF4-FFF2-40B4-BE49-F238E27FC236}">
                <a16:creationId xmlns:a16="http://schemas.microsoft.com/office/drawing/2014/main" id="{8FA98147-B8DC-56B7-7BED-C00DE1B0F08A}"/>
              </a:ext>
            </a:extLst>
          </p:cNvPr>
          <p:cNvSpPr txBox="1"/>
          <p:nvPr/>
        </p:nvSpPr>
        <p:spPr>
          <a:xfrm>
            <a:off x="9329915" y="1336520"/>
            <a:ext cx="2490084" cy="271869"/>
          </a:xfrm>
          <a:prstGeom prst="rect">
            <a:avLst/>
          </a:prstGeom>
          <a:noFill/>
        </p:spPr>
        <p:txBody>
          <a:bodyPr wrap="square">
            <a:spAutoFit/>
          </a:bodyPr>
          <a:lstStyle/>
          <a:p>
            <a:pPr algn="ctr">
              <a:lnSpc>
                <a:spcPts val="1400"/>
              </a:lnSpc>
            </a:pPr>
            <a:r>
              <a:rPr lang="sv-SE" sz="1400" b="1" dirty="0">
                <a:latin typeface="Times New Roman" panose="02020603050405020304" pitchFamily="18" charset="0"/>
                <a:ea typeface="Calibri" panose="020F0502020204030204" pitchFamily="34" charset="0"/>
              </a:rPr>
              <a:t>Det d</a:t>
            </a:r>
            <a:r>
              <a:rPr lang="sv-SE" sz="1400" b="1" dirty="0">
                <a:effectLst/>
                <a:latin typeface="Times New Roman" panose="02020603050405020304" pitchFamily="18" charset="0"/>
                <a:ea typeface="Calibri" panose="020F0502020204030204" pitchFamily="34" charset="0"/>
              </a:rPr>
              <a:t>emokratiska samtalet </a:t>
            </a:r>
          </a:p>
        </p:txBody>
      </p:sp>
    </p:spTree>
    <p:extLst>
      <p:ext uri="{BB962C8B-B14F-4D97-AF65-F5344CB8AC3E}">
        <p14:creationId xmlns:p14="http://schemas.microsoft.com/office/powerpoint/2010/main" val="326560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30"/>
                                        </p:tgtEl>
                                        <p:attrNameLst>
                                          <p:attrName>style.visibility</p:attrName>
                                        </p:attrNameLst>
                                      </p:cBhvr>
                                      <p:to>
                                        <p:strVal val="visible"/>
                                      </p:to>
                                    </p:set>
                                    <p:anim calcmode="lin" valueType="num">
                                      <p:cBhvr additive="base">
                                        <p:cTn id="19" dur="500" fill="hold"/>
                                        <p:tgtEl>
                                          <p:spTgt spid="1030"/>
                                        </p:tgtEl>
                                        <p:attrNameLst>
                                          <p:attrName>ppt_x</p:attrName>
                                        </p:attrNameLst>
                                      </p:cBhvr>
                                      <p:tavLst>
                                        <p:tav tm="0">
                                          <p:val>
                                            <p:strVal val="#ppt_x"/>
                                          </p:val>
                                        </p:tav>
                                        <p:tav tm="100000">
                                          <p:val>
                                            <p:strVal val="#ppt_x"/>
                                          </p:val>
                                        </p:tav>
                                      </p:tavLst>
                                    </p:anim>
                                    <p:anim calcmode="lin" valueType="num">
                                      <p:cBhvr additive="base">
                                        <p:cTn id="20"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anim calcmode="lin" valueType="num">
                                      <p:cBhvr additive="base">
                                        <p:cTn id="29" dur="500" fill="hold"/>
                                        <p:tgtEl>
                                          <p:spTgt spid="1026"/>
                                        </p:tgtEl>
                                        <p:attrNameLst>
                                          <p:attrName>ppt_x</p:attrName>
                                        </p:attrNameLst>
                                      </p:cBhvr>
                                      <p:tavLst>
                                        <p:tav tm="0">
                                          <p:val>
                                            <p:strVal val="#ppt_x"/>
                                          </p:val>
                                        </p:tav>
                                        <p:tav tm="100000">
                                          <p:val>
                                            <p:strVal val="#ppt_x"/>
                                          </p:val>
                                        </p:tav>
                                      </p:tavLst>
                                    </p:anim>
                                    <p:anim calcmode="lin" valueType="num">
                                      <p:cBhvr additive="base">
                                        <p:cTn id="3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anim calcmode="lin" valueType="num">
                                      <p:cBhvr additive="base">
                                        <p:cTn id="35" dur="500" fill="hold"/>
                                        <p:tgtEl>
                                          <p:spTgt spid="1028"/>
                                        </p:tgtEl>
                                        <p:attrNameLst>
                                          <p:attrName>ppt_x</p:attrName>
                                        </p:attrNameLst>
                                      </p:cBhvr>
                                      <p:tavLst>
                                        <p:tav tm="0">
                                          <p:val>
                                            <p:strVal val="#ppt_x"/>
                                          </p:val>
                                        </p:tav>
                                        <p:tav tm="100000">
                                          <p:val>
                                            <p:strVal val="#ppt_x"/>
                                          </p:val>
                                        </p:tav>
                                      </p:tavLst>
                                    </p:anim>
                                    <p:anim calcmode="lin" valueType="num">
                                      <p:cBhvr additive="base">
                                        <p:cTn id="36" dur="500" fill="hold"/>
                                        <p:tgtEl>
                                          <p:spTgt spid="102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ppt_x"/>
                                          </p:val>
                                        </p:tav>
                                        <p:tav tm="100000">
                                          <p:val>
                                            <p:strVal val="#ppt_x"/>
                                          </p:val>
                                        </p:tav>
                                      </p:tavLst>
                                    </p:anim>
                                    <p:anim calcmode="lin" valueType="num">
                                      <p:cBhvr additive="base">
                                        <p:cTn id="5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additive="base">
                                        <p:cTn id="59" dur="500" fill="hold"/>
                                        <p:tgtEl>
                                          <p:spTgt spid="7"/>
                                        </p:tgtEl>
                                        <p:attrNameLst>
                                          <p:attrName>ppt_x</p:attrName>
                                        </p:attrNameLst>
                                      </p:cBhvr>
                                      <p:tavLst>
                                        <p:tav tm="0">
                                          <p:val>
                                            <p:strVal val="#ppt_x"/>
                                          </p:val>
                                        </p:tav>
                                        <p:tav tm="100000">
                                          <p:val>
                                            <p:strVal val="#ppt_x"/>
                                          </p:val>
                                        </p:tav>
                                      </p:tavLst>
                                    </p:anim>
                                    <p:anim calcmode="lin" valueType="num">
                                      <p:cBhvr additive="base">
                                        <p:cTn id="60" dur="500" fill="hold"/>
                                        <p:tgtEl>
                                          <p:spTgt spid="7"/>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additive="base">
                                        <p:cTn id="63" dur="500" fill="hold"/>
                                        <p:tgtEl>
                                          <p:spTgt spid="9"/>
                                        </p:tgtEl>
                                        <p:attrNameLst>
                                          <p:attrName>ppt_x</p:attrName>
                                        </p:attrNameLst>
                                      </p:cBhvr>
                                      <p:tavLst>
                                        <p:tav tm="0">
                                          <p:val>
                                            <p:strVal val="#ppt_x"/>
                                          </p:val>
                                        </p:tav>
                                        <p:tav tm="100000">
                                          <p:val>
                                            <p:strVal val="#ppt_x"/>
                                          </p:val>
                                        </p:tav>
                                      </p:tavLst>
                                    </p:anim>
                                    <p:anim calcmode="lin" valueType="num">
                                      <p:cBhvr additive="base">
                                        <p:cTn id="6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p:bldP spid="9" grpId="0"/>
      <p:bldP spid="10"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4483655" y="1410756"/>
            <a:ext cx="2699778" cy="646331"/>
          </a:xfrm>
          <a:prstGeom prst="rect">
            <a:avLst/>
          </a:prstGeom>
          <a:noFill/>
        </p:spPr>
        <p:txBody>
          <a:bodyPr wrap="none" rtlCol="0">
            <a:spAutoFit/>
          </a:bodyPr>
          <a:lstStyle/>
          <a:p>
            <a:pPr algn="ctr"/>
            <a:r>
              <a:rPr lang="sv-SE" b="1" dirty="0">
                <a:solidFill>
                  <a:srgbClr val="FF0000"/>
                </a:solidFill>
              </a:rPr>
              <a:t>Upplysta och</a:t>
            </a:r>
          </a:p>
          <a:p>
            <a:pPr algn="ctr"/>
            <a:r>
              <a:rPr lang="sv-SE" b="1" dirty="0">
                <a:solidFill>
                  <a:srgbClr val="FF0000"/>
                </a:solidFill>
              </a:rPr>
              <a:t>sammanfallande intressen</a:t>
            </a:r>
          </a:p>
        </p:txBody>
      </p:sp>
      <p:sp>
        <p:nvSpPr>
          <p:cNvPr id="5" name="textruta 4"/>
          <p:cNvSpPr txBox="1"/>
          <p:nvPr/>
        </p:nvSpPr>
        <p:spPr>
          <a:xfrm>
            <a:off x="2158432" y="2393881"/>
            <a:ext cx="1701748" cy="646331"/>
          </a:xfrm>
          <a:prstGeom prst="rect">
            <a:avLst/>
          </a:prstGeom>
          <a:noFill/>
        </p:spPr>
        <p:txBody>
          <a:bodyPr wrap="none" rtlCol="0">
            <a:spAutoFit/>
          </a:bodyPr>
          <a:lstStyle/>
          <a:p>
            <a:r>
              <a:rPr lang="sv-SE" b="1" dirty="0"/>
              <a:t>Motsägelsefulla</a:t>
            </a:r>
          </a:p>
          <a:p>
            <a:r>
              <a:rPr lang="sv-SE" b="1" dirty="0"/>
              <a:t>omständigheter</a:t>
            </a:r>
          </a:p>
        </p:txBody>
      </p:sp>
      <p:sp>
        <p:nvSpPr>
          <p:cNvPr id="6" name="textruta 5"/>
          <p:cNvSpPr txBox="1"/>
          <p:nvPr/>
        </p:nvSpPr>
        <p:spPr>
          <a:xfrm>
            <a:off x="2314791" y="4310370"/>
            <a:ext cx="1540037" cy="646331"/>
          </a:xfrm>
          <a:prstGeom prst="rect">
            <a:avLst/>
          </a:prstGeom>
          <a:noFill/>
        </p:spPr>
        <p:txBody>
          <a:bodyPr wrap="none" rtlCol="0">
            <a:spAutoFit/>
          </a:bodyPr>
          <a:lstStyle/>
          <a:p>
            <a:pPr algn="ctr"/>
            <a:r>
              <a:rPr lang="sv-SE" b="1" dirty="0"/>
              <a:t>Inneboende</a:t>
            </a:r>
          </a:p>
          <a:p>
            <a:pPr algn="ctr"/>
            <a:r>
              <a:rPr lang="sv-SE" b="1" dirty="0"/>
              <a:t>motsättningar</a:t>
            </a:r>
          </a:p>
        </p:txBody>
      </p:sp>
      <p:sp>
        <p:nvSpPr>
          <p:cNvPr id="7" name="textruta 6"/>
          <p:cNvSpPr txBox="1"/>
          <p:nvPr/>
        </p:nvSpPr>
        <p:spPr>
          <a:xfrm>
            <a:off x="7862309" y="4105418"/>
            <a:ext cx="1519968" cy="923330"/>
          </a:xfrm>
          <a:prstGeom prst="rect">
            <a:avLst/>
          </a:prstGeom>
          <a:noFill/>
        </p:spPr>
        <p:txBody>
          <a:bodyPr wrap="none" rtlCol="0">
            <a:spAutoFit/>
          </a:bodyPr>
          <a:lstStyle/>
          <a:p>
            <a:pPr algn="ctr"/>
            <a:r>
              <a:rPr lang="sv-SE" b="1" dirty="0">
                <a:solidFill>
                  <a:srgbClr val="FF0000"/>
                </a:solidFill>
              </a:rPr>
              <a:t>Civilsamhället</a:t>
            </a:r>
          </a:p>
          <a:p>
            <a:pPr algn="ctr"/>
            <a:r>
              <a:rPr lang="sv-SE" b="1" dirty="0">
                <a:solidFill>
                  <a:srgbClr val="FF0000"/>
                </a:solidFill>
              </a:rPr>
              <a:t>Politiskt tryck</a:t>
            </a:r>
          </a:p>
          <a:p>
            <a:pPr algn="ctr"/>
            <a:r>
              <a:rPr lang="sv-SE" b="1" i="1" dirty="0">
                <a:solidFill>
                  <a:srgbClr val="FF0000"/>
                </a:solidFill>
              </a:rPr>
              <a:t>underifrån</a:t>
            </a:r>
          </a:p>
        </p:txBody>
      </p:sp>
      <p:sp>
        <p:nvSpPr>
          <p:cNvPr id="8" name="textruta 7"/>
          <p:cNvSpPr txBox="1"/>
          <p:nvPr/>
        </p:nvSpPr>
        <p:spPr>
          <a:xfrm>
            <a:off x="7423637" y="2385558"/>
            <a:ext cx="2236638" cy="400110"/>
          </a:xfrm>
          <a:prstGeom prst="rect">
            <a:avLst/>
          </a:prstGeom>
          <a:noFill/>
        </p:spPr>
        <p:txBody>
          <a:bodyPr wrap="none" rtlCol="0">
            <a:spAutoFit/>
          </a:bodyPr>
          <a:lstStyle/>
          <a:p>
            <a:r>
              <a:rPr lang="sv-SE" sz="2000" b="1" dirty="0"/>
              <a:t>Vertikal interaktion</a:t>
            </a:r>
          </a:p>
        </p:txBody>
      </p:sp>
      <p:sp>
        <p:nvSpPr>
          <p:cNvPr id="9" name="textruta 8"/>
          <p:cNvSpPr txBox="1"/>
          <p:nvPr/>
        </p:nvSpPr>
        <p:spPr>
          <a:xfrm>
            <a:off x="2812371" y="2049628"/>
            <a:ext cx="442750" cy="369332"/>
          </a:xfrm>
          <a:prstGeom prst="rect">
            <a:avLst/>
          </a:prstGeom>
          <a:noFill/>
        </p:spPr>
        <p:txBody>
          <a:bodyPr wrap="none" rtlCol="0">
            <a:spAutoFit/>
          </a:bodyPr>
          <a:lstStyle/>
          <a:p>
            <a:r>
              <a:rPr lang="sv-SE" b="1" dirty="0"/>
              <a:t>(a)</a:t>
            </a:r>
          </a:p>
        </p:txBody>
      </p:sp>
      <p:sp>
        <p:nvSpPr>
          <p:cNvPr id="10" name="textruta 9"/>
          <p:cNvSpPr txBox="1"/>
          <p:nvPr/>
        </p:nvSpPr>
        <p:spPr>
          <a:xfrm>
            <a:off x="8068718" y="2049628"/>
            <a:ext cx="452368" cy="369332"/>
          </a:xfrm>
          <a:prstGeom prst="rect">
            <a:avLst/>
          </a:prstGeom>
          <a:noFill/>
        </p:spPr>
        <p:txBody>
          <a:bodyPr wrap="none" rtlCol="0">
            <a:spAutoFit/>
          </a:bodyPr>
          <a:lstStyle/>
          <a:p>
            <a:r>
              <a:rPr lang="sv-SE" b="1" dirty="0"/>
              <a:t>(b)</a:t>
            </a:r>
          </a:p>
        </p:txBody>
      </p:sp>
      <p:cxnSp>
        <p:nvCxnSpPr>
          <p:cNvPr id="20" name="Rak pil 19"/>
          <p:cNvCxnSpPr/>
          <p:nvPr/>
        </p:nvCxnSpPr>
        <p:spPr>
          <a:xfrm flipH="1">
            <a:off x="4019777" y="4717863"/>
            <a:ext cx="3409114" cy="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30" name="textruta 29"/>
          <p:cNvSpPr txBox="1"/>
          <p:nvPr/>
        </p:nvSpPr>
        <p:spPr>
          <a:xfrm>
            <a:off x="4267015" y="1943152"/>
            <a:ext cx="3140026" cy="646331"/>
          </a:xfrm>
          <a:prstGeom prst="rect">
            <a:avLst/>
          </a:prstGeom>
          <a:noFill/>
        </p:spPr>
        <p:txBody>
          <a:bodyPr wrap="none" rtlCol="0">
            <a:spAutoFit/>
          </a:bodyPr>
          <a:lstStyle/>
          <a:p>
            <a:pPr algn="ctr"/>
            <a:r>
              <a:rPr lang="sv-SE" b="1" dirty="0"/>
              <a:t>Ekonomiska och politiska eliter</a:t>
            </a:r>
          </a:p>
          <a:p>
            <a:pPr algn="ctr"/>
            <a:r>
              <a:rPr lang="sv-SE" b="1" dirty="0"/>
              <a:t>Politiska åtgärder </a:t>
            </a:r>
            <a:r>
              <a:rPr lang="sv-SE" b="1" i="1" dirty="0"/>
              <a:t>uppifrån</a:t>
            </a:r>
          </a:p>
        </p:txBody>
      </p:sp>
      <p:cxnSp>
        <p:nvCxnSpPr>
          <p:cNvPr id="32" name="Rak pil 31"/>
          <p:cNvCxnSpPr>
            <a:cxnSpLocks/>
          </p:cNvCxnSpPr>
          <p:nvPr/>
        </p:nvCxnSpPr>
        <p:spPr>
          <a:xfrm flipV="1">
            <a:off x="4083470" y="2702456"/>
            <a:ext cx="957514" cy="184239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6" name="Rak pil 35"/>
          <p:cNvCxnSpPr>
            <a:cxnSpLocks/>
          </p:cNvCxnSpPr>
          <p:nvPr/>
        </p:nvCxnSpPr>
        <p:spPr>
          <a:xfrm flipH="1" flipV="1">
            <a:off x="6314377" y="2708327"/>
            <a:ext cx="1096212" cy="192520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8" name="Rak pil 37"/>
          <p:cNvCxnSpPr>
            <a:cxnSpLocks/>
          </p:cNvCxnSpPr>
          <p:nvPr/>
        </p:nvCxnSpPr>
        <p:spPr>
          <a:xfrm>
            <a:off x="6481126" y="2760130"/>
            <a:ext cx="991690" cy="18130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2" name="textruta 41"/>
          <p:cNvSpPr txBox="1"/>
          <p:nvPr/>
        </p:nvSpPr>
        <p:spPr>
          <a:xfrm>
            <a:off x="7763538" y="2753236"/>
            <a:ext cx="1569597" cy="738664"/>
          </a:xfrm>
          <a:prstGeom prst="rect">
            <a:avLst/>
          </a:prstGeom>
          <a:noFill/>
        </p:spPr>
        <p:txBody>
          <a:bodyPr wrap="none" rtlCol="0">
            <a:spAutoFit/>
          </a:bodyPr>
          <a:lstStyle/>
          <a:p>
            <a:pPr algn="ctr"/>
            <a:r>
              <a:rPr lang="sv-SE" sz="1400" b="1" dirty="0">
                <a:solidFill>
                  <a:srgbClr val="FF0000"/>
                </a:solidFill>
              </a:rPr>
              <a:t>Medskapande</a:t>
            </a:r>
            <a:r>
              <a:rPr lang="sv-SE" sz="1400" b="1" dirty="0">
                <a:solidFill>
                  <a:srgbClr val="00B050"/>
                </a:solidFill>
              </a:rPr>
              <a:t> och</a:t>
            </a:r>
          </a:p>
          <a:p>
            <a:pPr algn="ctr"/>
            <a:r>
              <a:rPr lang="sv-SE" sz="1400" b="1" dirty="0">
                <a:solidFill>
                  <a:srgbClr val="00B050"/>
                </a:solidFill>
              </a:rPr>
              <a:t>politisering för att </a:t>
            </a:r>
          </a:p>
          <a:p>
            <a:pPr algn="ctr"/>
            <a:r>
              <a:rPr lang="sv-SE" sz="1400" b="1" dirty="0">
                <a:solidFill>
                  <a:srgbClr val="00B050"/>
                </a:solidFill>
              </a:rPr>
              <a:t>gripa tillfället</a:t>
            </a:r>
          </a:p>
        </p:txBody>
      </p:sp>
      <p:sp>
        <p:nvSpPr>
          <p:cNvPr id="13" name="textruta 12"/>
          <p:cNvSpPr txBox="1"/>
          <p:nvPr/>
        </p:nvSpPr>
        <p:spPr>
          <a:xfrm>
            <a:off x="7862309" y="2204865"/>
            <a:ext cx="290464" cy="646331"/>
          </a:xfrm>
          <a:prstGeom prst="rect">
            <a:avLst/>
          </a:prstGeom>
          <a:noFill/>
        </p:spPr>
        <p:txBody>
          <a:bodyPr wrap="none" rtlCol="0">
            <a:spAutoFit/>
          </a:bodyPr>
          <a:lstStyle/>
          <a:p>
            <a:endParaRPr lang="sv-SE" dirty="0"/>
          </a:p>
          <a:p>
            <a:r>
              <a:rPr lang="sv-SE" dirty="0"/>
              <a:t>  </a:t>
            </a:r>
          </a:p>
        </p:txBody>
      </p:sp>
      <p:sp>
        <p:nvSpPr>
          <p:cNvPr id="15" name="textruta 14"/>
          <p:cNvSpPr txBox="1"/>
          <p:nvPr/>
        </p:nvSpPr>
        <p:spPr>
          <a:xfrm>
            <a:off x="2050745" y="1680296"/>
            <a:ext cx="2068130" cy="369332"/>
          </a:xfrm>
          <a:prstGeom prst="rect">
            <a:avLst/>
          </a:prstGeom>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path path="circle">
              <a:fillToRect l="100000" t="100000"/>
            </a:path>
            <a:tileRect r="-100000" b="-100000"/>
          </a:gradFill>
        </p:spPr>
        <p:txBody>
          <a:bodyPr wrap="none" rtlCol="0">
            <a:spAutoFit/>
          </a:bodyPr>
          <a:lstStyle/>
          <a:p>
            <a:r>
              <a:rPr lang="sv-SE" b="1" i="1" dirty="0">
                <a:solidFill>
                  <a:schemeClr val="bg1"/>
                </a:solidFill>
              </a:rPr>
              <a:t>Det gyllene tillfället</a:t>
            </a:r>
          </a:p>
        </p:txBody>
      </p:sp>
      <p:sp>
        <p:nvSpPr>
          <p:cNvPr id="24" name="textruta 23"/>
          <p:cNvSpPr txBox="1"/>
          <p:nvPr/>
        </p:nvSpPr>
        <p:spPr>
          <a:xfrm>
            <a:off x="3435688" y="110154"/>
            <a:ext cx="5320624" cy="584775"/>
          </a:xfrm>
          <a:prstGeom prst="rect">
            <a:avLst/>
          </a:prstGeom>
          <a:solidFill>
            <a:schemeClr val="bg1"/>
          </a:solidFill>
        </p:spPr>
        <p:txBody>
          <a:bodyPr wrap="none" rtlCol="0">
            <a:spAutoFit/>
          </a:bodyPr>
          <a:lstStyle/>
          <a:p>
            <a:pPr algn="ctr"/>
            <a:r>
              <a:rPr lang="sv-SE" sz="2000" b="1" i="1" dirty="0"/>
              <a:t>Medskapande – en av demokratins grundbultar</a:t>
            </a:r>
            <a:r>
              <a:rPr lang="sv-SE" sz="3200" b="1" i="1" dirty="0"/>
              <a:t> </a:t>
            </a:r>
          </a:p>
        </p:txBody>
      </p:sp>
      <p:sp>
        <p:nvSpPr>
          <p:cNvPr id="2" name="textruta 1"/>
          <p:cNvSpPr txBox="1"/>
          <p:nvPr/>
        </p:nvSpPr>
        <p:spPr>
          <a:xfrm>
            <a:off x="2179535" y="3007618"/>
            <a:ext cx="1596719" cy="1323439"/>
          </a:xfrm>
          <a:prstGeom prst="rect">
            <a:avLst/>
          </a:prstGeom>
          <a:noFill/>
        </p:spPr>
        <p:txBody>
          <a:bodyPr wrap="none" rtlCol="0">
            <a:spAutoFit/>
          </a:bodyPr>
          <a:lstStyle/>
          <a:p>
            <a:pPr algn="ctr"/>
            <a:r>
              <a:rPr lang="sv-SE" sz="1400" b="1" dirty="0"/>
              <a:t>Ojämn utveckling</a:t>
            </a:r>
          </a:p>
          <a:p>
            <a:pPr algn="ctr"/>
            <a:r>
              <a:rPr lang="sv-SE" sz="1400" b="1" dirty="0"/>
              <a:t>Social oro</a:t>
            </a:r>
          </a:p>
          <a:p>
            <a:pPr algn="ctr"/>
            <a:r>
              <a:rPr lang="sv-SE" sz="1400" b="1" dirty="0"/>
              <a:t>Högerpopulism</a:t>
            </a:r>
          </a:p>
          <a:p>
            <a:pPr algn="ctr"/>
            <a:r>
              <a:rPr lang="sv-SE" sz="1400" b="1" dirty="0"/>
              <a:t>Klimatförändringar</a:t>
            </a:r>
          </a:p>
          <a:p>
            <a:pPr algn="ctr"/>
            <a:r>
              <a:rPr lang="sv-SE" sz="1200" dirty="0"/>
              <a:t>Agenda 2030</a:t>
            </a:r>
          </a:p>
          <a:p>
            <a:pPr algn="ctr"/>
            <a:r>
              <a:rPr lang="sv-SE" sz="1200" dirty="0"/>
              <a:t>WEF - G7</a:t>
            </a:r>
          </a:p>
        </p:txBody>
      </p:sp>
      <p:sp>
        <p:nvSpPr>
          <p:cNvPr id="3" name="textruta 2"/>
          <p:cNvSpPr txBox="1"/>
          <p:nvPr/>
        </p:nvSpPr>
        <p:spPr>
          <a:xfrm>
            <a:off x="7957790" y="3429000"/>
            <a:ext cx="1217576" cy="461665"/>
          </a:xfrm>
          <a:prstGeom prst="rect">
            <a:avLst/>
          </a:prstGeom>
          <a:noFill/>
        </p:spPr>
        <p:txBody>
          <a:bodyPr wrap="none" rtlCol="0">
            <a:spAutoFit/>
          </a:bodyPr>
          <a:lstStyle/>
          <a:p>
            <a:pPr algn="ctr"/>
            <a:r>
              <a:rPr lang="sv-SE" sz="1200" dirty="0"/>
              <a:t>Greta – effekten</a:t>
            </a:r>
          </a:p>
          <a:p>
            <a:pPr algn="ctr"/>
            <a:r>
              <a:rPr lang="sv-SE" sz="1200" dirty="0"/>
              <a:t>De gula västarna</a:t>
            </a:r>
          </a:p>
        </p:txBody>
      </p:sp>
      <p:sp>
        <p:nvSpPr>
          <p:cNvPr id="21" name="textruta 20"/>
          <p:cNvSpPr txBox="1"/>
          <p:nvPr/>
        </p:nvSpPr>
        <p:spPr>
          <a:xfrm>
            <a:off x="7514271" y="1625279"/>
            <a:ext cx="2104615" cy="369332"/>
          </a:xfrm>
          <a:prstGeom prst="rect">
            <a:avLst/>
          </a:prstGeom>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path path="circle">
              <a:fillToRect l="100000" t="100000"/>
            </a:path>
            <a:tileRect r="-100000" b="-100000"/>
          </a:gradFill>
        </p:spPr>
        <p:txBody>
          <a:bodyPr wrap="none" rtlCol="0">
            <a:spAutoFit/>
          </a:bodyPr>
          <a:lstStyle/>
          <a:p>
            <a:r>
              <a:rPr lang="sv-SE" b="1" i="1" dirty="0">
                <a:solidFill>
                  <a:schemeClr val="bg1"/>
                </a:solidFill>
              </a:rPr>
              <a:t>Kan tillfället gripas?</a:t>
            </a:r>
          </a:p>
        </p:txBody>
      </p:sp>
      <p:sp>
        <p:nvSpPr>
          <p:cNvPr id="11" name="textruta 10">
            <a:extLst>
              <a:ext uri="{FF2B5EF4-FFF2-40B4-BE49-F238E27FC236}">
                <a16:creationId xmlns:a16="http://schemas.microsoft.com/office/drawing/2014/main" id="{F64E86A7-9D0C-47EF-804B-C7757E297182}"/>
              </a:ext>
            </a:extLst>
          </p:cNvPr>
          <p:cNvSpPr txBox="1"/>
          <p:nvPr/>
        </p:nvSpPr>
        <p:spPr>
          <a:xfrm rot="19001640">
            <a:off x="-134957" y="2927432"/>
            <a:ext cx="1921552" cy="369332"/>
          </a:xfrm>
          <a:prstGeom prst="rect">
            <a:avLst/>
          </a:prstGeom>
          <a:solidFill>
            <a:srgbClr val="7030A0"/>
          </a:solidFill>
        </p:spPr>
        <p:txBody>
          <a:bodyPr wrap="none" rtlCol="0">
            <a:spAutoFit/>
          </a:bodyPr>
          <a:lstStyle/>
          <a:p>
            <a:r>
              <a:rPr lang="sv-SE" b="1" dirty="0" err="1">
                <a:solidFill>
                  <a:schemeClr val="bg1"/>
                </a:solidFill>
              </a:rPr>
              <a:t>Hurting</a:t>
            </a:r>
            <a:r>
              <a:rPr lang="sv-SE" b="1" dirty="0">
                <a:solidFill>
                  <a:schemeClr val="bg1"/>
                </a:solidFill>
              </a:rPr>
              <a:t> </a:t>
            </a:r>
            <a:r>
              <a:rPr lang="sv-SE" b="1" dirty="0" err="1">
                <a:solidFill>
                  <a:schemeClr val="bg1"/>
                </a:solidFill>
              </a:rPr>
              <a:t>Stalemate</a:t>
            </a:r>
            <a:endParaRPr lang="sv-SE" b="1" dirty="0">
              <a:solidFill>
                <a:schemeClr val="bg1"/>
              </a:solidFill>
            </a:endParaRPr>
          </a:p>
        </p:txBody>
      </p:sp>
      <p:sp>
        <p:nvSpPr>
          <p:cNvPr id="12" name="textruta 11">
            <a:extLst>
              <a:ext uri="{FF2B5EF4-FFF2-40B4-BE49-F238E27FC236}">
                <a16:creationId xmlns:a16="http://schemas.microsoft.com/office/drawing/2014/main" id="{9F657AF6-79B4-479F-BC96-AD642783BEC6}"/>
              </a:ext>
            </a:extLst>
          </p:cNvPr>
          <p:cNvSpPr txBox="1"/>
          <p:nvPr/>
        </p:nvSpPr>
        <p:spPr>
          <a:xfrm rot="2788471">
            <a:off x="9449401" y="3223354"/>
            <a:ext cx="1455335" cy="369332"/>
          </a:xfrm>
          <a:prstGeom prst="rect">
            <a:avLst/>
          </a:prstGeom>
          <a:solidFill>
            <a:srgbClr val="7030A0"/>
          </a:solidFill>
        </p:spPr>
        <p:txBody>
          <a:bodyPr wrap="none" rtlCol="0">
            <a:spAutoFit/>
          </a:bodyPr>
          <a:lstStyle/>
          <a:p>
            <a:r>
              <a:rPr lang="sv-SE" dirty="0" err="1">
                <a:solidFill>
                  <a:schemeClr val="bg1"/>
                </a:solidFill>
              </a:rPr>
              <a:t>Ripe</a:t>
            </a:r>
            <a:r>
              <a:rPr lang="sv-SE" dirty="0">
                <a:solidFill>
                  <a:schemeClr val="bg1"/>
                </a:solidFill>
              </a:rPr>
              <a:t> moment</a:t>
            </a:r>
          </a:p>
        </p:txBody>
      </p:sp>
      <p:sp>
        <p:nvSpPr>
          <p:cNvPr id="16" name="textruta 15">
            <a:extLst>
              <a:ext uri="{FF2B5EF4-FFF2-40B4-BE49-F238E27FC236}">
                <a16:creationId xmlns:a16="http://schemas.microsoft.com/office/drawing/2014/main" id="{A504028B-FCCB-48F9-ABF8-E8FCCF658B9D}"/>
              </a:ext>
            </a:extLst>
          </p:cNvPr>
          <p:cNvSpPr txBox="1"/>
          <p:nvPr/>
        </p:nvSpPr>
        <p:spPr>
          <a:xfrm>
            <a:off x="3374003" y="548018"/>
            <a:ext cx="5138266" cy="707886"/>
          </a:xfrm>
          <a:prstGeom prst="rect">
            <a:avLst/>
          </a:prstGeom>
          <a:noFill/>
        </p:spPr>
        <p:txBody>
          <a:bodyPr wrap="none" rtlCol="0">
            <a:spAutoFit/>
          </a:bodyPr>
          <a:lstStyle/>
          <a:p>
            <a:pPr algn="ctr"/>
            <a:r>
              <a:rPr lang="sv-SE" sz="2000" b="1" i="1" dirty="0"/>
              <a:t>men också en av den sociala hållbarhetens och</a:t>
            </a:r>
          </a:p>
          <a:p>
            <a:pPr algn="ctr"/>
            <a:r>
              <a:rPr lang="sv-SE" sz="2000" b="1" i="1" dirty="0"/>
              <a:t>samhällsförändringens förutsättningar</a:t>
            </a:r>
            <a:endParaRPr lang="sv-SE" sz="2000" dirty="0"/>
          </a:p>
        </p:txBody>
      </p:sp>
      <p:sp>
        <p:nvSpPr>
          <p:cNvPr id="18" name="textruta 17">
            <a:extLst>
              <a:ext uri="{FF2B5EF4-FFF2-40B4-BE49-F238E27FC236}">
                <a16:creationId xmlns:a16="http://schemas.microsoft.com/office/drawing/2014/main" id="{B761C113-4742-4365-8B85-AB70D70191B5}"/>
              </a:ext>
            </a:extLst>
          </p:cNvPr>
          <p:cNvSpPr txBox="1"/>
          <p:nvPr/>
        </p:nvSpPr>
        <p:spPr>
          <a:xfrm>
            <a:off x="779274" y="502816"/>
            <a:ext cx="1838580" cy="646331"/>
          </a:xfrm>
          <a:prstGeom prst="rect">
            <a:avLst/>
          </a:prstGeom>
          <a:solidFill>
            <a:srgbClr val="0099FF"/>
          </a:solidFill>
        </p:spPr>
        <p:txBody>
          <a:bodyPr wrap="none" rtlCol="0">
            <a:spAutoFit/>
          </a:bodyPr>
          <a:lstStyle/>
          <a:p>
            <a:pPr algn="ctr"/>
            <a:r>
              <a:rPr lang="sv-SE" b="1" dirty="0">
                <a:solidFill>
                  <a:srgbClr val="FFFF00"/>
                </a:solidFill>
              </a:rPr>
              <a:t>Demokratins </a:t>
            </a:r>
          </a:p>
          <a:p>
            <a:pPr algn="ctr"/>
            <a:r>
              <a:rPr lang="sv-SE" b="1" dirty="0">
                <a:solidFill>
                  <a:srgbClr val="FFFF00"/>
                </a:solidFill>
              </a:rPr>
              <a:t>förändringskraft?</a:t>
            </a:r>
          </a:p>
        </p:txBody>
      </p:sp>
      <p:sp>
        <p:nvSpPr>
          <p:cNvPr id="14" name="Ellips 13">
            <a:extLst>
              <a:ext uri="{FF2B5EF4-FFF2-40B4-BE49-F238E27FC236}">
                <a16:creationId xmlns:a16="http://schemas.microsoft.com/office/drawing/2014/main" id="{3F6076E1-87FA-4E75-88B5-95668D8FE612}"/>
              </a:ext>
            </a:extLst>
          </p:cNvPr>
          <p:cNvSpPr/>
          <p:nvPr/>
        </p:nvSpPr>
        <p:spPr>
          <a:xfrm>
            <a:off x="5797918" y="5357446"/>
            <a:ext cx="1519968" cy="590062"/>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Ellips 30">
            <a:extLst>
              <a:ext uri="{FF2B5EF4-FFF2-40B4-BE49-F238E27FC236}">
                <a16:creationId xmlns:a16="http://schemas.microsoft.com/office/drawing/2014/main" id="{12AFD69A-84F5-4877-8CCA-BC4A0078AEE8}"/>
              </a:ext>
            </a:extLst>
          </p:cNvPr>
          <p:cNvSpPr/>
          <p:nvPr/>
        </p:nvSpPr>
        <p:spPr>
          <a:xfrm>
            <a:off x="10177069" y="5357446"/>
            <a:ext cx="1519968" cy="590062"/>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textruta 18">
            <a:extLst>
              <a:ext uri="{FF2B5EF4-FFF2-40B4-BE49-F238E27FC236}">
                <a16:creationId xmlns:a16="http://schemas.microsoft.com/office/drawing/2014/main" id="{FF6134B0-48EA-4A18-AFA0-2BB8F0F152C2}"/>
              </a:ext>
            </a:extLst>
          </p:cNvPr>
          <p:cNvSpPr txBox="1"/>
          <p:nvPr/>
        </p:nvSpPr>
        <p:spPr>
          <a:xfrm>
            <a:off x="5724334" y="5989948"/>
            <a:ext cx="1622624" cy="830997"/>
          </a:xfrm>
          <a:prstGeom prst="rect">
            <a:avLst/>
          </a:prstGeom>
          <a:noFill/>
        </p:spPr>
        <p:txBody>
          <a:bodyPr wrap="none" rtlCol="0">
            <a:spAutoFit/>
          </a:bodyPr>
          <a:lstStyle/>
          <a:p>
            <a:pPr algn="ctr"/>
            <a:r>
              <a:rPr lang="sv-SE" sz="1200" b="1" dirty="0"/>
              <a:t>ABF</a:t>
            </a:r>
          </a:p>
          <a:p>
            <a:pPr algn="ctr"/>
            <a:r>
              <a:rPr lang="sv-SE" sz="1200" b="1" dirty="0"/>
              <a:t>Hyresgästföreningen</a:t>
            </a:r>
          </a:p>
          <a:p>
            <a:pPr algn="ctr"/>
            <a:r>
              <a:rPr lang="sv-SE" sz="1200" b="1" dirty="0"/>
              <a:t>Folkets Hus och Parker</a:t>
            </a:r>
          </a:p>
          <a:p>
            <a:pPr algn="ctr"/>
            <a:r>
              <a:rPr lang="sv-SE" sz="1200" b="1" dirty="0"/>
              <a:t>Rädda barnen</a:t>
            </a:r>
          </a:p>
        </p:txBody>
      </p:sp>
      <p:sp>
        <p:nvSpPr>
          <p:cNvPr id="33" name="textruta 32">
            <a:extLst>
              <a:ext uri="{FF2B5EF4-FFF2-40B4-BE49-F238E27FC236}">
                <a16:creationId xmlns:a16="http://schemas.microsoft.com/office/drawing/2014/main" id="{ACDF3935-55B9-49CF-A74B-DFB3DD1A2E48}"/>
              </a:ext>
            </a:extLst>
          </p:cNvPr>
          <p:cNvSpPr txBox="1"/>
          <p:nvPr/>
        </p:nvSpPr>
        <p:spPr>
          <a:xfrm>
            <a:off x="6008034" y="5357446"/>
            <a:ext cx="1055225" cy="523220"/>
          </a:xfrm>
          <a:prstGeom prst="rect">
            <a:avLst/>
          </a:prstGeom>
          <a:noFill/>
        </p:spPr>
        <p:txBody>
          <a:bodyPr wrap="none" rtlCol="0">
            <a:spAutoFit/>
          </a:bodyPr>
          <a:lstStyle/>
          <a:p>
            <a:pPr algn="ctr"/>
            <a:r>
              <a:rPr lang="sv-SE" sz="1400" b="1" dirty="0"/>
              <a:t>Etablerat</a:t>
            </a:r>
          </a:p>
          <a:p>
            <a:pPr algn="ctr"/>
            <a:r>
              <a:rPr lang="sv-SE" sz="1400" b="1" dirty="0"/>
              <a:t>föreningsliv</a:t>
            </a:r>
          </a:p>
        </p:txBody>
      </p:sp>
      <p:sp>
        <p:nvSpPr>
          <p:cNvPr id="34" name="textruta 33">
            <a:extLst>
              <a:ext uri="{FF2B5EF4-FFF2-40B4-BE49-F238E27FC236}">
                <a16:creationId xmlns:a16="http://schemas.microsoft.com/office/drawing/2014/main" id="{B53278C7-FB23-4CC6-877E-DDE8E149572E}"/>
              </a:ext>
            </a:extLst>
          </p:cNvPr>
          <p:cNvSpPr txBox="1"/>
          <p:nvPr/>
        </p:nvSpPr>
        <p:spPr>
          <a:xfrm>
            <a:off x="10215245" y="5959498"/>
            <a:ext cx="1455911" cy="830997"/>
          </a:xfrm>
          <a:prstGeom prst="rect">
            <a:avLst/>
          </a:prstGeom>
          <a:noFill/>
        </p:spPr>
        <p:txBody>
          <a:bodyPr wrap="none" rtlCol="0">
            <a:spAutoFit/>
          </a:bodyPr>
          <a:lstStyle/>
          <a:p>
            <a:pPr algn="ctr"/>
            <a:r>
              <a:rPr lang="sv-SE" sz="1200" b="1" dirty="0"/>
              <a:t>Förenade Förorter</a:t>
            </a:r>
          </a:p>
          <a:p>
            <a:pPr algn="ctr"/>
            <a:r>
              <a:rPr lang="sv-SE" sz="1200" b="1" dirty="0" err="1"/>
              <a:t>Streetgäris</a:t>
            </a:r>
            <a:endParaRPr lang="sv-SE" sz="1200" b="1" dirty="0"/>
          </a:p>
          <a:p>
            <a:pPr algn="ctr"/>
            <a:r>
              <a:rPr lang="sv-SE" sz="1200" b="1" dirty="0"/>
              <a:t>Ortens bästa poeter</a:t>
            </a:r>
          </a:p>
          <a:p>
            <a:pPr algn="ctr"/>
            <a:r>
              <a:rPr lang="sv-SE" sz="1200" b="1" dirty="0"/>
              <a:t>Megafon</a:t>
            </a:r>
          </a:p>
        </p:txBody>
      </p:sp>
      <p:sp>
        <p:nvSpPr>
          <p:cNvPr id="35" name="textruta 34">
            <a:extLst>
              <a:ext uri="{FF2B5EF4-FFF2-40B4-BE49-F238E27FC236}">
                <a16:creationId xmlns:a16="http://schemas.microsoft.com/office/drawing/2014/main" id="{27831DBB-8C36-4484-BF9C-0F82E81DB5DC}"/>
              </a:ext>
            </a:extLst>
          </p:cNvPr>
          <p:cNvSpPr txBox="1"/>
          <p:nvPr/>
        </p:nvSpPr>
        <p:spPr>
          <a:xfrm>
            <a:off x="10387962" y="5405860"/>
            <a:ext cx="1055225" cy="523220"/>
          </a:xfrm>
          <a:prstGeom prst="rect">
            <a:avLst/>
          </a:prstGeom>
          <a:noFill/>
        </p:spPr>
        <p:txBody>
          <a:bodyPr wrap="none" rtlCol="0">
            <a:spAutoFit/>
          </a:bodyPr>
          <a:lstStyle/>
          <a:p>
            <a:pPr algn="ctr"/>
            <a:r>
              <a:rPr lang="sv-SE" sz="1400" b="1" dirty="0"/>
              <a:t>Nya sociala</a:t>
            </a:r>
          </a:p>
          <a:p>
            <a:pPr algn="ctr"/>
            <a:r>
              <a:rPr lang="sv-SE" sz="1400" b="1" dirty="0"/>
              <a:t>rörelser</a:t>
            </a:r>
          </a:p>
        </p:txBody>
      </p:sp>
      <p:sp>
        <p:nvSpPr>
          <p:cNvPr id="37" name="textruta 36">
            <a:extLst>
              <a:ext uri="{FF2B5EF4-FFF2-40B4-BE49-F238E27FC236}">
                <a16:creationId xmlns:a16="http://schemas.microsoft.com/office/drawing/2014/main" id="{914BDC60-763D-48C7-BE38-8CAE4C7D8F4E}"/>
              </a:ext>
            </a:extLst>
          </p:cNvPr>
          <p:cNvSpPr txBox="1"/>
          <p:nvPr/>
        </p:nvSpPr>
        <p:spPr>
          <a:xfrm>
            <a:off x="7877351" y="5082080"/>
            <a:ext cx="1378454" cy="830997"/>
          </a:xfrm>
          <a:prstGeom prst="rect">
            <a:avLst/>
          </a:prstGeom>
          <a:noFill/>
        </p:spPr>
        <p:txBody>
          <a:bodyPr wrap="none" rtlCol="0">
            <a:spAutoFit/>
          </a:bodyPr>
          <a:lstStyle/>
          <a:p>
            <a:pPr algn="ctr"/>
            <a:r>
              <a:rPr lang="sv-SE" sz="1200" b="1" dirty="0"/>
              <a:t>Interkulturellt rum</a:t>
            </a:r>
          </a:p>
          <a:p>
            <a:pPr algn="ctr"/>
            <a:r>
              <a:rPr lang="sv-SE" sz="1200" b="1" dirty="0"/>
              <a:t>Medborgardrivna</a:t>
            </a:r>
          </a:p>
          <a:p>
            <a:pPr algn="ctr"/>
            <a:r>
              <a:rPr lang="sv-SE" sz="1200" b="1" dirty="0"/>
              <a:t>mötesplatser</a:t>
            </a:r>
          </a:p>
          <a:p>
            <a:pPr algn="ctr"/>
            <a:r>
              <a:rPr lang="sv-SE" sz="1200" b="1" dirty="0"/>
              <a:t>på lika villkor</a:t>
            </a:r>
          </a:p>
        </p:txBody>
      </p:sp>
      <p:sp>
        <p:nvSpPr>
          <p:cNvPr id="28" name="textruta 27">
            <a:extLst>
              <a:ext uri="{FF2B5EF4-FFF2-40B4-BE49-F238E27FC236}">
                <a16:creationId xmlns:a16="http://schemas.microsoft.com/office/drawing/2014/main" id="{CC06C417-9238-4FDF-AF11-BB85445C2607}"/>
              </a:ext>
            </a:extLst>
          </p:cNvPr>
          <p:cNvSpPr txBox="1"/>
          <p:nvPr/>
        </p:nvSpPr>
        <p:spPr>
          <a:xfrm rot="3714017">
            <a:off x="6387925" y="3144705"/>
            <a:ext cx="1771767" cy="677108"/>
          </a:xfrm>
          <a:prstGeom prst="rect">
            <a:avLst/>
          </a:prstGeom>
          <a:noFill/>
        </p:spPr>
        <p:txBody>
          <a:bodyPr wrap="none" rtlCol="0">
            <a:spAutoFit/>
          </a:bodyPr>
          <a:lstStyle/>
          <a:p>
            <a:r>
              <a:rPr lang="sv-SE" sz="1400" b="1" dirty="0"/>
              <a:t>”Konfrontativ dialog”</a:t>
            </a:r>
          </a:p>
          <a:p>
            <a:pPr algn="ctr"/>
            <a:r>
              <a:rPr lang="sv-SE" sz="1200" b="1" dirty="0"/>
              <a:t>Meningsskiljaktigheter</a:t>
            </a:r>
          </a:p>
          <a:p>
            <a:pPr algn="ctr"/>
            <a:r>
              <a:rPr lang="sv-SE" sz="1200" b="1" dirty="0"/>
              <a:t>Gemensamma intressen</a:t>
            </a:r>
          </a:p>
        </p:txBody>
      </p:sp>
      <p:sp>
        <p:nvSpPr>
          <p:cNvPr id="41" name="textruta 40">
            <a:extLst>
              <a:ext uri="{FF2B5EF4-FFF2-40B4-BE49-F238E27FC236}">
                <a16:creationId xmlns:a16="http://schemas.microsoft.com/office/drawing/2014/main" id="{FE200612-17AA-4C07-A0E2-4013B3CC442B}"/>
              </a:ext>
            </a:extLst>
          </p:cNvPr>
          <p:cNvSpPr txBox="1"/>
          <p:nvPr/>
        </p:nvSpPr>
        <p:spPr>
          <a:xfrm>
            <a:off x="7763538" y="5933712"/>
            <a:ext cx="1771767" cy="677108"/>
          </a:xfrm>
          <a:prstGeom prst="rect">
            <a:avLst/>
          </a:prstGeom>
          <a:noFill/>
        </p:spPr>
        <p:txBody>
          <a:bodyPr wrap="none" rtlCol="0">
            <a:spAutoFit/>
          </a:bodyPr>
          <a:lstStyle/>
          <a:p>
            <a:r>
              <a:rPr lang="sv-SE" sz="1400" b="1" dirty="0"/>
              <a:t>”Konfrontativ dialog”</a:t>
            </a:r>
          </a:p>
          <a:p>
            <a:pPr algn="ctr"/>
            <a:r>
              <a:rPr lang="sv-SE" sz="1200" b="1" dirty="0"/>
              <a:t>Meningsskiljaktigheter</a:t>
            </a:r>
          </a:p>
          <a:p>
            <a:pPr algn="ctr"/>
            <a:r>
              <a:rPr lang="sv-SE" sz="1200" b="1" dirty="0"/>
              <a:t>Gemensamma intressen</a:t>
            </a:r>
          </a:p>
        </p:txBody>
      </p:sp>
      <p:cxnSp>
        <p:nvCxnSpPr>
          <p:cNvPr id="43" name="Rak pil 19">
            <a:extLst>
              <a:ext uri="{FF2B5EF4-FFF2-40B4-BE49-F238E27FC236}">
                <a16:creationId xmlns:a16="http://schemas.microsoft.com/office/drawing/2014/main" id="{FF513920-DC6A-4BBD-ABBF-32005AC6C930}"/>
              </a:ext>
            </a:extLst>
          </p:cNvPr>
          <p:cNvCxnSpPr>
            <a:cxnSpLocks/>
          </p:cNvCxnSpPr>
          <p:nvPr/>
        </p:nvCxnSpPr>
        <p:spPr>
          <a:xfrm flipH="1">
            <a:off x="6637168" y="4527887"/>
            <a:ext cx="1304407" cy="801359"/>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4" name="Rak pil 19">
            <a:extLst>
              <a:ext uri="{FF2B5EF4-FFF2-40B4-BE49-F238E27FC236}">
                <a16:creationId xmlns:a16="http://schemas.microsoft.com/office/drawing/2014/main" id="{6BE71C67-AED0-4C40-9212-3D30A7BFE16E}"/>
              </a:ext>
            </a:extLst>
          </p:cNvPr>
          <p:cNvCxnSpPr>
            <a:cxnSpLocks/>
          </p:cNvCxnSpPr>
          <p:nvPr/>
        </p:nvCxnSpPr>
        <p:spPr>
          <a:xfrm flipH="1">
            <a:off x="7346958" y="5669424"/>
            <a:ext cx="2702220" cy="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5" name="Rak pil 19">
            <a:extLst>
              <a:ext uri="{FF2B5EF4-FFF2-40B4-BE49-F238E27FC236}">
                <a16:creationId xmlns:a16="http://schemas.microsoft.com/office/drawing/2014/main" id="{EB2AED0F-5728-407D-A5F4-F1A68388B512}"/>
              </a:ext>
            </a:extLst>
          </p:cNvPr>
          <p:cNvCxnSpPr>
            <a:cxnSpLocks/>
          </p:cNvCxnSpPr>
          <p:nvPr/>
        </p:nvCxnSpPr>
        <p:spPr>
          <a:xfrm flipH="1" flipV="1">
            <a:off x="9333135" y="4450580"/>
            <a:ext cx="1373943" cy="801359"/>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7" name="textruta 16">
            <a:extLst>
              <a:ext uri="{FF2B5EF4-FFF2-40B4-BE49-F238E27FC236}">
                <a16:creationId xmlns:a16="http://schemas.microsoft.com/office/drawing/2014/main" id="{64E5EB02-1B04-0DDF-EF67-7C0FDA1EA5E4}"/>
              </a:ext>
            </a:extLst>
          </p:cNvPr>
          <p:cNvSpPr txBox="1"/>
          <p:nvPr/>
        </p:nvSpPr>
        <p:spPr>
          <a:xfrm>
            <a:off x="1320631" y="5329246"/>
            <a:ext cx="3903376" cy="1200329"/>
          </a:xfrm>
          <a:prstGeom prst="rect">
            <a:avLst/>
          </a:prstGeom>
          <a:noFill/>
        </p:spPr>
        <p:txBody>
          <a:bodyPr wrap="none" rtlCol="0">
            <a:spAutoFit/>
          </a:bodyPr>
          <a:lstStyle/>
          <a:p>
            <a:pPr algn="ctr"/>
            <a:r>
              <a:rPr lang="sv-SE" b="1" dirty="0"/>
              <a:t>Miljö- och klimatrörelsens utmaningar:</a:t>
            </a:r>
          </a:p>
          <a:p>
            <a:pPr algn="ctr"/>
            <a:r>
              <a:rPr lang="sv-SE" b="1" dirty="0"/>
              <a:t>Interaktion och konfrontativ dialog </a:t>
            </a:r>
          </a:p>
          <a:p>
            <a:pPr algn="ctr"/>
            <a:r>
              <a:rPr lang="sv-SE" b="1" dirty="0"/>
              <a:t>med makthavarna för att påvisa </a:t>
            </a:r>
          </a:p>
          <a:p>
            <a:pPr algn="ctr"/>
            <a:r>
              <a:rPr lang="sv-SE" b="1" dirty="0"/>
              <a:t>retoriska gap och identifiera allierade</a:t>
            </a:r>
            <a:endParaRPr lang="en-GB" b="1" dirty="0"/>
          </a:p>
        </p:txBody>
      </p:sp>
      <p:pic>
        <p:nvPicPr>
          <p:cNvPr id="22" name="Picture 2" descr="Bildresultat fÃ¶r varningstriangel">
            <a:extLst>
              <a:ext uri="{FF2B5EF4-FFF2-40B4-BE49-F238E27FC236}">
                <a16:creationId xmlns:a16="http://schemas.microsoft.com/office/drawing/2014/main" id="{C9CCE45D-2263-BDEE-53B0-0B9109409B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11" y="5760002"/>
            <a:ext cx="700666" cy="584776"/>
          </a:xfrm>
          <a:prstGeom prst="rect">
            <a:avLst/>
          </a:prstGeom>
          <a:noFill/>
          <a:extLst>
            <a:ext uri="{909E8E84-426E-40DD-AFC4-6F175D3DCCD1}">
              <a14:hiddenFill xmlns:a14="http://schemas.microsoft.com/office/drawing/2010/main">
                <a:solidFill>
                  <a:srgbClr val="FFFFFF"/>
                </a:solidFill>
              </a14:hiddenFill>
            </a:ext>
          </a:extLst>
        </p:spPr>
      </p:pic>
      <p:pic>
        <p:nvPicPr>
          <p:cNvPr id="25" name="Bildobjekt 24">
            <a:extLst>
              <a:ext uri="{FF2B5EF4-FFF2-40B4-BE49-F238E27FC236}">
                <a16:creationId xmlns:a16="http://schemas.microsoft.com/office/drawing/2014/main" id="{5FF895B6-398C-74D4-C228-5DAF28ECFFCA}"/>
              </a:ext>
            </a:extLst>
          </p:cNvPr>
          <p:cNvPicPr>
            <a:picLocks noChangeAspect="1"/>
          </p:cNvPicPr>
          <p:nvPr/>
        </p:nvPicPr>
        <p:blipFill>
          <a:blip r:embed="rId3"/>
          <a:stretch>
            <a:fillRect/>
          </a:stretch>
        </p:blipFill>
        <p:spPr>
          <a:xfrm>
            <a:off x="9853862" y="1458594"/>
            <a:ext cx="2117421" cy="1007994"/>
          </a:xfrm>
          <a:prstGeom prst="rect">
            <a:avLst/>
          </a:prstGeom>
        </p:spPr>
      </p:pic>
      <p:pic>
        <p:nvPicPr>
          <p:cNvPr id="1026" name="Picture 2" descr="Aurora kan lyftas till HD – Sveriges Natur">
            <a:extLst>
              <a:ext uri="{FF2B5EF4-FFF2-40B4-BE49-F238E27FC236}">
                <a16:creationId xmlns:a16="http://schemas.microsoft.com/office/drawing/2014/main" id="{7BD334E6-A24E-BEB1-3FA8-D754297F81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8988" y="64371"/>
            <a:ext cx="2072295" cy="1027468"/>
          </a:xfrm>
          <a:prstGeom prst="rect">
            <a:avLst/>
          </a:prstGeom>
          <a:noFill/>
          <a:extLst>
            <a:ext uri="{909E8E84-426E-40DD-AFC4-6F175D3DCCD1}">
              <a14:hiddenFill xmlns:a14="http://schemas.microsoft.com/office/drawing/2010/main">
                <a:solidFill>
                  <a:srgbClr val="FFFFFF"/>
                </a:solidFill>
              </a14:hiddenFill>
            </a:ext>
          </a:extLst>
        </p:spPr>
      </p:pic>
      <p:sp>
        <p:nvSpPr>
          <p:cNvPr id="26" name="textruta 25">
            <a:extLst>
              <a:ext uri="{FF2B5EF4-FFF2-40B4-BE49-F238E27FC236}">
                <a16:creationId xmlns:a16="http://schemas.microsoft.com/office/drawing/2014/main" id="{519DAB9D-507D-BED8-1417-6C0597F373C3}"/>
              </a:ext>
            </a:extLst>
          </p:cNvPr>
          <p:cNvSpPr txBox="1"/>
          <p:nvPr/>
        </p:nvSpPr>
        <p:spPr>
          <a:xfrm>
            <a:off x="9945703" y="1089262"/>
            <a:ext cx="2107524" cy="369332"/>
          </a:xfrm>
          <a:prstGeom prst="rect">
            <a:avLst/>
          </a:prstGeom>
          <a:noFill/>
        </p:spPr>
        <p:txBody>
          <a:bodyPr wrap="square" rtlCol="0">
            <a:spAutoFit/>
          </a:bodyPr>
          <a:lstStyle/>
          <a:p>
            <a:r>
              <a:rPr lang="sv-SE" b="1" dirty="0"/>
              <a:t>Framtvingad Dialog</a:t>
            </a:r>
            <a:endParaRPr lang="en-GB" b="1" dirty="0"/>
          </a:p>
        </p:txBody>
      </p:sp>
    </p:spTree>
    <p:extLst>
      <p:ext uri="{BB962C8B-B14F-4D97-AF65-F5344CB8AC3E}">
        <p14:creationId xmlns:p14="http://schemas.microsoft.com/office/powerpoint/2010/main" val="344532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additive="base">
                                        <p:cTn id="29" dur="500" fill="hold"/>
                                        <p:tgtEl>
                                          <p:spTgt spid="32"/>
                                        </p:tgtEl>
                                        <p:attrNameLst>
                                          <p:attrName>ppt_x</p:attrName>
                                        </p:attrNameLst>
                                      </p:cBhvr>
                                      <p:tavLst>
                                        <p:tav tm="0">
                                          <p:val>
                                            <p:strVal val="#ppt_x"/>
                                          </p:val>
                                        </p:tav>
                                        <p:tav tm="100000">
                                          <p:val>
                                            <p:strVal val="#ppt_x"/>
                                          </p:val>
                                        </p:tav>
                                      </p:tavLst>
                                    </p:anim>
                                    <p:anim calcmode="lin" valueType="num">
                                      <p:cBhvr additive="base">
                                        <p:cTn id="30" dur="500" fill="hold"/>
                                        <p:tgtEl>
                                          <p:spTgt spid="3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ppt_x"/>
                                          </p:val>
                                        </p:tav>
                                        <p:tav tm="100000">
                                          <p:val>
                                            <p:strVal val="#ppt_x"/>
                                          </p:val>
                                        </p:tav>
                                      </p:tavLst>
                                    </p:anim>
                                    <p:anim calcmode="lin" valueType="num">
                                      <p:cBhvr additive="base">
                                        <p:cTn id="3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
                                        </p:tgtEl>
                                        <p:attrNameLst>
                                          <p:attrName>style.visibility</p:attrName>
                                        </p:attrNameLst>
                                      </p:cBhvr>
                                      <p:to>
                                        <p:strVal val="visible"/>
                                      </p:to>
                                    </p:set>
                                    <p:anim calcmode="lin" valueType="num">
                                      <p:cBhvr additive="base">
                                        <p:cTn id="65" dur="500" fill="hold"/>
                                        <p:tgtEl>
                                          <p:spTgt spid="2"/>
                                        </p:tgtEl>
                                        <p:attrNameLst>
                                          <p:attrName>ppt_x</p:attrName>
                                        </p:attrNameLst>
                                      </p:cBhvr>
                                      <p:tavLst>
                                        <p:tav tm="0">
                                          <p:val>
                                            <p:strVal val="#ppt_x"/>
                                          </p:val>
                                        </p:tav>
                                        <p:tav tm="100000">
                                          <p:val>
                                            <p:strVal val="#ppt_x"/>
                                          </p:val>
                                        </p:tav>
                                      </p:tavLst>
                                    </p:anim>
                                    <p:anim calcmode="lin" valueType="num">
                                      <p:cBhvr additive="base">
                                        <p:cTn id="6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additive="base">
                                        <p:cTn id="71" dur="500" fill="hold"/>
                                        <p:tgtEl>
                                          <p:spTgt spid="20"/>
                                        </p:tgtEl>
                                        <p:attrNameLst>
                                          <p:attrName>ppt_x</p:attrName>
                                        </p:attrNameLst>
                                      </p:cBhvr>
                                      <p:tavLst>
                                        <p:tav tm="0">
                                          <p:val>
                                            <p:strVal val="#ppt_x"/>
                                          </p:val>
                                        </p:tav>
                                        <p:tav tm="100000">
                                          <p:val>
                                            <p:strVal val="#ppt_x"/>
                                          </p:val>
                                        </p:tav>
                                      </p:tavLst>
                                    </p:anim>
                                    <p:anim calcmode="lin" valueType="num">
                                      <p:cBhvr additive="base">
                                        <p:cTn id="7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 calcmode="lin" valueType="num">
                                      <p:cBhvr additive="base">
                                        <p:cTn id="77" dur="500" fill="hold"/>
                                        <p:tgtEl>
                                          <p:spTgt spid="21"/>
                                        </p:tgtEl>
                                        <p:attrNameLst>
                                          <p:attrName>ppt_x</p:attrName>
                                        </p:attrNameLst>
                                      </p:cBhvr>
                                      <p:tavLst>
                                        <p:tav tm="0">
                                          <p:val>
                                            <p:strVal val="#ppt_x"/>
                                          </p:val>
                                        </p:tav>
                                        <p:tav tm="100000">
                                          <p:val>
                                            <p:strVal val="#ppt_x"/>
                                          </p:val>
                                        </p:tav>
                                      </p:tavLst>
                                    </p:anim>
                                    <p:anim calcmode="lin" valueType="num">
                                      <p:cBhvr additive="base">
                                        <p:cTn id="78" dur="500" fill="hold"/>
                                        <p:tgtEl>
                                          <p:spTgt spid="21"/>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36"/>
                                        </p:tgtEl>
                                        <p:attrNameLst>
                                          <p:attrName>style.visibility</p:attrName>
                                        </p:attrNameLst>
                                      </p:cBhvr>
                                      <p:to>
                                        <p:strVal val="visible"/>
                                      </p:to>
                                    </p:set>
                                    <p:anim calcmode="lin" valueType="num">
                                      <p:cBhvr additive="base">
                                        <p:cTn id="81" dur="500" fill="hold"/>
                                        <p:tgtEl>
                                          <p:spTgt spid="36"/>
                                        </p:tgtEl>
                                        <p:attrNameLst>
                                          <p:attrName>ppt_x</p:attrName>
                                        </p:attrNameLst>
                                      </p:cBhvr>
                                      <p:tavLst>
                                        <p:tav tm="0">
                                          <p:val>
                                            <p:strVal val="#ppt_x"/>
                                          </p:val>
                                        </p:tav>
                                        <p:tav tm="100000">
                                          <p:val>
                                            <p:strVal val="#ppt_x"/>
                                          </p:val>
                                        </p:tav>
                                      </p:tavLst>
                                    </p:anim>
                                    <p:anim calcmode="lin" valueType="num">
                                      <p:cBhvr additive="base">
                                        <p:cTn id="82" dur="500" fill="hold"/>
                                        <p:tgtEl>
                                          <p:spTgt spid="36"/>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7"/>
                                        </p:tgtEl>
                                        <p:attrNameLst>
                                          <p:attrName>style.visibility</p:attrName>
                                        </p:attrNameLst>
                                      </p:cBhvr>
                                      <p:to>
                                        <p:strVal val="visible"/>
                                      </p:to>
                                    </p:set>
                                    <p:anim calcmode="lin" valueType="num">
                                      <p:cBhvr additive="base">
                                        <p:cTn id="85" dur="500" fill="hold"/>
                                        <p:tgtEl>
                                          <p:spTgt spid="7"/>
                                        </p:tgtEl>
                                        <p:attrNameLst>
                                          <p:attrName>ppt_x</p:attrName>
                                        </p:attrNameLst>
                                      </p:cBhvr>
                                      <p:tavLst>
                                        <p:tav tm="0">
                                          <p:val>
                                            <p:strVal val="#ppt_x"/>
                                          </p:val>
                                        </p:tav>
                                        <p:tav tm="100000">
                                          <p:val>
                                            <p:strVal val="#ppt_x"/>
                                          </p:val>
                                        </p:tav>
                                      </p:tavLst>
                                    </p:anim>
                                    <p:anim calcmode="lin" valueType="num">
                                      <p:cBhvr additive="base">
                                        <p:cTn id="8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38"/>
                                        </p:tgtEl>
                                        <p:attrNameLst>
                                          <p:attrName>style.visibility</p:attrName>
                                        </p:attrNameLst>
                                      </p:cBhvr>
                                      <p:to>
                                        <p:strVal val="visible"/>
                                      </p:to>
                                    </p:set>
                                    <p:anim calcmode="lin" valueType="num">
                                      <p:cBhvr additive="base">
                                        <p:cTn id="91" dur="500" fill="hold"/>
                                        <p:tgtEl>
                                          <p:spTgt spid="38"/>
                                        </p:tgtEl>
                                        <p:attrNameLst>
                                          <p:attrName>ppt_x</p:attrName>
                                        </p:attrNameLst>
                                      </p:cBhvr>
                                      <p:tavLst>
                                        <p:tav tm="0">
                                          <p:val>
                                            <p:strVal val="#ppt_x"/>
                                          </p:val>
                                        </p:tav>
                                        <p:tav tm="100000">
                                          <p:val>
                                            <p:strVal val="#ppt_x"/>
                                          </p:val>
                                        </p:tav>
                                      </p:tavLst>
                                    </p:anim>
                                    <p:anim calcmode="lin" valueType="num">
                                      <p:cBhvr additive="base">
                                        <p:cTn id="92" dur="500" fill="hold"/>
                                        <p:tgtEl>
                                          <p:spTgt spid="38"/>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42"/>
                                        </p:tgtEl>
                                        <p:attrNameLst>
                                          <p:attrName>style.visibility</p:attrName>
                                        </p:attrNameLst>
                                      </p:cBhvr>
                                      <p:to>
                                        <p:strVal val="visible"/>
                                      </p:to>
                                    </p:set>
                                    <p:anim calcmode="lin" valueType="num">
                                      <p:cBhvr additive="base">
                                        <p:cTn id="95" dur="500" fill="hold"/>
                                        <p:tgtEl>
                                          <p:spTgt spid="42"/>
                                        </p:tgtEl>
                                        <p:attrNameLst>
                                          <p:attrName>ppt_x</p:attrName>
                                        </p:attrNameLst>
                                      </p:cBhvr>
                                      <p:tavLst>
                                        <p:tav tm="0">
                                          <p:val>
                                            <p:strVal val="#ppt_x"/>
                                          </p:val>
                                        </p:tav>
                                        <p:tav tm="100000">
                                          <p:val>
                                            <p:strVal val="#ppt_x"/>
                                          </p:val>
                                        </p:tav>
                                      </p:tavLst>
                                    </p:anim>
                                    <p:anim calcmode="lin" valueType="num">
                                      <p:cBhvr additive="base">
                                        <p:cTn id="96" dur="500" fill="hold"/>
                                        <p:tgtEl>
                                          <p:spTgt spid="42"/>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8"/>
                                        </p:tgtEl>
                                        <p:attrNameLst>
                                          <p:attrName>style.visibility</p:attrName>
                                        </p:attrNameLst>
                                      </p:cBhvr>
                                      <p:to>
                                        <p:strVal val="visible"/>
                                      </p:to>
                                    </p:set>
                                    <p:anim calcmode="lin" valueType="num">
                                      <p:cBhvr additive="base">
                                        <p:cTn id="99" dur="500" fill="hold"/>
                                        <p:tgtEl>
                                          <p:spTgt spid="8"/>
                                        </p:tgtEl>
                                        <p:attrNameLst>
                                          <p:attrName>ppt_x</p:attrName>
                                        </p:attrNameLst>
                                      </p:cBhvr>
                                      <p:tavLst>
                                        <p:tav tm="0">
                                          <p:val>
                                            <p:strVal val="#ppt_x"/>
                                          </p:val>
                                        </p:tav>
                                        <p:tav tm="100000">
                                          <p:val>
                                            <p:strVal val="#ppt_x"/>
                                          </p:val>
                                        </p:tav>
                                      </p:tavLst>
                                    </p:anim>
                                    <p:anim calcmode="lin" valueType="num">
                                      <p:cBhvr additive="base">
                                        <p:cTn id="10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28"/>
                                        </p:tgtEl>
                                        <p:attrNameLst>
                                          <p:attrName>style.visibility</p:attrName>
                                        </p:attrNameLst>
                                      </p:cBhvr>
                                      <p:to>
                                        <p:strVal val="visible"/>
                                      </p:to>
                                    </p:set>
                                    <p:anim calcmode="lin" valueType="num">
                                      <p:cBhvr additive="base">
                                        <p:cTn id="105" dur="500" fill="hold"/>
                                        <p:tgtEl>
                                          <p:spTgt spid="28"/>
                                        </p:tgtEl>
                                        <p:attrNameLst>
                                          <p:attrName>ppt_x</p:attrName>
                                        </p:attrNameLst>
                                      </p:cBhvr>
                                      <p:tavLst>
                                        <p:tav tm="0">
                                          <p:val>
                                            <p:strVal val="#ppt_x"/>
                                          </p:val>
                                        </p:tav>
                                        <p:tav tm="100000">
                                          <p:val>
                                            <p:strVal val="#ppt_x"/>
                                          </p:val>
                                        </p:tav>
                                      </p:tavLst>
                                    </p:anim>
                                    <p:anim calcmode="lin" valueType="num">
                                      <p:cBhvr additive="base">
                                        <p:cTn id="106" dur="500" fill="hold"/>
                                        <p:tgtEl>
                                          <p:spTgt spid="28"/>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10"/>
                                        </p:tgtEl>
                                        <p:attrNameLst>
                                          <p:attrName>style.visibility</p:attrName>
                                        </p:attrNameLst>
                                      </p:cBhvr>
                                      <p:to>
                                        <p:strVal val="visible"/>
                                      </p:to>
                                    </p:set>
                                    <p:anim calcmode="lin" valueType="num">
                                      <p:cBhvr additive="base">
                                        <p:cTn id="109" dur="500" fill="hold"/>
                                        <p:tgtEl>
                                          <p:spTgt spid="10"/>
                                        </p:tgtEl>
                                        <p:attrNameLst>
                                          <p:attrName>ppt_x</p:attrName>
                                        </p:attrNameLst>
                                      </p:cBhvr>
                                      <p:tavLst>
                                        <p:tav tm="0">
                                          <p:val>
                                            <p:strVal val="#ppt_x"/>
                                          </p:val>
                                        </p:tav>
                                        <p:tav tm="100000">
                                          <p:val>
                                            <p:strVal val="#ppt_x"/>
                                          </p:val>
                                        </p:tav>
                                      </p:tavLst>
                                    </p:anim>
                                    <p:anim calcmode="lin" valueType="num">
                                      <p:cBhvr additive="base">
                                        <p:cTn id="11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3"/>
                                        </p:tgtEl>
                                        <p:attrNameLst>
                                          <p:attrName>style.visibility</p:attrName>
                                        </p:attrNameLst>
                                      </p:cBhvr>
                                      <p:to>
                                        <p:strVal val="visible"/>
                                      </p:to>
                                    </p:set>
                                    <p:anim calcmode="lin" valueType="num">
                                      <p:cBhvr additive="base">
                                        <p:cTn id="115" dur="500" fill="hold"/>
                                        <p:tgtEl>
                                          <p:spTgt spid="3"/>
                                        </p:tgtEl>
                                        <p:attrNameLst>
                                          <p:attrName>ppt_x</p:attrName>
                                        </p:attrNameLst>
                                      </p:cBhvr>
                                      <p:tavLst>
                                        <p:tav tm="0">
                                          <p:val>
                                            <p:strVal val="#ppt_x"/>
                                          </p:val>
                                        </p:tav>
                                        <p:tav tm="100000">
                                          <p:val>
                                            <p:strVal val="#ppt_x"/>
                                          </p:val>
                                        </p:tav>
                                      </p:tavLst>
                                    </p:anim>
                                    <p:anim calcmode="lin" valueType="num">
                                      <p:cBhvr additive="base">
                                        <p:cTn id="1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12"/>
                                        </p:tgtEl>
                                        <p:attrNameLst>
                                          <p:attrName>style.visibility</p:attrName>
                                        </p:attrNameLst>
                                      </p:cBhvr>
                                      <p:to>
                                        <p:strVal val="visible"/>
                                      </p:to>
                                    </p:set>
                                    <p:anim calcmode="lin" valueType="num">
                                      <p:cBhvr additive="base">
                                        <p:cTn id="121" dur="500" fill="hold"/>
                                        <p:tgtEl>
                                          <p:spTgt spid="12"/>
                                        </p:tgtEl>
                                        <p:attrNameLst>
                                          <p:attrName>ppt_x</p:attrName>
                                        </p:attrNameLst>
                                      </p:cBhvr>
                                      <p:tavLst>
                                        <p:tav tm="0">
                                          <p:val>
                                            <p:strVal val="#ppt_x"/>
                                          </p:val>
                                        </p:tav>
                                        <p:tav tm="100000">
                                          <p:val>
                                            <p:strVal val="#ppt_x"/>
                                          </p:val>
                                        </p:tav>
                                      </p:tavLst>
                                    </p:anim>
                                    <p:anim calcmode="lin" valueType="num">
                                      <p:cBhvr additive="base">
                                        <p:cTn id="1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nodeType="clickEffect">
                                  <p:stCondLst>
                                    <p:cond delay="0"/>
                                  </p:stCondLst>
                                  <p:childTnLst>
                                    <p:set>
                                      <p:cBhvr>
                                        <p:cTn id="126" dur="1" fill="hold">
                                          <p:stCondLst>
                                            <p:cond delay="0"/>
                                          </p:stCondLst>
                                        </p:cTn>
                                        <p:tgtEl>
                                          <p:spTgt spid="44"/>
                                        </p:tgtEl>
                                        <p:attrNameLst>
                                          <p:attrName>style.visibility</p:attrName>
                                        </p:attrNameLst>
                                      </p:cBhvr>
                                      <p:to>
                                        <p:strVal val="visible"/>
                                      </p:to>
                                    </p:set>
                                    <p:anim calcmode="lin" valueType="num">
                                      <p:cBhvr additive="base">
                                        <p:cTn id="127" dur="500" fill="hold"/>
                                        <p:tgtEl>
                                          <p:spTgt spid="44"/>
                                        </p:tgtEl>
                                        <p:attrNameLst>
                                          <p:attrName>ppt_x</p:attrName>
                                        </p:attrNameLst>
                                      </p:cBhvr>
                                      <p:tavLst>
                                        <p:tav tm="0">
                                          <p:val>
                                            <p:strVal val="#ppt_x"/>
                                          </p:val>
                                        </p:tav>
                                        <p:tav tm="100000">
                                          <p:val>
                                            <p:strVal val="#ppt_x"/>
                                          </p:val>
                                        </p:tav>
                                      </p:tavLst>
                                    </p:anim>
                                    <p:anim calcmode="lin" valueType="num">
                                      <p:cBhvr additive="base">
                                        <p:cTn id="128" dur="500" fill="hold"/>
                                        <p:tgtEl>
                                          <p:spTgt spid="44"/>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33"/>
                                        </p:tgtEl>
                                        <p:attrNameLst>
                                          <p:attrName>style.visibility</p:attrName>
                                        </p:attrNameLst>
                                      </p:cBhvr>
                                      <p:to>
                                        <p:strVal val="visible"/>
                                      </p:to>
                                    </p:set>
                                    <p:anim calcmode="lin" valueType="num">
                                      <p:cBhvr additive="base">
                                        <p:cTn id="131" dur="500" fill="hold"/>
                                        <p:tgtEl>
                                          <p:spTgt spid="33"/>
                                        </p:tgtEl>
                                        <p:attrNameLst>
                                          <p:attrName>ppt_x</p:attrName>
                                        </p:attrNameLst>
                                      </p:cBhvr>
                                      <p:tavLst>
                                        <p:tav tm="0">
                                          <p:val>
                                            <p:strVal val="#ppt_x"/>
                                          </p:val>
                                        </p:tav>
                                        <p:tav tm="100000">
                                          <p:val>
                                            <p:strVal val="#ppt_x"/>
                                          </p:val>
                                        </p:tav>
                                      </p:tavLst>
                                    </p:anim>
                                    <p:anim calcmode="lin" valueType="num">
                                      <p:cBhvr additive="base">
                                        <p:cTn id="132" dur="500" fill="hold"/>
                                        <p:tgtEl>
                                          <p:spTgt spid="33"/>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14"/>
                                        </p:tgtEl>
                                        <p:attrNameLst>
                                          <p:attrName>style.visibility</p:attrName>
                                        </p:attrNameLst>
                                      </p:cBhvr>
                                      <p:to>
                                        <p:strVal val="visible"/>
                                      </p:to>
                                    </p:set>
                                    <p:anim calcmode="lin" valueType="num">
                                      <p:cBhvr additive="base">
                                        <p:cTn id="135" dur="500" fill="hold"/>
                                        <p:tgtEl>
                                          <p:spTgt spid="14"/>
                                        </p:tgtEl>
                                        <p:attrNameLst>
                                          <p:attrName>ppt_x</p:attrName>
                                        </p:attrNameLst>
                                      </p:cBhvr>
                                      <p:tavLst>
                                        <p:tav tm="0">
                                          <p:val>
                                            <p:strVal val="#ppt_x"/>
                                          </p:val>
                                        </p:tav>
                                        <p:tav tm="100000">
                                          <p:val>
                                            <p:strVal val="#ppt_x"/>
                                          </p:val>
                                        </p:tav>
                                      </p:tavLst>
                                    </p:anim>
                                    <p:anim calcmode="lin" valueType="num">
                                      <p:cBhvr additive="base">
                                        <p:cTn id="136" dur="500" fill="hold"/>
                                        <p:tgtEl>
                                          <p:spTgt spid="14"/>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35"/>
                                        </p:tgtEl>
                                        <p:attrNameLst>
                                          <p:attrName>style.visibility</p:attrName>
                                        </p:attrNameLst>
                                      </p:cBhvr>
                                      <p:to>
                                        <p:strVal val="visible"/>
                                      </p:to>
                                    </p:set>
                                    <p:anim calcmode="lin" valueType="num">
                                      <p:cBhvr additive="base">
                                        <p:cTn id="139" dur="500" fill="hold"/>
                                        <p:tgtEl>
                                          <p:spTgt spid="35"/>
                                        </p:tgtEl>
                                        <p:attrNameLst>
                                          <p:attrName>ppt_x</p:attrName>
                                        </p:attrNameLst>
                                      </p:cBhvr>
                                      <p:tavLst>
                                        <p:tav tm="0">
                                          <p:val>
                                            <p:strVal val="#ppt_x"/>
                                          </p:val>
                                        </p:tav>
                                        <p:tav tm="100000">
                                          <p:val>
                                            <p:strVal val="#ppt_x"/>
                                          </p:val>
                                        </p:tav>
                                      </p:tavLst>
                                    </p:anim>
                                    <p:anim calcmode="lin" valueType="num">
                                      <p:cBhvr additive="base">
                                        <p:cTn id="140" dur="500" fill="hold"/>
                                        <p:tgtEl>
                                          <p:spTgt spid="35"/>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31"/>
                                        </p:tgtEl>
                                        <p:attrNameLst>
                                          <p:attrName>style.visibility</p:attrName>
                                        </p:attrNameLst>
                                      </p:cBhvr>
                                      <p:to>
                                        <p:strVal val="visible"/>
                                      </p:to>
                                    </p:set>
                                    <p:anim calcmode="lin" valueType="num">
                                      <p:cBhvr additive="base">
                                        <p:cTn id="143" dur="500" fill="hold"/>
                                        <p:tgtEl>
                                          <p:spTgt spid="31"/>
                                        </p:tgtEl>
                                        <p:attrNameLst>
                                          <p:attrName>ppt_x</p:attrName>
                                        </p:attrNameLst>
                                      </p:cBhvr>
                                      <p:tavLst>
                                        <p:tav tm="0">
                                          <p:val>
                                            <p:strVal val="#ppt_x"/>
                                          </p:val>
                                        </p:tav>
                                        <p:tav tm="100000">
                                          <p:val>
                                            <p:strVal val="#ppt_x"/>
                                          </p:val>
                                        </p:tav>
                                      </p:tavLst>
                                    </p:anim>
                                    <p:anim calcmode="lin" valueType="num">
                                      <p:cBhvr additive="base">
                                        <p:cTn id="144" dur="500" fill="hold"/>
                                        <p:tgtEl>
                                          <p:spTgt spid="31"/>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19"/>
                                        </p:tgtEl>
                                        <p:attrNameLst>
                                          <p:attrName>style.visibility</p:attrName>
                                        </p:attrNameLst>
                                      </p:cBhvr>
                                      <p:to>
                                        <p:strVal val="visible"/>
                                      </p:to>
                                    </p:set>
                                    <p:anim calcmode="lin" valueType="num">
                                      <p:cBhvr additive="base">
                                        <p:cTn id="147" dur="500" fill="hold"/>
                                        <p:tgtEl>
                                          <p:spTgt spid="19"/>
                                        </p:tgtEl>
                                        <p:attrNameLst>
                                          <p:attrName>ppt_x</p:attrName>
                                        </p:attrNameLst>
                                      </p:cBhvr>
                                      <p:tavLst>
                                        <p:tav tm="0">
                                          <p:val>
                                            <p:strVal val="#ppt_x"/>
                                          </p:val>
                                        </p:tav>
                                        <p:tav tm="100000">
                                          <p:val>
                                            <p:strVal val="#ppt_x"/>
                                          </p:val>
                                        </p:tav>
                                      </p:tavLst>
                                    </p:anim>
                                    <p:anim calcmode="lin" valueType="num">
                                      <p:cBhvr additive="base">
                                        <p:cTn id="148" dur="500" fill="hold"/>
                                        <p:tgtEl>
                                          <p:spTgt spid="19"/>
                                        </p:tgtEl>
                                        <p:attrNameLst>
                                          <p:attrName>ppt_y</p:attrName>
                                        </p:attrNameLst>
                                      </p:cBhvr>
                                      <p:tavLst>
                                        <p:tav tm="0">
                                          <p:val>
                                            <p:strVal val="1+#ppt_h/2"/>
                                          </p:val>
                                        </p:tav>
                                        <p:tav tm="100000">
                                          <p:val>
                                            <p:strVal val="#ppt_y"/>
                                          </p:val>
                                        </p:tav>
                                      </p:tavLst>
                                    </p:anim>
                                  </p:childTnLst>
                                </p:cTn>
                              </p:par>
                              <p:par>
                                <p:cTn id="149" presetID="2" presetClass="entr" presetSubtype="4" fill="hold" grpId="0" nodeType="withEffect">
                                  <p:stCondLst>
                                    <p:cond delay="0"/>
                                  </p:stCondLst>
                                  <p:childTnLst>
                                    <p:set>
                                      <p:cBhvr>
                                        <p:cTn id="150" dur="1" fill="hold">
                                          <p:stCondLst>
                                            <p:cond delay="0"/>
                                          </p:stCondLst>
                                        </p:cTn>
                                        <p:tgtEl>
                                          <p:spTgt spid="34"/>
                                        </p:tgtEl>
                                        <p:attrNameLst>
                                          <p:attrName>style.visibility</p:attrName>
                                        </p:attrNameLst>
                                      </p:cBhvr>
                                      <p:to>
                                        <p:strVal val="visible"/>
                                      </p:to>
                                    </p:set>
                                    <p:anim calcmode="lin" valueType="num">
                                      <p:cBhvr additive="base">
                                        <p:cTn id="151" dur="500" fill="hold"/>
                                        <p:tgtEl>
                                          <p:spTgt spid="34"/>
                                        </p:tgtEl>
                                        <p:attrNameLst>
                                          <p:attrName>ppt_x</p:attrName>
                                        </p:attrNameLst>
                                      </p:cBhvr>
                                      <p:tavLst>
                                        <p:tav tm="0">
                                          <p:val>
                                            <p:strVal val="#ppt_x"/>
                                          </p:val>
                                        </p:tav>
                                        <p:tav tm="100000">
                                          <p:val>
                                            <p:strVal val="#ppt_x"/>
                                          </p:val>
                                        </p:tav>
                                      </p:tavLst>
                                    </p:anim>
                                    <p:anim calcmode="lin" valueType="num">
                                      <p:cBhvr additive="base">
                                        <p:cTn id="152" dur="500" fill="hold"/>
                                        <p:tgtEl>
                                          <p:spTgt spid="34"/>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41"/>
                                        </p:tgtEl>
                                        <p:attrNameLst>
                                          <p:attrName>style.visibility</p:attrName>
                                        </p:attrNameLst>
                                      </p:cBhvr>
                                      <p:to>
                                        <p:strVal val="visible"/>
                                      </p:to>
                                    </p:set>
                                    <p:anim calcmode="lin" valueType="num">
                                      <p:cBhvr additive="base">
                                        <p:cTn id="155" dur="500" fill="hold"/>
                                        <p:tgtEl>
                                          <p:spTgt spid="41"/>
                                        </p:tgtEl>
                                        <p:attrNameLst>
                                          <p:attrName>ppt_x</p:attrName>
                                        </p:attrNameLst>
                                      </p:cBhvr>
                                      <p:tavLst>
                                        <p:tav tm="0">
                                          <p:val>
                                            <p:strVal val="#ppt_x"/>
                                          </p:val>
                                        </p:tav>
                                        <p:tav tm="100000">
                                          <p:val>
                                            <p:strVal val="#ppt_x"/>
                                          </p:val>
                                        </p:tav>
                                      </p:tavLst>
                                    </p:anim>
                                    <p:anim calcmode="lin" valueType="num">
                                      <p:cBhvr additive="base">
                                        <p:cTn id="156" dur="500" fill="hold"/>
                                        <p:tgtEl>
                                          <p:spTgt spid="41"/>
                                        </p:tgtEl>
                                        <p:attrNameLst>
                                          <p:attrName>ppt_y</p:attrName>
                                        </p:attrNameLst>
                                      </p:cBhvr>
                                      <p:tavLst>
                                        <p:tav tm="0">
                                          <p:val>
                                            <p:strVal val="1+#ppt_h/2"/>
                                          </p:val>
                                        </p:tav>
                                        <p:tav tm="100000">
                                          <p:val>
                                            <p:strVal val="#ppt_y"/>
                                          </p:val>
                                        </p:tav>
                                      </p:tavLst>
                                    </p:anim>
                                  </p:childTnLst>
                                </p:cTn>
                              </p:par>
                              <p:par>
                                <p:cTn id="157" presetID="2" presetClass="entr" presetSubtype="4" fill="hold" grpId="0" nodeType="withEffect">
                                  <p:stCondLst>
                                    <p:cond delay="0"/>
                                  </p:stCondLst>
                                  <p:childTnLst>
                                    <p:set>
                                      <p:cBhvr>
                                        <p:cTn id="158" dur="1" fill="hold">
                                          <p:stCondLst>
                                            <p:cond delay="0"/>
                                          </p:stCondLst>
                                        </p:cTn>
                                        <p:tgtEl>
                                          <p:spTgt spid="37"/>
                                        </p:tgtEl>
                                        <p:attrNameLst>
                                          <p:attrName>style.visibility</p:attrName>
                                        </p:attrNameLst>
                                      </p:cBhvr>
                                      <p:to>
                                        <p:strVal val="visible"/>
                                      </p:to>
                                    </p:set>
                                    <p:anim calcmode="lin" valueType="num">
                                      <p:cBhvr additive="base">
                                        <p:cTn id="159" dur="500" fill="hold"/>
                                        <p:tgtEl>
                                          <p:spTgt spid="37"/>
                                        </p:tgtEl>
                                        <p:attrNameLst>
                                          <p:attrName>ppt_x</p:attrName>
                                        </p:attrNameLst>
                                      </p:cBhvr>
                                      <p:tavLst>
                                        <p:tav tm="0">
                                          <p:val>
                                            <p:strVal val="#ppt_x"/>
                                          </p:val>
                                        </p:tav>
                                        <p:tav tm="100000">
                                          <p:val>
                                            <p:strVal val="#ppt_x"/>
                                          </p:val>
                                        </p:tav>
                                      </p:tavLst>
                                    </p:anim>
                                    <p:anim calcmode="lin" valueType="num">
                                      <p:cBhvr additive="base">
                                        <p:cTn id="16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2" presetClass="entr" presetSubtype="4" fill="hold" nodeType="clickEffect">
                                  <p:stCondLst>
                                    <p:cond delay="0"/>
                                  </p:stCondLst>
                                  <p:childTnLst>
                                    <p:set>
                                      <p:cBhvr>
                                        <p:cTn id="164" dur="1" fill="hold">
                                          <p:stCondLst>
                                            <p:cond delay="0"/>
                                          </p:stCondLst>
                                        </p:cTn>
                                        <p:tgtEl>
                                          <p:spTgt spid="45"/>
                                        </p:tgtEl>
                                        <p:attrNameLst>
                                          <p:attrName>style.visibility</p:attrName>
                                        </p:attrNameLst>
                                      </p:cBhvr>
                                      <p:to>
                                        <p:strVal val="visible"/>
                                      </p:to>
                                    </p:set>
                                    <p:anim calcmode="lin" valueType="num">
                                      <p:cBhvr additive="base">
                                        <p:cTn id="165" dur="500" fill="hold"/>
                                        <p:tgtEl>
                                          <p:spTgt spid="45"/>
                                        </p:tgtEl>
                                        <p:attrNameLst>
                                          <p:attrName>ppt_x</p:attrName>
                                        </p:attrNameLst>
                                      </p:cBhvr>
                                      <p:tavLst>
                                        <p:tav tm="0">
                                          <p:val>
                                            <p:strVal val="#ppt_x"/>
                                          </p:val>
                                        </p:tav>
                                        <p:tav tm="100000">
                                          <p:val>
                                            <p:strVal val="#ppt_x"/>
                                          </p:val>
                                        </p:tav>
                                      </p:tavLst>
                                    </p:anim>
                                    <p:anim calcmode="lin" valueType="num">
                                      <p:cBhvr additive="base">
                                        <p:cTn id="166" dur="500" fill="hold"/>
                                        <p:tgtEl>
                                          <p:spTgt spid="45"/>
                                        </p:tgtEl>
                                        <p:attrNameLst>
                                          <p:attrName>ppt_y</p:attrName>
                                        </p:attrNameLst>
                                      </p:cBhvr>
                                      <p:tavLst>
                                        <p:tav tm="0">
                                          <p:val>
                                            <p:strVal val="1+#ppt_h/2"/>
                                          </p:val>
                                        </p:tav>
                                        <p:tav tm="100000">
                                          <p:val>
                                            <p:strVal val="#ppt_y"/>
                                          </p:val>
                                        </p:tav>
                                      </p:tavLst>
                                    </p:anim>
                                  </p:childTnLst>
                                </p:cTn>
                              </p:par>
                              <p:par>
                                <p:cTn id="167" presetID="2" presetClass="entr" presetSubtype="4" fill="hold" nodeType="withEffect">
                                  <p:stCondLst>
                                    <p:cond delay="0"/>
                                  </p:stCondLst>
                                  <p:childTnLst>
                                    <p:set>
                                      <p:cBhvr>
                                        <p:cTn id="168" dur="1" fill="hold">
                                          <p:stCondLst>
                                            <p:cond delay="0"/>
                                          </p:stCondLst>
                                        </p:cTn>
                                        <p:tgtEl>
                                          <p:spTgt spid="43"/>
                                        </p:tgtEl>
                                        <p:attrNameLst>
                                          <p:attrName>style.visibility</p:attrName>
                                        </p:attrNameLst>
                                      </p:cBhvr>
                                      <p:to>
                                        <p:strVal val="visible"/>
                                      </p:to>
                                    </p:set>
                                    <p:anim calcmode="lin" valueType="num">
                                      <p:cBhvr additive="base">
                                        <p:cTn id="169" dur="500" fill="hold"/>
                                        <p:tgtEl>
                                          <p:spTgt spid="43"/>
                                        </p:tgtEl>
                                        <p:attrNameLst>
                                          <p:attrName>ppt_x</p:attrName>
                                        </p:attrNameLst>
                                      </p:cBhvr>
                                      <p:tavLst>
                                        <p:tav tm="0">
                                          <p:val>
                                            <p:strVal val="#ppt_x"/>
                                          </p:val>
                                        </p:tav>
                                        <p:tav tm="100000">
                                          <p:val>
                                            <p:strVal val="#ppt_x"/>
                                          </p:val>
                                        </p:tav>
                                      </p:tavLst>
                                    </p:anim>
                                    <p:anim calcmode="lin" valueType="num">
                                      <p:cBhvr additive="base">
                                        <p:cTn id="17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2" presetClass="entr" presetSubtype="4" fill="hold" nodeType="clickEffect">
                                  <p:stCondLst>
                                    <p:cond delay="0"/>
                                  </p:stCondLst>
                                  <p:childTnLst>
                                    <p:set>
                                      <p:cBhvr>
                                        <p:cTn id="174" dur="1" fill="hold">
                                          <p:stCondLst>
                                            <p:cond delay="0"/>
                                          </p:stCondLst>
                                        </p:cTn>
                                        <p:tgtEl>
                                          <p:spTgt spid="1026"/>
                                        </p:tgtEl>
                                        <p:attrNameLst>
                                          <p:attrName>style.visibility</p:attrName>
                                        </p:attrNameLst>
                                      </p:cBhvr>
                                      <p:to>
                                        <p:strVal val="visible"/>
                                      </p:to>
                                    </p:set>
                                    <p:anim calcmode="lin" valueType="num">
                                      <p:cBhvr additive="base">
                                        <p:cTn id="175" dur="500" fill="hold"/>
                                        <p:tgtEl>
                                          <p:spTgt spid="1026"/>
                                        </p:tgtEl>
                                        <p:attrNameLst>
                                          <p:attrName>ppt_x</p:attrName>
                                        </p:attrNameLst>
                                      </p:cBhvr>
                                      <p:tavLst>
                                        <p:tav tm="0">
                                          <p:val>
                                            <p:strVal val="#ppt_x"/>
                                          </p:val>
                                        </p:tav>
                                        <p:tav tm="100000">
                                          <p:val>
                                            <p:strVal val="#ppt_x"/>
                                          </p:val>
                                        </p:tav>
                                      </p:tavLst>
                                    </p:anim>
                                    <p:anim calcmode="lin" valueType="num">
                                      <p:cBhvr additive="base">
                                        <p:cTn id="176" dur="500" fill="hold"/>
                                        <p:tgtEl>
                                          <p:spTgt spid="1026"/>
                                        </p:tgtEl>
                                        <p:attrNameLst>
                                          <p:attrName>ppt_y</p:attrName>
                                        </p:attrNameLst>
                                      </p:cBhvr>
                                      <p:tavLst>
                                        <p:tav tm="0">
                                          <p:val>
                                            <p:strVal val="1+#ppt_h/2"/>
                                          </p:val>
                                        </p:tav>
                                        <p:tav tm="100000">
                                          <p:val>
                                            <p:strVal val="#ppt_y"/>
                                          </p:val>
                                        </p:tav>
                                      </p:tavLst>
                                    </p:anim>
                                  </p:childTnLst>
                                </p:cTn>
                              </p:par>
                              <p:par>
                                <p:cTn id="177" presetID="2" presetClass="entr" presetSubtype="4" fill="hold" grpId="0" nodeType="withEffect">
                                  <p:stCondLst>
                                    <p:cond delay="0"/>
                                  </p:stCondLst>
                                  <p:childTnLst>
                                    <p:set>
                                      <p:cBhvr>
                                        <p:cTn id="178" dur="1" fill="hold">
                                          <p:stCondLst>
                                            <p:cond delay="0"/>
                                          </p:stCondLst>
                                        </p:cTn>
                                        <p:tgtEl>
                                          <p:spTgt spid="26"/>
                                        </p:tgtEl>
                                        <p:attrNameLst>
                                          <p:attrName>style.visibility</p:attrName>
                                        </p:attrNameLst>
                                      </p:cBhvr>
                                      <p:to>
                                        <p:strVal val="visible"/>
                                      </p:to>
                                    </p:set>
                                    <p:anim calcmode="lin" valueType="num">
                                      <p:cBhvr additive="base">
                                        <p:cTn id="179" dur="500" fill="hold"/>
                                        <p:tgtEl>
                                          <p:spTgt spid="26"/>
                                        </p:tgtEl>
                                        <p:attrNameLst>
                                          <p:attrName>ppt_x</p:attrName>
                                        </p:attrNameLst>
                                      </p:cBhvr>
                                      <p:tavLst>
                                        <p:tav tm="0">
                                          <p:val>
                                            <p:strVal val="#ppt_x"/>
                                          </p:val>
                                        </p:tav>
                                        <p:tav tm="100000">
                                          <p:val>
                                            <p:strVal val="#ppt_x"/>
                                          </p:val>
                                        </p:tav>
                                      </p:tavLst>
                                    </p:anim>
                                    <p:anim calcmode="lin" valueType="num">
                                      <p:cBhvr additive="base">
                                        <p:cTn id="180" dur="500" fill="hold"/>
                                        <p:tgtEl>
                                          <p:spTgt spid="26"/>
                                        </p:tgtEl>
                                        <p:attrNameLst>
                                          <p:attrName>ppt_y</p:attrName>
                                        </p:attrNameLst>
                                      </p:cBhvr>
                                      <p:tavLst>
                                        <p:tav tm="0">
                                          <p:val>
                                            <p:strVal val="1+#ppt_h/2"/>
                                          </p:val>
                                        </p:tav>
                                        <p:tav tm="100000">
                                          <p:val>
                                            <p:strVal val="#ppt_y"/>
                                          </p:val>
                                        </p:tav>
                                      </p:tavLst>
                                    </p:anim>
                                  </p:childTnLst>
                                </p:cTn>
                              </p:par>
                              <p:par>
                                <p:cTn id="181" presetID="2" presetClass="entr" presetSubtype="4" fill="hold" nodeType="withEffect">
                                  <p:stCondLst>
                                    <p:cond delay="0"/>
                                  </p:stCondLst>
                                  <p:childTnLst>
                                    <p:set>
                                      <p:cBhvr>
                                        <p:cTn id="182" dur="1" fill="hold">
                                          <p:stCondLst>
                                            <p:cond delay="0"/>
                                          </p:stCondLst>
                                        </p:cTn>
                                        <p:tgtEl>
                                          <p:spTgt spid="25"/>
                                        </p:tgtEl>
                                        <p:attrNameLst>
                                          <p:attrName>style.visibility</p:attrName>
                                        </p:attrNameLst>
                                      </p:cBhvr>
                                      <p:to>
                                        <p:strVal val="visible"/>
                                      </p:to>
                                    </p:set>
                                    <p:anim calcmode="lin" valueType="num">
                                      <p:cBhvr additive="base">
                                        <p:cTn id="183" dur="500" fill="hold"/>
                                        <p:tgtEl>
                                          <p:spTgt spid="25"/>
                                        </p:tgtEl>
                                        <p:attrNameLst>
                                          <p:attrName>ppt_x</p:attrName>
                                        </p:attrNameLst>
                                      </p:cBhvr>
                                      <p:tavLst>
                                        <p:tav tm="0">
                                          <p:val>
                                            <p:strVal val="#ppt_x"/>
                                          </p:val>
                                        </p:tav>
                                        <p:tav tm="100000">
                                          <p:val>
                                            <p:strVal val="#ppt_x"/>
                                          </p:val>
                                        </p:tav>
                                      </p:tavLst>
                                    </p:anim>
                                    <p:anim calcmode="lin" valueType="num">
                                      <p:cBhvr additive="base">
                                        <p:cTn id="18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85" fill="hold">
                      <p:stCondLst>
                        <p:cond delay="indefinite"/>
                      </p:stCondLst>
                      <p:childTnLst>
                        <p:par>
                          <p:cTn id="186" fill="hold">
                            <p:stCondLst>
                              <p:cond delay="0"/>
                            </p:stCondLst>
                            <p:childTnLst>
                              <p:par>
                                <p:cTn id="187" presetID="2" presetClass="entr" presetSubtype="4" fill="hold" grpId="0" nodeType="clickEffect">
                                  <p:stCondLst>
                                    <p:cond delay="0"/>
                                  </p:stCondLst>
                                  <p:childTnLst>
                                    <p:set>
                                      <p:cBhvr>
                                        <p:cTn id="188" dur="1" fill="hold">
                                          <p:stCondLst>
                                            <p:cond delay="0"/>
                                          </p:stCondLst>
                                        </p:cTn>
                                        <p:tgtEl>
                                          <p:spTgt spid="17"/>
                                        </p:tgtEl>
                                        <p:attrNameLst>
                                          <p:attrName>style.visibility</p:attrName>
                                        </p:attrNameLst>
                                      </p:cBhvr>
                                      <p:to>
                                        <p:strVal val="visible"/>
                                      </p:to>
                                    </p:set>
                                    <p:anim calcmode="lin" valueType="num">
                                      <p:cBhvr additive="base">
                                        <p:cTn id="189" dur="500" fill="hold"/>
                                        <p:tgtEl>
                                          <p:spTgt spid="17"/>
                                        </p:tgtEl>
                                        <p:attrNameLst>
                                          <p:attrName>ppt_x</p:attrName>
                                        </p:attrNameLst>
                                      </p:cBhvr>
                                      <p:tavLst>
                                        <p:tav tm="0">
                                          <p:val>
                                            <p:strVal val="#ppt_x"/>
                                          </p:val>
                                        </p:tav>
                                        <p:tav tm="100000">
                                          <p:val>
                                            <p:strVal val="#ppt_x"/>
                                          </p:val>
                                        </p:tav>
                                      </p:tavLst>
                                    </p:anim>
                                    <p:anim calcmode="lin" valueType="num">
                                      <p:cBhvr additive="base">
                                        <p:cTn id="190" dur="500" fill="hold"/>
                                        <p:tgtEl>
                                          <p:spTgt spid="17"/>
                                        </p:tgtEl>
                                        <p:attrNameLst>
                                          <p:attrName>ppt_y</p:attrName>
                                        </p:attrNameLst>
                                      </p:cBhvr>
                                      <p:tavLst>
                                        <p:tav tm="0">
                                          <p:val>
                                            <p:strVal val="1+#ppt_h/2"/>
                                          </p:val>
                                        </p:tav>
                                        <p:tav tm="100000">
                                          <p:val>
                                            <p:strVal val="#ppt_y"/>
                                          </p:val>
                                        </p:tav>
                                      </p:tavLst>
                                    </p:anim>
                                  </p:childTnLst>
                                </p:cTn>
                              </p:par>
                              <p:par>
                                <p:cTn id="191" presetID="2" presetClass="entr" presetSubtype="4" fill="hold" nodeType="withEffect">
                                  <p:stCondLst>
                                    <p:cond delay="0"/>
                                  </p:stCondLst>
                                  <p:childTnLst>
                                    <p:set>
                                      <p:cBhvr>
                                        <p:cTn id="192" dur="1" fill="hold">
                                          <p:stCondLst>
                                            <p:cond delay="0"/>
                                          </p:stCondLst>
                                        </p:cTn>
                                        <p:tgtEl>
                                          <p:spTgt spid="22"/>
                                        </p:tgtEl>
                                        <p:attrNameLst>
                                          <p:attrName>style.visibility</p:attrName>
                                        </p:attrNameLst>
                                      </p:cBhvr>
                                      <p:to>
                                        <p:strVal val="visible"/>
                                      </p:to>
                                    </p:set>
                                    <p:anim calcmode="lin" valueType="num">
                                      <p:cBhvr additive="base">
                                        <p:cTn id="193" dur="500" fill="hold"/>
                                        <p:tgtEl>
                                          <p:spTgt spid="22"/>
                                        </p:tgtEl>
                                        <p:attrNameLst>
                                          <p:attrName>ppt_x</p:attrName>
                                        </p:attrNameLst>
                                      </p:cBhvr>
                                      <p:tavLst>
                                        <p:tav tm="0">
                                          <p:val>
                                            <p:strVal val="#ppt_x"/>
                                          </p:val>
                                        </p:tav>
                                        <p:tav tm="100000">
                                          <p:val>
                                            <p:strVal val="#ppt_x"/>
                                          </p:val>
                                        </p:tav>
                                      </p:tavLst>
                                    </p:anim>
                                    <p:anim calcmode="lin" valueType="num">
                                      <p:cBhvr additive="base">
                                        <p:cTn id="19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30" grpId="0"/>
      <p:bldP spid="42" grpId="0"/>
      <p:bldP spid="15" grpId="0" animBg="1"/>
      <p:bldP spid="24" grpId="0" animBg="1"/>
      <p:bldP spid="2" grpId="0"/>
      <p:bldP spid="3" grpId="0"/>
      <p:bldP spid="21" grpId="0" animBg="1"/>
      <p:bldP spid="11" grpId="0" animBg="1"/>
      <p:bldP spid="12" grpId="0" animBg="1"/>
      <p:bldP spid="16" grpId="0"/>
      <p:bldP spid="18" grpId="0" animBg="1"/>
      <p:bldP spid="14" grpId="0" animBg="1"/>
      <p:bldP spid="31" grpId="0" animBg="1"/>
      <p:bldP spid="19" grpId="0"/>
      <p:bldP spid="33" grpId="0"/>
      <p:bldP spid="34" grpId="0"/>
      <p:bldP spid="35" grpId="0"/>
      <p:bldP spid="37" grpId="0"/>
      <p:bldP spid="28" grpId="0"/>
      <p:bldP spid="41" grpId="0"/>
      <p:bldP spid="17"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291" y="331342"/>
            <a:ext cx="2592288"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602" y="77"/>
            <a:ext cx="3672408" cy="562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9984" y="3584031"/>
            <a:ext cx="4040985" cy="2567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ruta 9">
            <a:extLst>
              <a:ext uri="{FF2B5EF4-FFF2-40B4-BE49-F238E27FC236}">
                <a16:creationId xmlns:a16="http://schemas.microsoft.com/office/drawing/2014/main" id="{119CF714-3D34-5EAE-1596-F931F3454CFD}"/>
              </a:ext>
            </a:extLst>
          </p:cNvPr>
          <p:cNvSpPr txBox="1"/>
          <p:nvPr/>
        </p:nvSpPr>
        <p:spPr>
          <a:xfrm>
            <a:off x="3764601" y="5377468"/>
            <a:ext cx="5054397" cy="584775"/>
          </a:xfrm>
          <a:prstGeom prst="rect">
            <a:avLst/>
          </a:prstGeom>
          <a:noFill/>
        </p:spPr>
        <p:txBody>
          <a:bodyPr wrap="none" rtlCol="0">
            <a:spAutoFit/>
          </a:bodyPr>
          <a:lstStyle/>
          <a:p>
            <a:pPr algn="ctr"/>
            <a:r>
              <a:rPr lang="sv-SE" sz="3200" b="1" i="1" dirty="0">
                <a:solidFill>
                  <a:srgbClr val="7030A0"/>
                </a:solidFill>
              </a:rPr>
              <a:t>Tack för uppmärksamheten! </a:t>
            </a:r>
          </a:p>
        </p:txBody>
      </p:sp>
      <p:sp>
        <p:nvSpPr>
          <p:cNvPr id="13" name="textruta 12">
            <a:extLst>
              <a:ext uri="{FF2B5EF4-FFF2-40B4-BE49-F238E27FC236}">
                <a16:creationId xmlns:a16="http://schemas.microsoft.com/office/drawing/2014/main" id="{0E70E2AD-ACD0-757F-95CB-B18FABA3EC5A}"/>
              </a:ext>
            </a:extLst>
          </p:cNvPr>
          <p:cNvSpPr txBox="1"/>
          <p:nvPr/>
        </p:nvSpPr>
        <p:spPr>
          <a:xfrm>
            <a:off x="4055633" y="86373"/>
            <a:ext cx="3698577" cy="523220"/>
          </a:xfrm>
          <a:prstGeom prst="rect">
            <a:avLst/>
          </a:prstGeom>
          <a:solidFill>
            <a:srgbClr val="FFC000"/>
          </a:solidFill>
        </p:spPr>
        <p:txBody>
          <a:bodyPr wrap="none" rtlCol="0">
            <a:spAutoFit/>
          </a:bodyPr>
          <a:lstStyle/>
          <a:p>
            <a:r>
              <a:rPr lang="sv-SE" sz="2800" b="1" dirty="0">
                <a:solidFill>
                  <a:srgbClr val="FF0000"/>
                </a:solidFill>
              </a:rPr>
              <a:t>Sugen på att veta mer ?</a:t>
            </a:r>
            <a:endParaRPr lang="en-GB" sz="2800" b="1" dirty="0">
              <a:solidFill>
                <a:srgbClr val="FF0000"/>
              </a:solidFill>
            </a:endParaRPr>
          </a:p>
        </p:txBody>
      </p:sp>
      <p:pic>
        <p:nvPicPr>
          <p:cNvPr id="2052" name="Picture 4" descr="Microsoft PowerPoint Training - Blue Ocean Academy">
            <a:extLst>
              <a:ext uri="{FF2B5EF4-FFF2-40B4-BE49-F238E27FC236}">
                <a16:creationId xmlns:a16="http://schemas.microsoft.com/office/drawing/2014/main" id="{FC5BD91F-1594-10C2-BE67-AAFDE49B34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4922" y="5986785"/>
            <a:ext cx="1674025" cy="955131"/>
          </a:xfrm>
          <a:prstGeom prst="rect">
            <a:avLst/>
          </a:prstGeom>
          <a:noFill/>
          <a:extLst>
            <a:ext uri="{909E8E84-426E-40DD-AFC4-6F175D3DCCD1}">
              <a14:hiddenFill xmlns:a14="http://schemas.microsoft.com/office/drawing/2010/main">
                <a:solidFill>
                  <a:srgbClr val="FFFFFF"/>
                </a:solidFill>
              </a14:hiddenFill>
            </a:ext>
          </a:extLst>
        </p:spPr>
      </p:pic>
      <p:pic>
        <p:nvPicPr>
          <p:cNvPr id="17" name="Bildobjekt 16">
            <a:extLst>
              <a:ext uri="{FF2B5EF4-FFF2-40B4-BE49-F238E27FC236}">
                <a16:creationId xmlns:a16="http://schemas.microsoft.com/office/drawing/2014/main" id="{57165B00-D49B-FE61-FCC9-BE23F02A7207}"/>
              </a:ext>
            </a:extLst>
          </p:cNvPr>
          <p:cNvPicPr>
            <a:picLocks noChangeAspect="1"/>
          </p:cNvPicPr>
          <p:nvPr/>
        </p:nvPicPr>
        <p:blipFill>
          <a:blip r:embed="rId6"/>
          <a:stretch>
            <a:fillRect/>
          </a:stretch>
        </p:blipFill>
        <p:spPr>
          <a:xfrm>
            <a:off x="4677143" y="6015247"/>
            <a:ext cx="1200150" cy="695325"/>
          </a:xfrm>
          <a:prstGeom prst="rect">
            <a:avLst/>
          </a:prstGeom>
        </p:spPr>
      </p:pic>
      <p:sp>
        <p:nvSpPr>
          <p:cNvPr id="3" name="textruta 2">
            <a:extLst>
              <a:ext uri="{FF2B5EF4-FFF2-40B4-BE49-F238E27FC236}">
                <a16:creationId xmlns:a16="http://schemas.microsoft.com/office/drawing/2014/main" id="{BC86AB69-6D1D-ED8C-617E-80BA65D8AAF6}"/>
              </a:ext>
            </a:extLst>
          </p:cNvPr>
          <p:cNvSpPr txBox="1"/>
          <p:nvPr/>
        </p:nvSpPr>
        <p:spPr>
          <a:xfrm>
            <a:off x="597966" y="5745559"/>
            <a:ext cx="2721899" cy="830997"/>
          </a:xfrm>
          <a:prstGeom prst="rect">
            <a:avLst/>
          </a:prstGeom>
          <a:noFill/>
        </p:spPr>
        <p:txBody>
          <a:bodyPr wrap="none" rtlCol="0">
            <a:spAutoFit/>
          </a:bodyPr>
          <a:lstStyle/>
          <a:p>
            <a:pPr algn="ctr"/>
            <a:r>
              <a:rPr lang="en-GB" sz="1200" b="1" dirty="0">
                <a:solidFill>
                  <a:schemeClr val="accent1"/>
                </a:solidFill>
                <a:hlinkClick r:id="rId7">
                  <a:extLst>
                    <a:ext uri="{A12FA001-AC4F-418D-AE19-62706E023703}">
                      <ahyp:hlinkClr xmlns:ahyp="http://schemas.microsoft.com/office/drawing/2018/hyperlinkcolor" val="tx"/>
                    </a:ext>
                  </a:extLst>
                </a:hlinkClick>
              </a:rPr>
              <a:t>https://skr.se/skr/tjanster/evenemang/</a:t>
            </a:r>
          </a:p>
          <a:p>
            <a:pPr algn="ctr"/>
            <a:r>
              <a:rPr lang="en-GB" sz="1200" b="1" dirty="0" err="1">
                <a:solidFill>
                  <a:schemeClr val="accent1"/>
                </a:solidFill>
                <a:hlinkClick r:id="rId7">
                  <a:extLst>
                    <a:ext uri="{A12FA001-AC4F-418D-AE19-62706E023703}">
                      <ahyp:hlinkClr xmlns:ahyp="http://schemas.microsoft.com/office/drawing/2018/hyperlinkcolor" val="tx"/>
                    </a:ext>
                  </a:extLst>
                </a:hlinkClick>
              </a:rPr>
              <a:t>hittaevenemang</a:t>
            </a:r>
            <a:r>
              <a:rPr lang="en-GB" sz="1200" b="1" dirty="0">
                <a:solidFill>
                  <a:schemeClr val="accent1"/>
                </a:solidFill>
                <a:hlinkClick r:id="rId7">
                  <a:extLst>
                    <a:ext uri="{A12FA001-AC4F-418D-AE19-62706E023703}">
                      <ahyp:hlinkClr xmlns:ahyp="http://schemas.microsoft.com/office/drawing/2018/hyperlinkcolor" val="tx"/>
                    </a:ext>
                  </a:extLst>
                </a:hlinkClick>
              </a:rPr>
              <a:t>/kalenderhandelser/</a:t>
            </a:r>
            <a:endParaRPr lang="en-GB" sz="1200" b="1" dirty="0">
              <a:solidFill>
                <a:schemeClr val="accent1"/>
              </a:solidFill>
            </a:endParaRPr>
          </a:p>
          <a:p>
            <a:pPr algn="ctr"/>
            <a:r>
              <a:rPr lang="en-GB" sz="1200" b="1" dirty="0" err="1">
                <a:solidFill>
                  <a:schemeClr val="accent1"/>
                </a:solidFill>
              </a:rPr>
              <a:t>Sjalvstudiekursiomvarldskunskapoch</a:t>
            </a:r>
            <a:endParaRPr lang="en-GB" sz="1200" b="1" dirty="0">
              <a:solidFill>
                <a:schemeClr val="accent1"/>
              </a:solidFill>
            </a:endParaRPr>
          </a:p>
          <a:p>
            <a:pPr algn="ctr"/>
            <a:r>
              <a:rPr lang="en-GB" sz="1200" b="1" dirty="0">
                <a:solidFill>
                  <a:schemeClr val="accent1"/>
                </a:solidFill>
              </a:rPr>
              <a:t>medborgardialog.51595.html</a:t>
            </a:r>
          </a:p>
        </p:txBody>
      </p:sp>
      <p:sp>
        <p:nvSpPr>
          <p:cNvPr id="4" name="textruta 3">
            <a:extLst>
              <a:ext uri="{FF2B5EF4-FFF2-40B4-BE49-F238E27FC236}">
                <a16:creationId xmlns:a16="http://schemas.microsoft.com/office/drawing/2014/main" id="{062B927B-9D8F-7005-39D1-CF225F6B154E}"/>
              </a:ext>
            </a:extLst>
          </p:cNvPr>
          <p:cNvSpPr txBox="1"/>
          <p:nvPr/>
        </p:nvSpPr>
        <p:spPr>
          <a:xfrm>
            <a:off x="757147" y="5362078"/>
            <a:ext cx="2138406" cy="307777"/>
          </a:xfrm>
          <a:prstGeom prst="rect">
            <a:avLst/>
          </a:prstGeom>
          <a:noFill/>
        </p:spPr>
        <p:txBody>
          <a:bodyPr wrap="none" rtlCol="0">
            <a:spAutoFit/>
          </a:bodyPr>
          <a:lstStyle/>
          <a:p>
            <a:r>
              <a:rPr lang="sv-SE" sz="1400" b="1" dirty="0">
                <a:hlinkClick r:id="rId8"/>
              </a:rPr>
              <a:t>www.omvarldskunskap.se</a:t>
            </a:r>
            <a:endParaRPr lang="sv-SE" sz="1400" b="1" dirty="0"/>
          </a:p>
        </p:txBody>
      </p:sp>
      <p:pic>
        <p:nvPicPr>
          <p:cNvPr id="5" name="Picture 2" descr=".">
            <a:extLst>
              <a:ext uri="{FF2B5EF4-FFF2-40B4-BE49-F238E27FC236}">
                <a16:creationId xmlns:a16="http://schemas.microsoft.com/office/drawing/2014/main" id="{EFA64B8D-EE7F-2FA9-CEF5-972788E071A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42577" y="2566402"/>
            <a:ext cx="1653495" cy="2289172"/>
          </a:xfrm>
          <a:prstGeom prst="rect">
            <a:avLst/>
          </a:prstGeom>
          <a:noFill/>
          <a:extLst>
            <a:ext uri="{909E8E84-426E-40DD-AFC4-6F175D3DCCD1}">
              <a14:hiddenFill xmlns:a14="http://schemas.microsoft.com/office/drawing/2010/main">
                <a:solidFill>
                  <a:srgbClr val="FFFFFF"/>
                </a:solidFill>
              </a14:hiddenFill>
            </a:ext>
          </a:extLst>
        </p:spPr>
      </p:pic>
      <p:sp>
        <p:nvSpPr>
          <p:cNvPr id="8" name="textruta 7">
            <a:extLst>
              <a:ext uri="{FF2B5EF4-FFF2-40B4-BE49-F238E27FC236}">
                <a16:creationId xmlns:a16="http://schemas.microsoft.com/office/drawing/2014/main" id="{09DEAA70-6D72-6F45-4CB0-6859452FD780}"/>
              </a:ext>
            </a:extLst>
          </p:cNvPr>
          <p:cNvSpPr txBox="1"/>
          <p:nvPr/>
        </p:nvSpPr>
        <p:spPr>
          <a:xfrm>
            <a:off x="3765159" y="4867845"/>
            <a:ext cx="4208332" cy="461665"/>
          </a:xfrm>
          <a:prstGeom prst="rect">
            <a:avLst/>
          </a:prstGeom>
          <a:noFill/>
        </p:spPr>
        <p:txBody>
          <a:bodyPr wrap="none" rtlCol="0">
            <a:spAutoFit/>
          </a:bodyPr>
          <a:lstStyle/>
          <a:p>
            <a:pPr algn="ctr"/>
            <a:r>
              <a:rPr lang="en-GB" sz="1200" b="1" dirty="0">
                <a:hlinkClick r:id="" action="ppaction://noaction"/>
              </a:rPr>
              <a:t>https://skr.se/skr/tjanster/rapporterochskrifter/publikationer/</a:t>
            </a:r>
          </a:p>
          <a:p>
            <a:pPr algn="ctr"/>
            <a:r>
              <a:rPr lang="en-GB" sz="1200" b="1" dirty="0">
                <a:hlinkClick r:id="" action="ppaction://noaction"/>
              </a:rPr>
              <a:t>lokalasamhallskontraktettkunskapsunderlag.74985.html</a:t>
            </a:r>
            <a:endParaRPr lang="en-GB" sz="1200" b="1" dirty="0"/>
          </a:p>
        </p:txBody>
      </p:sp>
      <p:sp>
        <p:nvSpPr>
          <p:cNvPr id="9" name="textruta 8">
            <a:extLst>
              <a:ext uri="{FF2B5EF4-FFF2-40B4-BE49-F238E27FC236}">
                <a16:creationId xmlns:a16="http://schemas.microsoft.com/office/drawing/2014/main" id="{1164BE92-1B12-4913-4C35-BEA4319DFAB2}"/>
              </a:ext>
            </a:extLst>
          </p:cNvPr>
          <p:cNvSpPr txBox="1"/>
          <p:nvPr/>
        </p:nvSpPr>
        <p:spPr>
          <a:xfrm>
            <a:off x="9429231" y="6055132"/>
            <a:ext cx="2601738" cy="307777"/>
          </a:xfrm>
          <a:prstGeom prst="rect">
            <a:avLst/>
          </a:prstGeom>
          <a:noFill/>
        </p:spPr>
        <p:txBody>
          <a:bodyPr wrap="none" rtlCol="0">
            <a:spAutoFit/>
          </a:bodyPr>
          <a:lstStyle/>
          <a:p>
            <a:r>
              <a:rPr lang="sv-SE" sz="1400" b="1" dirty="0">
                <a:solidFill>
                  <a:srgbClr val="6B9052"/>
                </a:solidFill>
              </a:rPr>
              <a:t>http://bokforlagetkorpen.se/wp</a:t>
            </a:r>
          </a:p>
        </p:txBody>
      </p:sp>
      <p:pic>
        <p:nvPicPr>
          <p:cNvPr id="6" name="Picture 2" descr="Vad gör en ingenjör? | KTH">
            <a:extLst>
              <a:ext uri="{FF2B5EF4-FFF2-40B4-BE49-F238E27FC236}">
                <a16:creationId xmlns:a16="http://schemas.microsoft.com/office/drawing/2014/main" id="{E4902481-6CDF-155B-1337-7E3F80DE725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18996" y="895757"/>
            <a:ext cx="3371850" cy="135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71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additive="base">
                                        <p:cTn id="13" dur="500" fill="hold"/>
                                        <p:tgtEl>
                                          <p:spTgt spid="1027"/>
                                        </p:tgtEl>
                                        <p:attrNameLst>
                                          <p:attrName>ppt_x</p:attrName>
                                        </p:attrNameLst>
                                      </p:cBhvr>
                                      <p:tavLst>
                                        <p:tav tm="0">
                                          <p:val>
                                            <p:strVal val="#ppt_x"/>
                                          </p:val>
                                        </p:tav>
                                        <p:tav tm="100000">
                                          <p:val>
                                            <p:strVal val="#ppt_x"/>
                                          </p:val>
                                        </p:tav>
                                      </p:tavLst>
                                    </p:anim>
                                    <p:anim calcmode="lin" valueType="num">
                                      <p:cBhvr additive="base">
                                        <p:cTn id="14" dur="500" fill="hold"/>
                                        <p:tgtEl>
                                          <p:spTgt spid="102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 calcmode="lin" valueType="num">
                                      <p:cBhvr additive="base">
                                        <p:cTn id="27" dur="500" fill="hold"/>
                                        <p:tgtEl>
                                          <p:spTgt spid="1026"/>
                                        </p:tgtEl>
                                        <p:attrNameLst>
                                          <p:attrName>ppt_x</p:attrName>
                                        </p:attrNameLst>
                                      </p:cBhvr>
                                      <p:tavLst>
                                        <p:tav tm="0">
                                          <p:val>
                                            <p:strVal val="#ppt_x"/>
                                          </p:val>
                                        </p:tav>
                                        <p:tav tm="100000">
                                          <p:val>
                                            <p:strVal val="#ppt_x"/>
                                          </p:val>
                                        </p:tav>
                                      </p:tavLst>
                                    </p:anim>
                                    <p:anim calcmode="lin" valueType="num">
                                      <p:cBhvr additive="base">
                                        <p:cTn id="28" dur="500" fill="hold"/>
                                        <p:tgtEl>
                                          <p:spTgt spid="102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052"/>
                                        </p:tgtEl>
                                        <p:attrNameLst>
                                          <p:attrName>style.visibility</p:attrName>
                                        </p:attrNameLst>
                                      </p:cBhvr>
                                      <p:to>
                                        <p:strVal val="visible"/>
                                      </p:to>
                                    </p:set>
                                    <p:anim calcmode="lin" valueType="num">
                                      <p:cBhvr additive="base">
                                        <p:cTn id="55" dur="500" fill="hold"/>
                                        <p:tgtEl>
                                          <p:spTgt spid="2052"/>
                                        </p:tgtEl>
                                        <p:attrNameLst>
                                          <p:attrName>ppt_x</p:attrName>
                                        </p:attrNameLst>
                                      </p:cBhvr>
                                      <p:tavLst>
                                        <p:tav tm="0">
                                          <p:val>
                                            <p:strVal val="#ppt_x"/>
                                          </p:val>
                                        </p:tav>
                                        <p:tav tm="100000">
                                          <p:val>
                                            <p:strVal val="#ppt_x"/>
                                          </p:val>
                                        </p:tav>
                                      </p:tavLst>
                                    </p:anim>
                                    <p:anim calcmode="lin" valueType="num">
                                      <p:cBhvr additive="base">
                                        <p:cTn id="56" dur="500" fill="hold"/>
                                        <p:tgtEl>
                                          <p:spTgt spid="2052"/>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ppt_x"/>
                                          </p:val>
                                        </p:tav>
                                        <p:tav tm="100000">
                                          <p:val>
                                            <p:strVal val="#ppt_x"/>
                                          </p:val>
                                        </p:tav>
                                      </p:tavLst>
                                    </p:anim>
                                    <p:anim calcmode="lin" valueType="num">
                                      <p:cBhvr additive="base">
                                        <p:cTn id="6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3" grpId="0"/>
      <p:bldP spid="4"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ågor och Svar">
            <a:extLst>
              <a:ext uri="{FF2B5EF4-FFF2-40B4-BE49-F238E27FC236}">
                <a16:creationId xmlns:a16="http://schemas.microsoft.com/office/drawing/2014/main" id="{E3FC1B87-593D-43E9-90D4-AFA111F3B5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1894" y="947612"/>
            <a:ext cx="4366872" cy="4464496"/>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a:extLst>
              <a:ext uri="{FF2B5EF4-FFF2-40B4-BE49-F238E27FC236}">
                <a16:creationId xmlns:a16="http://schemas.microsoft.com/office/drawing/2014/main" id="{1074396B-BBB5-45D9-8601-8E4D4737556C}"/>
              </a:ext>
            </a:extLst>
          </p:cNvPr>
          <p:cNvSpPr txBox="1"/>
          <p:nvPr/>
        </p:nvSpPr>
        <p:spPr>
          <a:xfrm>
            <a:off x="3711894" y="220407"/>
            <a:ext cx="3792577" cy="1200329"/>
          </a:xfrm>
          <a:prstGeom prst="rect">
            <a:avLst/>
          </a:prstGeom>
          <a:noFill/>
        </p:spPr>
        <p:txBody>
          <a:bodyPr wrap="none" rtlCol="0">
            <a:spAutoFit/>
          </a:bodyPr>
          <a:lstStyle/>
          <a:p>
            <a:pPr algn="ctr"/>
            <a:r>
              <a:rPr lang="sv-SE" sz="3600" b="1" i="1" dirty="0"/>
              <a:t>Dags för </a:t>
            </a:r>
          </a:p>
          <a:p>
            <a:pPr algn="ctr"/>
            <a:r>
              <a:rPr lang="sv-SE" sz="3600" b="1" i="1" dirty="0"/>
              <a:t>Kollektiv reflektion</a:t>
            </a:r>
          </a:p>
        </p:txBody>
      </p:sp>
      <p:sp>
        <p:nvSpPr>
          <p:cNvPr id="4" name="textruta 3">
            <a:extLst>
              <a:ext uri="{FF2B5EF4-FFF2-40B4-BE49-F238E27FC236}">
                <a16:creationId xmlns:a16="http://schemas.microsoft.com/office/drawing/2014/main" id="{4FD19A45-02ED-4CD9-B69C-18449BE0A5B2}"/>
              </a:ext>
            </a:extLst>
          </p:cNvPr>
          <p:cNvSpPr txBox="1"/>
          <p:nvPr/>
        </p:nvSpPr>
        <p:spPr>
          <a:xfrm>
            <a:off x="1546238" y="5102365"/>
            <a:ext cx="3906006" cy="954107"/>
          </a:xfrm>
          <a:prstGeom prst="rect">
            <a:avLst/>
          </a:prstGeom>
          <a:noFill/>
        </p:spPr>
        <p:txBody>
          <a:bodyPr wrap="none" rtlCol="0">
            <a:spAutoFit/>
          </a:bodyPr>
          <a:lstStyle/>
          <a:p>
            <a:pPr algn="ctr"/>
            <a:r>
              <a:rPr lang="sv-SE" sz="2800" b="1" dirty="0"/>
              <a:t>1) Kände ni igen Er?</a:t>
            </a:r>
          </a:p>
          <a:p>
            <a:pPr algn="ctr"/>
            <a:r>
              <a:rPr lang="sv-SE" sz="2800" b="1" dirty="0"/>
              <a:t>Vilka perspektiv saknas ?</a:t>
            </a:r>
          </a:p>
        </p:txBody>
      </p:sp>
      <p:sp>
        <p:nvSpPr>
          <p:cNvPr id="2" name="textruta 1">
            <a:extLst>
              <a:ext uri="{FF2B5EF4-FFF2-40B4-BE49-F238E27FC236}">
                <a16:creationId xmlns:a16="http://schemas.microsoft.com/office/drawing/2014/main" id="{29C73681-F382-618D-0063-325196F8EB1C}"/>
              </a:ext>
            </a:extLst>
          </p:cNvPr>
          <p:cNvSpPr txBox="1"/>
          <p:nvPr/>
        </p:nvSpPr>
        <p:spPr>
          <a:xfrm>
            <a:off x="6338416" y="5102365"/>
            <a:ext cx="4143314" cy="954107"/>
          </a:xfrm>
          <a:prstGeom prst="rect">
            <a:avLst/>
          </a:prstGeom>
          <a:noFill/>
        </p:spPr>
        <p:txBody>
          <a:bodyPr wrap="none" rtlCol="0">
            <a:spAutoFit/>
          </a:bodyPr>
          <a:lstStyle/>
          <a:p>
            <a:pPr algn="ctr"/>
            <a:r>
              <a:rPr lang="sv-SE" sz="2800" b="1" dirty="0"/>
              <a:t>2) Synvändornas relevans?</a:t>
            </a:r>
          </a:p>
          <a:p>
            <a:pPr algn="ctr"/>
            <a:r>
              <a:rPr lang="sv-SE" sz="2800" b="1" dirty="0"/>
              <a:t>Vilka är hindren?</a:t>
            </a:r>
          </a:p>
        </p:txBody>
      </p:sp>
    </p:spTree>
    <p:extLst>
      <p:ext uri="{BB962C8B-B14F-4D97-AF65-F5344CB8AC3E}">
        <p14:creationId xmlns:p14="http://schemas.microsoft.com/office/powerpoint/2010/main" val="179992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500" fill="hold"/>
                                        <p:tgtEl>
                                          <p:spTgt spid="1026"/>
                                        </p:tgtEl>
                                        <p:attrNameLst>
                                          <p:attrName>ppt_x</p:attrName>
                                        </p:attrNameLst>
                                      </p:cBhvr>
                                      <p:tavLst>
                                        <p:tav tm="0">
                                          <p:val>
                                            <p:strVal val="#ppt_x"/>
                                          </p:val>
                                        </p:tav>
                                        <p:tav tm="100000">
                                          <p:val>
                                            <p:strVal val="#ppt_x"/>
                                          </p:val>
                                        </p:tav>
                                      </p:tavLst>
                                    </p:anim>
                                    <p:anim calcmode="lin" valueType="num">
                                      <p:cBhvr additive="base">
                                        <p:cTn id="16" dur="500" fill="hold"/>
                                        <p:tgtEl>
                                          <p:spTgt spid="10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4E26903E-479D-1FA8-C4CF-96A9E56A420F}"/>
              </a:ext>
            </a:extLst>
          </p:cNvPr>
          <p:cNvSpPr txBox="1"/>
          <p:nvPr/>
        </p:nvSpPr>
        <p:spPr>
          <a:xfrm>
            <a:off x="4456386" y="2270234"/>
            <a:ext cx="3147015" cy="1569660"/>
          </a:xfrm>
          <a:prstGeom prst="rect">
            <a:avLst/>
          </a:prstGeom>
          <a:noFill/>
        </p:spPr>
        <p:txBody>
          <a:bodyPr wrap="none" rtlCol="0">
            <a:spAutoFit/>
          </a:bodyPr>
          <a:lstStyle/>
          <a:p>
            <a:r>
              <a:rPr lang="sv-SE" sz="9600" dirty="0">
                <a:latin typeface="Brush Script MT" panose="03060802040406070304" pitchFamily="66" charset="0"/>
              </a:rPr>
              <a:t>Bilagor</a:t>
            </a:r>
            <a:endParaRPr lang="en-GB" sz="9600" dirty="0">
              <a:latin typeface="Brush Script MT" panose="03060802040406070304" pitchFamily="66" charset="0"/>
            </a:endParaRPr>
          </a:p>
        </p:txBody>
      </p:sp>
    </p:spTree>
    <p:extLst>
      <p:ext uri="{BB962C8B-B14F-4D97-AF65-F5344CB8AC3E}">
        <p14:creationId xmlns:p14="http://schemas.microsoft.com/office/powerpoint/2010/main" val="3441150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4E800824-8CCA-F49A-31CD-C9BC1601B729}"/>
              </a:ext>
            </a:extLst>
          </p:cNvPr>
          <p:cNvPicPr>
            <a:picLocks noChangeAspect="1"/>
          </p:cNvPicPr>
          <p:nvPr/>
        </p:nvPicPr>
        <p:blipFill>
          <a:blip r:embed="rId3"/>
          <a:stretch>
            <a:fillRect/>
          </a:stretch>
        </p:blipFill>
        <p:spPr>
          <a:xfrm>
            <a:off x="10947223" y="321539"/>
            <a:ext cx="1179306" cy="1417805"/>
          </a:xfrm>
          <a:prstGeom prst="rect">
            <a:avLst/>
          </a:prstGeom>
        </p:spPr>
      </p:pic>
      <p:pic>
        <p:nvPicPr>
          <p:cNvPr id="12" name="Bildobjekt 11">
            <a:extLst>
              <a:ext uri="{FF2B5EF4-FFF2-40B4-BE49-F238E27FC236}">
                <a16:creationId xmlns:a16="http://schemas.microsoft.com/office/drawing/2014/main" id="{5B44FBE6-DCA3-1BB3-DCA0-41E446F439A4}"/>
              </a:ext>
            </a:extLst>
          </p:cNvPr>
          <p:cNvPicPr>
            <a:picLocks noChangeAspect="1"/>
          </p:cNvPicPr>
          <p:nvPr/>
        </p:nvPicPr>
        <p:blipFill>
          <a:blip r:embed="rId4"/>
          <a:stretch>
            <a:fillRect/>
          </a:stretch>
        </p:blipFill>
        <p:spPr>
          <a:xfrm>
            <a:off x="9717262" y="322146"/>
            <a:ext cx="1179306" cy="1399317"/>
          </a:xfrm>
          <a:prstGeom prst="rect">
            <a:avLst/>
          </a:prstGeom>
        </p:spPr>
      </p:pic>
      <p:pic>
        <p:nvPicPr>
          <p:cNvPr id="1026" name="Picture 2" descr="Hållbar socialtjänst - en ny socialtjänstlag. SOU 2020:47 (vol 1 &amp; 2),  89,66 €">
            <a:extLst>
              <a:ext uri="{FF2B5EF4-FFF2-40B4-BE49-F238E27FC236}">
                <a16:creationId xmlns:a16="http://schemas.microsoft.com/office/drawing/2014/main" id="{FE1B1EC3-B24B-2050-13AE-9BAB01985A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019" y="341618"/>
            <a:ext cx="1808383" cy="1482880"/>
          </a:xfrm>
          <a:prstGeom prst="rect">
            <a:avLst/>
          </a:prstGeom>
          <a:noFill/>
          <a:extLst>
            <a:ext uri="{909E8E84-426E-40DD-AFC4-6F175D3DCCD1}">
              <a14:hiddenFill xmlns:a14="http://schemas.microsoft.com/office/drawing/2010/main">
                <a:solidFill>
                  <a:srgbClr val="FFFFFF"/>
                </a:solidFill>
              </a14:hiddenFill>
            </a:ext>
          </a:extLst>
        </p:spPr>
      </p:pic>
      <p:sp>
        <p:nvSpPr>
          <p:cNvPr id="16" name="textruta 15">
            <a:extLst>
              <a:ext uri="{FF2B5EF4-FFF2-40B4-BE49-F238E27FC236}">
                <a16:creationId xmlns:a16="http://schemas.microsoft.com/office/drawing/2014/main" id="{CFD09975-A0F9-C8D4-243F-269DEE0E9D92}"/>
              </a:ext>
            </a:extLst>
          </p:cNvPr>
          <p:cNvSpPr txBox="1"/>
          <p:nvPr/>
        </p:nvSpPr>
        <p:spPr>
          <a:xfrm>
            <a:off x="9765499" y="3818158"/>
            <a:ext cx="1444434" cy="400110"/>
          </a:xfrm>
          <a:prstGeom prst="rect">
            <a:avLst/>
          </a:prstGeom>
          <a:noFill/>
        </p:spPr>
        <p:txBody>
          <a:bodyPr wrap="none" rtlCol="0">
            <a:spAutoFit/>
          </a:bodyPr>
          <a:lstStyle/>
          <a:p>
            <a:r>
              <a:rPr lang="sv-SE" sz="2000" b="1" i="1" dirty="0">
                <a:solidFill>
                  <a:schemeClr val="bg1"/>
                </a:solidFill>
              </a:rPr>
              <a:t>Tidö avtalet</a:t>
            </a:r>
          </a:p>
        </p:txBody>
      </p:sp>
      <p:pic>
        <p:nvPicPr>
          <p:cNvPr id="1028" name="Picture 4" descr="Om framtidens socialtjänst – Margareta Winberg deltog på socialchefernas  strategiska nätverk | Storsthlm">
            <a:extLst>
              <a:ext uri="{FF2B5EF4-FFF2-40B4-BE49-F238E27FC236}">
                <a16:creationId xmlns:a16="http://schemas.microsoft.com/office/drawing/2014/main" id="{E49F1E34-B320-D9FB-74BC-9FEFD13785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306" y="1054065"/>
            <a:ext cx="1288495" cy="667398"/>
          </a:xfrm>
          <a:prstGeom prst="rect">
            <a:avLst/>
          </a:prstGeom>
          <a:noFill/>
          <a:extLst>
            <a:ext uri="{909E8E84-426E-40DD-AFC4-6F175D3DCCD1}">
              <a14:hiddenFill xmlns:a14="http://schemas.microsoft.com/office/drawing/2010/main">
                <a:solidFill>
                  <a:srgbClr val="FFFFFF"/>
                </a:solidFill>
              </a14:hiddenFill>
            </a:ext>
          </a:extLst>
        </p:spPr>
      </p:pic>
      <p:sp>
        <p:nvSpPr>
          <p:cNvPr id="18" name="textruta 17">
            <a:extLst>
              <a:ext uri="{FF2B5EF4-FFF2-40B4-BE49-F238E27FC236}">
                <a16:creationId xmlns:a16="http://schemas.microsoft.com/office/drawing/2014/main" id="{E68E6A97-5773-397E-592E-BE17B45DE78E}"/>
              </a:ext>
            </a:extLst>
          </p:cNvPr>
          <p:cNvSpPr txBox="1"/>
          <p:nvPr/>
        </p:nvSpPr>
        <p:spPr>
          <a:xfrm>
            <a:off x="358007" y="1960953"/>
            <a:ext cx="4162266" cy="276999"/>
          </a:xfrm>
          <a:prstGeom prst="rect">
            <a:avLst/>
          </a:prstGeom>
          <a:noFill/>
        </p:spPr>
        <p:txBody>
          <a:bodyPr wrap="square" rtlCol="0">
            <a:spAutoFit/>
          </a:bodyPr>
          <a:lstStyle/>
          <a:p>
            <a:pPr algn="ctr"/>
            <a:r>
              <a:rPr lang="sv-SE" sz="1200" b="1" dirty="0"/>
              <a:t>Översyn av socialtjänstlagen 2001:453 </a:t>
            </a:r>
            <a:r>
              <a:rPr lang="sv-SE" sz="1200" b="1" i="0" u="sng" dirty="0">
                <a:solidFill>
                  <a:srgbClr val="FFFFFF"/>
                </a:solidFill>
                <a:effectLst/>
                <a:latin typeface="open_sansregular"/>
                <a:hlinkClick r:id="rId7"/>
              </a:rPr>
              <a:t>dir 2017:39</a:t>
            </a:r>
            <a:endParaRPr lang="sv-SE" sz="1200" b="1" i="0" dirty="0">
              <a:solidFill>
                <a:srgbClr val="000000"/>
              </a:solidFill>
              <a:effectLst/>
              <a:latin typeface="open_sansregular"/>
            </a:endParaRPr>
          </a:p>
        </p:txBody>
      </p:sp>
      <p:pic>
        <p:nvPicPr>
          <p:cNvPr id="1030" name="Picture 6" descr="Akademikerförbundet SSR - Tre av fyra socialsekreterare anser att deras  kommun arbetar för lite med förebyggande insatser. Det visar vår nya  Novusundersökning bland landets socialsekreterare. Vi kräver: ✔️ #10000fler  fler som jobbar">
            <a:extLst>
              <a:ext uri="{FF2B5EF4-FFF2-40B4-BE49-F238E27FC236}">
                <a16:creationId xmlns:a16="http://schemas.microsoft.com/office/drawing/2014/main" id="{82040551-762A-52CF-6117-27E0204917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4141" y="341618"/>
            <a:ext cx="2054449" cy="1510382"/>
          </a:xfrm>
          <a:prstGeom prst="rect">
            <a:avLst/>
          </a:prstGeom>
          <a:noFill/>
          <a:extLst>
            <a:ext uri="{909E8E84-426E-40DD-AFC4-6F175D3DCCD1}">
              <a14:hiddenFill xmlns:a14="http://schemas.microsoft.com/office/drawing/2010/main">
                <a:solidFill>
                  <a:srgbClr val="FFFFFF"/>
                </a:solidFill>
              </a14:hiddenFill>
            </a:ext>
          </a:extLst>
        </p:spPr>
      </p:pic>
      <p:sp>
        <p:nvSpPr>
          <p:cNvPr id="19" name="textruta 18">
            <a:extLst>
              <a:ext uri="{FF2B5EF4-FFF2-40B4-BE49-F238E27FC236}">
                <a16:creationId xmlns:a16="http://schemas.microsoft.com/office/drawing/2014/main" id="{6A80CD98-2D33-6E1E-05F5-F68BBE302F2B}"/>
              </a:ext>
            </a:extLst>
          </p:cNvPr>
          <p:cNvSpPr txBox="1"/>
          <p:nvPr/>
        </p:nvSpPr>
        <p:spPr>
          <a:xfrm>
            <a:off x="1257366" y="1798563"/>
            <a:ext cx="1963999" cy="307777"/>
          </a:xfrm>
          <a:prstGeom prst="rect">
            <a:avLst/>
          </a:prstGeom>
          <a:noFill/>
        </p:spPr>
        <p:txBody>
          <a:bodyPr wrap="none" rtlCol="0">
            <a:spAutoFit/>
          </a:bodyPr>
          <a:lstStyle/>
          <a:p>
            <a:r>
              <a:rPr lang="sv-SE" sz="1400" b="1" i="1" dirty="0"/>
              <a:t>Vikten av förebyggande</a:t>
            </a:r>
            <a:endParaRPr lang="en-GB" sz="1400" b="1" i="1" dirty="0"/>
          </a:p>
        </p:txBody>
      </p:sp>
      <p:sp>
        <p:nvSpPr>
          <p:cNvPr id="27" name="textruta 26">
            <a:extLst>
              <a:ext uri="{FF2B5EF4-FFF2-40B4-BE49-F238E27FC236}">
                <a16:creationId xmlns:a16="http://schemas.microsoft.com/office/drawing/2014/main" id="{E733C08F-C866-2B11-4ED1-4B18910CA240}"/>
              </a:ext>
            </a:extLst>
          </p:cNvPr>
          <p:cNvSpPr txBox="1"/>
          <p:nvPr/>
        </p:nvSpPr>
        <p:spPr>
          <a:xfrm>
            <a:off x="8273464" y="1846056"/>
            <a:ext cx="3566547" cy="812979"/>
          </a:xfrm>
          <a:prstGeom prst="rect">
            <a:avLst/>
          </a:prstGeom>
          <a:noFill/>
        </p:spPr>
        <p:txBody>
          <a:bodyPr wrap="square" rtlCol="0">
            <a:spAutoFit/>
          </a:bodyPr>
          <a:lstStyle/>
          <a:p>
            <a:pPr algn="ctr">
              <a:lnSpc>
                <a:spcPts val="1400"/>
              </a:lnSpc>
            </a:pPr>
            <a:r>
              <a:rPr lang="sv-SE" sz="1400" b="1" dirty="0"/>
              <a:t>Utredningen om kommuners ansvar </a:t>
            </a:r>
          </a:p>
          <a:p>
            <a:pPr algn="ctr">
              <a:lnSpc>
                <a:spcPts val="1400"/>
              </a:lnSpc>
            </a:pPr>
            <a:r>
              <a:rPr lang="sv-SE" sz="1400" b="1" dirty="0"/>
              <a:t>i det brottsförebyggande arbetet </a:t>
            </a:r>
          </a:p>
          <a:p>
            <a:pPr algn="ctr">
              <a:lnSpc>
                <a:spcPts val="1400"/>
              </a:lnSpc>
            </a:pPr>
            <a:r>
              <a:rPr lang="sv-SE" sz="1400" b="1" dirty="0"/>
              <a:t>bygger på </a:t>
            </a:r>
            <a:r>
              <a:rPr lang="sv-SE" sz="1400" b="1" dirty="0">
                <a:solidFill>
                  <a:srgbClr val="FF0000"/>
                </a:solidFill>
              </a:rPr>
              <a:t>regeringens 34 - punktsprogram </a:t>
            </a:r>
          </a:p>
          <a:p>
            <a:pPr algn="ctr">
              <a:lnSpc>
                <a:spcPts val="1400"/>
              </a:lnSpc>
            </a:pPr>
            <a:r>
              <a:rPr lang="sv-SE" sz="1400" b="1" dirty="0">
                <a:solidFill>
                  <a:srgbClr val="FF0000"/>
                </a:solidFill>
              </a:rPr>
              <a:t>mot gängkriminalitet</a:t>
            </a:r>
            <a:endParaRPr lang="en-GB" sz="1400" b="1" dirty="0">
              <a:solidFill>
                <a:srgbClr val="FF0000"/>
              </a:solidFill>
            </a:endParaRPr>
          </a:p>
        </p:txBody>
      </p:sp>
      <p:pic>
        <p:nvPicPr>
          <p:cNvPr id="5" name="Picture 2" descr="Synonym till Vägskäl">
            <a:extLst>
              <a:ext uri="{FF2B5EF4-FFF2-40B4-BE49-F238E27FC236}">
                <a16:creationId xmlns:a16="http://schemas.microsoft.com/office/drawing/2014/main" id="{46DDD983-03A9-C0EA-3003-E92F820231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0928" y="187419"/>
            <a:ext cx="3211364" cy="1837554"/>
          </a:xfrm>
          <a:prstGeom prst="rect">
            <a:avLst/>
          </a:prstGeom>
          <a:noFill/>
          <a:extLst>
            <a:ext uri="{909E8E84-426E-40DD-AFC4-6F175D3DCCD1}">
              <a14:hiddenFill xmlns:a14="http://schemas.microsoft.com/office/drawing/2010/main">
                <a:solidFill>
                  <a:srgbClr val="FFFFFF"/>
                </a:solidFill>
              </a14:hiddenFill>
            </a:ext>
          </a:extLst>
        </p:spPr>
      </p:pic>
      <p:pic>
        <p:nvPicPr>
          <p:cNvPr id="2" name="Bildobjekt 1">
            <a:extLst>
              <a:ext uri="{FF2B5EF4-FFF2-40B4-BE49-F238E27FC236}">
                <a16:creationId xmlns:a16="http://schemas.microsoft.com/office/drawing/2014/main" id="{EECDA70A-1861-09E9-ADAE-D1E61FA2D72E}"/>
              </a:ext>
            </a:extLst>
          </p:cNvPr>
          <p:cNvPicPr>
            <a:picLocks noChangeAspect="1"/>
          </p:cNvPicPr>
          <p:nvPr/>
        </p:nvPicPr>
        <p:blipFill>
          <a:blip r:embed="rId10"/>
          <a:stretch>
            <a:fillRect/>
          </a:stretch>
        </p:blipFill>
        <p:spPr>
          <a:xfrm>
            <a:off x="109024" y="4864233"/>
            <a:ext cx="2330658" cy="1687188"/>
          </a:xfrm>
          <a:prstGeom prst="rect">
            <a:avLst/>
          </a:prstGeom>
        </p:spPr>
      </p:pic>
      <p:sp>
        <p:nvSpPr>
          <p:cNvPr id="4" name="textruta 3">
            <a:extLst>
              <a:ext uri="{FF2B5EF4-FFF2-40B4-BE49-F238E27FC236}">
                <a16:creationId xmlns:a16="http://schemas.microsoft.com/office/drawing/2014/main" id="{3DE0BE15-2075-2614-66FE-D88E4CBE6340}"/>
              </a:ext>
            </a:extLst>
          </p:cNvPr>
          <p:cNvSpPr txBox="1"/>
          <p:nvPr/>
        </p:nvSpPr>
        <p:spPr>
          <a:xfrm>
            <a:off x="349435" y="5074152"/>
            <a:ext cx="1444434" cy="400110"/>
          </a:xfrm>
          <a:prstGeom prst="rect">
            <a:avLst/>
          </a:prstGeom>
          <a:noFill/>
        </p:spPr>
        <p:txBody>
          <a:bodyPr wrap="none" rtlCol="0">
            <a:spAutoFit/>
          </a:bodyPr>
          <a:lstStyle/>
          <a:p>
            <a:r>
              <a:rPr lang="sv-SE" sz="2000" b="1" i="1" dirty="0">
                <a:solidFill>
                  <a:schemeClr val="bg1"/>
                </a:solidFill>
              </a:rPr>
              <a:t>Tidö avtalet</a:t>
            </a:r>
          </a:p>
        </p:txBody>
      </p:sp>
      <p:pic>
        <p:nvPicPr>
          <p:cNvPr id="6" name="Picture 2" descr="Justitiedepartementet on Twitter: &quot;Pressträff kl. 13.30: I dag överlämnar  utredare Gunnel Lindberg en promemoria om bättre möjligheter till  husrannsakan till @MikaelDamberg Uppdraget är en del av regeringens 34- punktsprogram med ytterligare åtgärder mot">
            <a:extLst>
              <a:ext uri="{FF2B5EF4-FFF2-40B4-BE49-F238E27FC236}">
                <a16:creationId xmlns:a16="http://schemas.microsoft.com/office/drawing/2014/main" id="{5ED29238-2033-0218-E6AD-C99F0E5191C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86503" y="365839"/>
            <a:ext cx="1780104" cy="1284112"/>
          </a:xfrm>
          <a:prstGeom prst="rect">
            <a:avLst/>
          </a:prstGeom>
          <a:noFill/>
          <a:extLst>
            <a:ext uri="{909E8E84-426E-40DD-AFC4-6F175D3DCCD1}">
              <a14:hiddenFill xmlns:a14="http://schemas.microsoft.com/office/drawing/2010/main">
                <a:solidFill>
                  <a:srgbClr val="FFFFFF"/>
                </a:solidFill>
              </a14:hiddenFill>
            </a:ext>
          </a:extLst>
        </p:spPr>
      </p:pic>
      <p:sp>
        <p:nvSpPr>
          <p:cNvPr id="7" name="textruta 6">
            <a:extLst>
              <a:ext uri="{FF2B5EF4-FFF2-40B4-BE49-F238E27FC236}">
                <a16:creationId xmlns:a16="http://schemas.microsoft.com/office/drawing/2014/main" id="{A82E92C5-9DA3-DEF1-7F79-A6FABC1DE0C7}"/>
              </a:ext>
            </a:extLst>
          </p:cNvPr>
          <p:cNvSpPr txBox="1"/>
          <p:nvPr/>
        </p:nvSpPr>
        <p:spPr>
          <a:xfrm>
            <a:off x="8977773" y="4277506"/>
            <a:ext cx="1233799" cy="276999"/>
          </a:xfrm>
          <a:prstGeom prst="rect">
            <a:avLst/>
          </a:prstGeom>
          <a:noFill/>
        </p:spPr>
        <p:txBody>
          <a:bodyPr wrap="none" rtlCol="0">
            <a:spAutoFit/>
          </a:bodyPr>
          <a:lstStyle/>
          <a:p>
            <a:r>
              <a:rPr lang="sv-SE" sz="1200" b="1" dirty="0">
                <a:solidFill>
                  <a:schemeClr val="bg1">
                    <a:lumMod val="95000"/>
                  </a:schemeClr>
                </a:solidFill>
              </a:rPr>
              <a:t>September 2019</a:t>
            </a:r>
            <a:endParaRPr lang="en-GB" sz="1200" b="1" dirty="0">
              <a:solidFill>
                <a:schemeClr val="bg1">
                  <a:lumMod val="95000"/>
                </a:schemeClr>
              </a:solidFill>
            </a:endParaRPr>
          </a:p>
        </p:txBody>
      </p:sp>
      <p:sp>
        <p:nvSpPr>
          <p:cNvPr id="8" name="textruta 7">
            <a:extLst>
              <a:ext uri="{FF2B5EF4-FFF2-40B4-BE49-F238E27FC236}">
                <a16:creationId xmlns:a16="http://schemas.microsoft.com/office/drawing/2014/main" id="{69CD182C-560C-B85F-EDA7-4118EA082FE1}"/>
              </a:ext>
            </a:extLst>
          </p:cNvPr>
          <p:cNvSpPr txBox="1"/>
          <p:nvPr/>
        </p:nvSpPr>
        <p:spPr>
          <a:xfrm>
            <a:off x="1052376" y="5407327"/>
            <a:ext cx="1060868" cy="276999"/>
          </a:xfrm>
          <a:prstGeom prst="rect">
            <a:avLst/>
          </a:prstGeom>
          <a:noFill/>
        </p:spPr>
        <p:txBody>
          <a:bodyPr wrap="none" rtlCol="0">
            <a:spAutoFit/>
          </a:bodyPr>
          <a:lstStyle/>
          <a:p>
            <a:r>
              <a:rPr lang="sv-SE" sz="1200" b="1" dirty="0">
                <a:solidFill>
                  <a:schemeClr val="bg1">
                    <a:lumMod val="95000"/>
                  </a:schemeClr>
                </a:solidFill>
              </a:rPr>
              <a:t>Oktober 2022</a:t>
            </a:r>
            <a:endParaRPr lang="en-GB" sz="1200" b="1" dirty="0">
              <a:solidFill>
                <a:schemeClr val="bg1">
                  <a:lumMod val="95000"/>
                </a:schemeClr>
              </a:solidFill>
            </a:endParaRPr>
          </a:p>
        </p:txBody>
      </p:sp>
      <p:pic>
        <p:nvPicPr>
          <p:cNvPr id="11" name="Bildobjekt 10" descr="En bild som visar text&#10;&#10;Automatiskt genererad beskrivning">
            <a:extLst>
              <a:ext uri="{FF2B5EF4-FFF2-40B4-BE49-F238E27FC236}">
                <a16:creationId xmlns:a16="http://schemas.microsoft.com/office/drawing/2014/main" id="{5C14F5A8-52ED-4CF3-BA62-B27BE50A4EA9}"/>
              </a:ext>
            </a:extLst>
          </p:cNvPr>
          <p:cNvPicPr>
            <a:picLocks noChangeAspect="1"/>
          </p:cNvPicPr>
          <p:nvPr/>
        </p:nvPicPr>
        <p:blipFill>
          <a:blip r:embed="rId12"/>
          <a:stretch>
            <a:fillRect/>
          </a:stretch>
        </p:blipFill>
        <p:spPr>
          <a:xfrm>
            <a:off x="2830471" y="4885914"/>
            <a:ext cx="2229475" cy="1539460"/>
          </a:xfrm>
          <a:prstGeom prst="rect">
            <a:avLst/>
          </a:prstGeom>
        </p:spPr>
      </p:pic>
      <p:sp>
        <p:nvSpPr>
          <p:cNvPr id="13" name="textruta 12">
            <a:extLst>
              <a:ext uri="{FF2B5EF4-FFF2-40B4-BE49-F238E27FC236}">
                <a16:creationId xmlns:a16="http://schemas.microsoft.com/office/drawing/2014/main" id="{BF97B07B-40C7-7514-FDAF-09803AC1AA0B}"/>
              </a:ext>
            </a:extLst>
          </p:cNvPr>
          <p:cNvSpPr txBox="1"/>
          <p:nvPr/>
        </p:nvSpPr>
        <p:spPr>
          <a:xfrm>
            <a:off x="3788544" y="4871908"/>
            <a:ext cx="1321708" cy="276999"/>
          </a:xfrm>
          <a:prstGeom prst="rect">
            <a:avLst/>
          </a:prstGeom>
          <a:noFill/>
        </p:spPr>
        <p:txBody>
          <a:bodyPr wrap="none" rtlCol="0">
            <a:spAutoFit/>
          </a:bodyPr>
          <a:lstStyle/>
          <a:p>
            <a:r>
              <a:rPr lang="sv-SE" sz="1200" b="1" i="1" dirty="0">
                <a:solidFill>
                  <a:schemeClr val="bg1"/>
                </a:solidFill>
              </a:rPr>
              <a:t>Ett sluttande plan</a:t>
            </a:r>
          </a:p>
        </p:txBody>
      </p:sp>
      <p:sp>
        <p:nvSpPr>
          <p:cNvPr id="15" name="textruta 14">
            <a:extLst>
              <a:ext uri="{FF2B5EF4-FFF2-40B4-BE49-F238E27FC236}">
                <a16:creationId xmlns:a16="http://schemas.microsoft.com/office/drawing/2014/main" id="{362C6D2C-0E0D-E6A4-A606-EE71B07ABC87}"/>
              </a:ext>
            </a:extLst>
          </p:cNvPr>
          <p:cNvSpPr txBox="1"/>
          <p:nvPr/>
        </p:nvSpPr>
        <p:spPr>
          <a:xfrm>
            <a:off x="3914957" y="5018440"/>
            <a:ext cx="1068882" cy="276999"/>
          </a:xfrm>
          <a:prstGeom prst="rect">
            <a:avLst/>
          </a:prstGeom>
          <a:noFill/>
        </p:spPr>
        <p:txBody>
          <a:bodyPr wrap="none" rtlCol="0">
            <a:spAutoFit/>
          </a:bodyPr>
          <a:lstStyle/>
          <a:p>
            <a:r>
              <a:rPr lang="sv-SE" sz="1200" b="1" dirty="0">
                <a:solidFill>
                  <a:schemeClr val="bg1">
                    <a:lumMod val="95000"/>
                  </a:schemeClr>
                </a:solidFill>
              </a:rPr>
              <a:t>Februari 2023</a:t>
            </a:r>
            <a:endParaRPr lang="en-GB" sz="1200" b="1" dirty="0">
              <a:solidFill>
                <a:schemeClr val="bg1">
                  <a:lumMod val="95000"/>
                </a:schemeClr>
              </a:solidFill>
            </a:endParaRPr>
          </a:p>
        </p:txBody>
      </p:sp>
      <p:pic>
        <p:nvPicPr>
          <p:cNvPr id="2050" name="Picture 2" descr="Skiftet">
            <a:extLst>
              <a:ext uri="{FF2B5EF4-FFF2-40B4-BE49-F238E27FC236}">
                <a16:creationId xmlns:a16="http://schemas.microsoft.com/office/drawing/2014/main" id="{C70D9C3C-7BFF-74FD-9224-A911B349291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33533" y="4833665"/>
            <a:ext cx="1911101" cy="1128770"/>
          </a:xfrm>
          <a:prstGeom prst="rect">
            <a:avLst/>
          </a:prstGeom>
          <a:noFill/>
          <a:extLst>
            <a:ext uri="{909E8E84-426E-40DD-AFC4-6F175D3DCCD1}">
              <a14:hiddenFill xmlns:a14="http://schemas.microsoft.com/office/drawing/2010/main">
                <a:solidFill>
                  <a:srgbClr val="FFFFFF"/>
                </a:solidFill>
              </a14:hiddenFill>
            </a:ext>
          </a:extLst>
        </p:spPr>
      </p:pic>
      <p:sp>
        <p:nvSpPr>
          <p:cNvPr id="23" name="textruta 22">
            <a:extLst>
              <a:ext uri="{FF2B5EF4-FFF2-40B4-BE49-F238E27FC236}">
                <a16:creationId xmlns:a16="http://schemas.microsoft.com/office/drawing/2014/main" id="{E2D8562B-175A-476D-E41F-1B54C16D2C18}"/>
              </a:ext>
            </a:extLst>
          </p:cNvPr>
          <p:cNvSpPr txBox="1"/>
          <p:nvPr/>
        </p:nvSpPr>
        <p:spPr>
          <a:xfrm>
            <a:off x="5042744" y="5962435"/>
            <a:ext cx="2448106" cy="707886"/>
          </a:xfrm>
          <a:prstGeom prst="rect">
            <a:avLst/>
          </a:prstGeom>
          <a:noFill/>
        </p:spPr>
        <p:txBody>
          <a:bodyPr wrap="none" rtlCol="0">
            <a:spAutoFit/>
          </a:bodyPr>
          <a:lstStyle/>
          <a:p>
            <a:pPr algn="ctr"/>
            <a:r>
              <a:rPr lang="sv-SE" sz="1000" b="1" i="0" dirty="0">
                <a:solidFill>
                  <a:srgbClr val="222222"/>
                </a:solidFill>
                <a:effectLst/>
              </a:rPr>
              <a:t>Nya terrorlagen:</a:t>
            </a:r>
          </a:p>
          <a:p>
            <a:pPr algn="ctr"/>
            <a:r>
              <a:rPr lang="sv-SE" sz="1000" b="1" dirty="0">
                <a:solidFill>
                  <a:srgbClr val="222222"/>
                </a:solidFill>
              </a:rPr>
              <a:t>Lagr</a:t>
            </a:r>
            <a:r>
              <a:rPr lang="sv-SE" sz="1000" b="1" i="0" dirty="0">
                <a:solidFill>
                  <a:srgbClr val="222222"/>
                </a:solidFill>
                <a:effectLst/>
              </a:rPr>
              <a:t>ådet pekar på bristande tydlighet, </a:t>
            </a:r>
          </a:p>
          <a:p>
            <a:pPr algn="ctr"/>
            <a:r>
              <a:rPr lang="sv-SE" sz="1000" b="1" i="0" dirty="0">
                <a:solidFill>
                  <a:srgbClr val="222222"/>
                </a:solidFill>
                <a:effectLst/>
              </a:rPr>
              <a:t>risk för alltför långtgående kriminalisering </a:t>
            </a:r>
          </a:p>
          <a:p>
            <a:pPr algn="ctr"/>
            <a:r>
              <a:rPr lang="sv-SE" sz="1000" b="1" i="0" dirty="0">
                <a:solidFill>
                  <a:srgbClr val="222222"/>
                </a:solidFill>
                <a:effectLst/>
              </a:rPr>
              <a:t>och för bedömningar av politisk art.</a:t>
            </a:r>
            <a:endParaRPr lang="en-GB" sz="1000" b="1" dirty="0"/>
          </a:p>
        </p:txBody>
      </p:sp>
      <p:sp>
        <p:nvSpPr>
          <p:cNvPr id="24" name="textruta 23">
            <a:extLst>
              <a:ext uri="{FF2B5EF4-FFF2-40B4-BE49-F238E27FC236}">
                <a16:creationId xmlns:a16="http://schemas.microsoft.com/office/drawing/2014/main" id="{0DEBCFE7-923A-0D60-E7BE-AFD10D6D3BAD}"/>
              </a:ext>
            </a:extLst>
          </p:cNvPr>
          <p:cNvSpPr txBox="1"/>
          <p:nvPr/>
        </p:nvSpPr>
        <p:spPr>
          <a:xfrm>
            <a:off x="8707357" y="4980444"/>
            <a:ext cx="957763" cy="461665"/>
          </a:xfrm>
          <a:prstGeom prst="rect">
            <a:avLst/>
          </a:prstGeom>
          <a:solidFill>
            <a:srgbClr val="FF0000"/>
          </a:solidFill>
        </p:spPr>
        <p:txBody>
          <a:bodyPr wrap="none" rtlCol="0">
            <a:spAutoFit/>
          </a:bodyPr>
          <a:lstStyle/>
          <a:p>
            <a:pPr algn="ctr"/>
            <a:r>
              <a:rPr lang="sv-SE" sz="1200" b="1" dirty="0">
                <a:solidFill>
                  <a:schemeClr val="bg1">
                    <a:lumMod val="95000"/>
                  </a:schemeClr>
                </a:solidFill>
              </a:rPr>
              <a:t>Kollektiv</a:t>
            </a:r>
          </a:p>
          <a:p>
            <a:pPr algn="ctr"/>
            <a:r>
              <a:rPr lang="sv-SE" sz="1200" b="1" dirty="0">
                <a:solidFill>
                  <a:schemeClr val="bg1">
                    <a:lumMod val="95000"/>
                  </a:schemeClr>
                </a:solidFill>
              </a:rPr>
              <a:t>bestraffning</a:t>
            </a:r>
            <a:endParaRPr lang="en-GB" sz="1200" b="1" dirty="0">
              <a:solidFill>
                <a:schemeClr val="bg1">
                  <a:lumMod val="95000"/>
                </a:schemeClr>
              </a:solidFill>
            </a:endParaRPr>
          </a:p>
        </p:txBody>
      </p:sp>
      <p:sp>
        <p:nvSpPr>
          <p:cNvPr id="29" name="textruta 28">
            <a:extLst>
              <a:ext uri="{FF2B5EF4-FFF2-40B4-BE49-F238E27FC236}">
                <a16:creationId xmlns:a16="http://schemas.microsoft.com/office/drawing/2014/main" id="{7FC8F7AC-37A4-B37B-313C-EE98009DDC9D}"/>
              </a:ext>
            </a:extLst>
          </p:cNvPr>
          <p:cNvSpPr txBox="1"/>
          <p:nvPr/>
        </p:nvSpPr>
        <p:spPr>
          <a:xfrm>
            <a:off x="7381182" y="5888978"/>
            <a:ext cx="2448106" cy="738664"/>
          </a:xfrm>
          <a:prstGeom prst="rect">
            <a:avLst/>
          </a:prstGeom>
          <a:noFill/>
        </p:spPr>
        <p:txBody>
          <a:bodyPr wrap="square">
            <a:spAutoFit/>
          </a:bodyPr>
          <a:lstStyle/>
          <a:p>
            <a:pPr marL="0" indent="0" algn="ctr">
              <a:lnSpc>
                <a:spcPct val="100000"/>
              </a:lnSpc>
              <a:spcBef>
                <a:spcPts val="0"/>
              </a:spcBef>
              <a:buNone/>
            </a:pPr>
            <a:r>
              <a:rPr lang="sv-SE" sz="1000" b="1" i="0" dirty="0">
                <a:solidFill>
                  <a:srgbClr val="000000"/>
                </a:solidFill>
                <a:effectLst/>
                <a:latin typeface="open_sanslight"/>
              </a:rPr>
              <a:t>Hyresgästers tillsynsansvar </a:t>
            </a:r>
          </a:p>
          <a:p>
            <a:pPr marL="0" indent="0" algn="ctr">
              <a:lnSpc>
                <a:spcPct val="100000"/>
              </a:lnSpc>
              <a:spcBef>
                <a:spcPts val="0"/>
              </a:spcBef>
              <a:buNone/>
            </a:pPr>
            <a:r>
              <a:rPr lang="sv-SE" sz="1000" b="1" i="0" dirty="0">
                <a:solidFill>
                  <a:srgbClr val="000000"/>
                </a:solidFill>
                <a:effectLst/>
                <a:latin typeface="open_sanslight"/>
              </a:rPr>
              <a:t>förstärks för barn som begår brott</a:t>
            </a:r>
          </a:p>
          <a:p>
            <a:pPr marL="0" indent="0" algn="ctr">
              <a:lnSpc>
                <a:spcPct val="100000"/>
              </a:lnSpc>
              <a:spcBef>
                <a:spcPts val="0"/>
              </a:spcBef>
              <a:buNone/>
            </a:pPr>
            <a:r>
              <a:rPr lang="sv-SE" sz="1000" b="0" i="0" u="none" strike="noStrike" dirty="0">
                <a:solidFill>
                  <a:srgbClr val="005AA8"/>
                </a:solidFill>
                <a:effectLst/>
                <a:latin typeface="open_sansregular"/>
                <a:hlinkClick r:id="" action="ppaction://noaction"/>
              </a:rPr>
              <a:t>Dir. 2023:33 Tilläggs­direktiv till </a:t>
            </a:r>
          </a:p>
          <a:p>
            <a:pPr marL="0" indent="0" algn="ctr">
              <a:lnSpc>
                <a:spcPct val="100000"/>
              </a:lnSpc>
              <a:spcBef>
                <a:spcPts val="0"/>
              </a:spcBef>
              <a:buNone/>
            </a:pPr>
            <a:r>
              <a:rPr lang="sv-SE" sz="1000" b="0" i="0" u="none" strike="noStrike" dirty="0">
                <a:solidFill>
                  <a:srgbClr val="005AA8"/>
                </a:solidFill>
                <a:effectLst/>
                <a:latin typeface="open_sansregular"/>
                <a:hlinkClick r:id="" action="ppaction://noaction"/>
              </a:rPr>
              <a:t>Utred­ningen om tryggare bostads­område</a:t>
            </a:r>
            <a:r>
              <a:rPr lang="sv-SE" sz="1200" b="0" i="0" u="none" strike="noStrike" dirty="0">
                <a:solidFill>
                  <a:srgbClr val="005AA8"/>
                </a:solidFill>
                <a:effectLst/>
                <a:latin typeface="open_sansregular"/>
                <a:hlinkClick r:id="rId14" tooltip="Dir. 2023:33"/>
              </a:rPr>
              <a:t>n</a:t>
            </a:r>
            <a:endParaRPr lang="en-GB" sz="1200" dirty="0"/>
          </a:p>
        </p:txBody>
      </p:sp>
      <p:pic>
        <p:nvPicPr>
          <p:cNvPr id="31" name="Bildobjekt 30">
            <a:extLst>
              <a:ext uri="{FF2B5EF4-FFF2-40B4-BE49-F238E27FC236}">
                <a16:creationId xmlns:a16="http://schemas.microsoft.com/office/drawing/2014/main" id="{BC4942E4-304B-ACCC-4653-057F2FDE3C43}"/>
              </a:ext>
            </a:extLst>
          </p:cNvPr>
          <p:cNvPicPr>
            <a:picLocks noChangeAspect="1"/>
          </p:cNvPicPr>
          <p:nvPr/>
        </p:nvPicPr>
        <p:blipFill>
          <a:blip r:embed="rId15"/>
          <a:stretch>
            <a:fillRect/>
          </a:stretch>
        </p:blipFill>
        <p:spPr>
          <a:xfrm>
            <a:off x="7580205" y="4864233"/>
            <a:ext cx="1026540" cy="1062363"/>
          </a:xfrm>
          <a:prstGeom prst="rect">
            <a:avLst/>
          </a:prstGeom>
        </p:spPr>
      </p:pic>
      <p:sp>
        <p:nvSpPr>
          <p:cNvPr id="33" name="textruta 32">
            <a:extLst>
              <a:ext uri="{FF2B5EF4-FFF2-40B4-BE49-F238E27FC236}">
                <a16:creationId xmlns:a16="http://schemas.microsoft.com/office/drawing/2014/main" id="{11AECCC4-C358-B4F8-C6C0-39055B1F8F0A}"/>
              </a:ext>
            </a:extLst>
          </p:cNvPr>
          <p:cNvSpPr txBox="1"/>
          <p:nvPr/>
        </p:nvSpPr>
        <p:spPr>
          <a:xfrm>
            <a:off x="9254430" y="3874158"/>
            <a:ext cx="2076082" cy="1005403"/>
          </a:xfrm>
          <a:prstGeom prst="rect">
            <a:avLst/>
          </a:prstGeom>
          <a:noFill/>
        </p:spPr>
        <p:txBody>
          <a:bodyPr wrap="none" rtlCol="0">
            <a:spAutoFit/>
          </a:bodyPr>
          <a:lstStyle/>
          <a:p>
            <a:pPr algn="ctr">
              <a:lnSpc>
                <a:spcPts val="1400"/>
              </a:lnSpc>
            </a:pPr>
            <a:r>
              <a:rPr lang="sv-SE" sz="1400" b="1" i="1" dirty="0">
                <a:solidFill>
                  <a:schemeClr val="accent1"/>
                </a:solidFill>
              </a:rPr>
              <a:t>Tillfälle att tänka nytt </a:t>
            </a:r>
          </a:p>
          <a:p>
            <a:pPr algn="ctr">
              <a:lnSpc>
                <a:spcPts val="1400"/>
              </a:lnSpc>
            </a:pPr>
            <a:r>
              <a:rPr lang="sv-SE" sz="1400" b="1" i="1" dirty="0">
                <a:solidFill>
                  <a:schemeClr val="accent1"/>
                </a:solidFill>
              </a:rPr>
              <a:t>och göra annorlunda:</a:t>
            </a:r>
          </a:p>
          <a:p>
            <a:pPr algn="ctr">
              <a:lnSpc>
                <a:spcPts val="1200"/>
              </a:lnSpc>
            </a:pPr>
            <a:r>
              <a:rPr lang="sv-SE" sz="1200" b="1" i="1" dirty="0">
                <a:solidFill>
                  <a:schemeClr val="accent1"/>
                </a:solidFill>
              </a:rPr>
              <a:t>(resurssättning</a:t>
            </a:r>
          </a:p>
          <a:p>
            <a:pPr algn="ctr"/>
            <a:r>
              <a:rPr lang="sv-SE" sz="1200" b="1" i="1" dirty="0">
                <a:solidFill>
                  <a:schemeClr val="accent1"/>
                </a:solidFill>
              </a:rPr>
              <a:t>/lagstadgade åtaganden)</a:t>
            </a:r>
          </a:p>
          <a:p>
            <a:pPr algn="ctr"/>
            <a:r>
              <a:rPr lang="sv-SE" sz="1400" b="1" dirty="0">
                <a:solidFill>
                  <a:schemeClr val="accent1"/>
                </a:solidFill>
              </a:rPr>
              <a:t>Involvera medborgarna !</a:t>
            </a:r>
            <a:r>
              <a:rPr lang="sv-SE" sz="1400" b="1" i="1" dirty="0">
                <a:solidFill>
                  <a:schemeClr val="accent1"/>
                </a:solidFill>
              </a:rPr>
              <a:t> </a:t>
            </a:r>
            <a:endParaRPr lang="en-GB" sz="1400" b="1" i="1" dirty="0">
              <a:solidFill>
                <a:schemeClr val="accent1"/>
              </a:solidFill>
            </a:endParaRPr>
          </a:p>
        </p:txBody>
      </p:sp>
      <p:sp>
        <p:nvSpPr>
          <p:cNvPr id="34" name="textruta 33">
            <a:extLst>
              <a:ext uri="{FF2B5EF4-FFF2-40B4-BE49-F238E27FC236}">
                <a16:creationId xmlns:a16="http://schemas.microsoft.com/office/drawing/2014/main" id="{47107E7B-5985-9142-8FDC-D668902F8C88}"/>
              </a:ext>
            </a:extLst>
          </p:cNvPr>
          <p:cNvSpPr txBox="1"/>
          <p:nvPr/>
        </p:nvSpPr>
        <p:spPr>
          <a:xfrm>
            <a:off x="8458135" y="1294009"/>
            <a:ext cx="1233799" cy="276999"/>
          </a:xfrm>
          <a:prstGeom prst="rect">
            <a:avLst/>
          </a:prstGeom>
          <a:noFill/>
        </p:spPr>
        <p:txBody>
          <a:bodyPr wrap="none" rtlCol="0">
            <a:spAutoFit/>
          </a:bodyPr>
          <a:lstStyle/>
          <a:p>
            <a:r>
              <a:rPr lang="sv-SE" sz="1200" b="1" dirty="0">
                <a:solidFill>
                  <a:schemeClr val="bg1">
                    <a:lumMod val="95000"/>
                  </a:schemeClr>
                </a:solidFill>
              </a:rPr>
              <a:t>September 2019</a:t>
            </a:r>
            <a:endParaRPr lang="en-GB" sz="1200" b="1" dirty="0">
              <a:solidFill>
                <a:schemeClr val="bg1">
                  <a:lumMod val="95000"/>
                </a:schemeClr>
              </a:solidFill>
            </a:endParaRPr>
          </a:p>
        </p:txBody>
      </p:sp>
      <p:pic>
        <p:nvPicPr>
          <p:cNvPr id="3" name="Bildobjekt 2">
            <a:extLst>
              <a:ext uri="{FF2B5EF4-FFF2-40B4-BE49-F238E27FC236}">
                <a16:creationId xmlns:a16="http://schemas.microsoft.com/office/drawing/2014/main" id="{6CD9F21B-97D5-3F59-EACE-8991291299DB}"/>
              </a:ext>
            </a:extLst>
          </p:cNvPr>
          <p:cNvPicPr>
            <a:picLocks noChangeAspect="1"/>
          </p:cNvPicPr>
          <p:nvPr/>
        </p:nvPicPr>
        <p:blipFill>
          <a:blip r:embed="rId16"/>
          <a:stretch>
            <a:fillRect/>
          </a:stretch>
        </p:blipFill>
        <p:spPr>
          <a:xfrm rot="1365345">
            <a:off x="52464" y="2655320"/>
            <a:ext cx="3499773" cy="1341866"/>
          </a:xfrm>
          <a:prstGeom prst="rect">
            <a:avLst/>
          </a:prstGeom>
        </p:spPr>
      </p:pic>
      <p:sp>
        <p:nvSpPr>
          <p:cNvPr id="14" name="Tankebubbla: moln 13">
            <a:extLst>
              <a:ext uri="{FF2B5EF4-FFF2-40B4-BE49-F238E27FC236}">
                <a16:creationId xmlns:a16="http://schemas.microsoft.com/office/drawing/2014/main" id="{BCB149B9-ACD9-9746-11B9-CDCD90953A23}"/>
              </a:ext>
            </a:extLst>
          </p:cNvPr>
          <p:cNvSpPr/>
          <p:nvPr/>
        </p:nvSpPr>
        <p:spPr>
          <a:xfrm rot="19937127">
            <a:off x="-81165" y="2724875"/>
            <a:ext cx="3038146" cy="1285923"/>
          </a:xfrm>
          <a:prstGeom prst="cloudCallout">
            <a:avLst>
              <a:gd name="adj1" fmla="val 32861"/>
              <a:gd name="adj2" fmla="val 43140"/>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ruta 21">
            <a:extLst>
              <a:ext uri="{FF2B5EF4-FFF2-40B4-BE49-F238E27FC236}">
                <a16:creationId xmlns:a16="http://schemas.microsoft.com/office/drawing/2014/main" id="{944FCF3B-A116-7EC6-A2B8-94495DDE8D36}"/>
              </a:ext>
            </a:extLst>
          </p:cNvPr>
          <p:cNvSpPr txBox="1"/>
          <p:nvPr/>
        </p:nvSpPr>
        <p:spPr>
          <a:xfrm rot="19894690">
            <a:off x="140328" y="2919676"/>
            <a:ext cx="2677308" cy="863570"/>
          </a:xfrm>
          <a:prstGeom prst="rect">
            <a:avLst/>
          </a:prstGeom>
          <a:noFill/>
        </p:spPr>
        <p:txBody>
          <a:bodyPr wrap="square" rtlCol="0">
            <a:spAutoFit/>
          </a:bodyPr>
          <a:lstStyle/>
          <a:p>
            <a:pPr algn="ctr">
              <a:lnSpc>
                <a:spcPts val="1000"/>
              </a:lnSpc>
            </a:pPr>
            <a:r>
              <a:rPr lang="sv-SE" sz="10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Samröre med och</a:t>
            </a:r>
            <a:r>
              <a:rPr lang="sv-SE" sz="1000" dirty="0">
                <a:latin typeface="Calibri" panose="020F0502020204030204" pitchFamily="34" charset="0"/>
                <a:ea typeface="Times New Roman" panose="02020603050405020304" pitchFamily="18" charset="0"/>
                <a:cs typeface="Times New Roman" panose="02020603050405020304" pitchFamily="18" charset="0"/>
              </a:rPr>
              <a:t> </a:t>
            </a:r>
            <a:r>
              <a:rPr lang="sv-SE" sz="10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kopplingar till</a:t>
            </a:r>
            <a:endParaRPr lang="sv-SE"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ts val="1000"/>
              </a:lnSpc>
            </a:pPr>
            <a:r>
              <a:rPr lang="sv-SE" sz="10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v</a:t>
            </a:r>
            <a:r>
              <a:rPr lang="sv-SE" sz="10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åldsbejakande eller kriminella miljöer […]..</a:t>
            </a:r>
            <a:endParaRPr lang="sv-SE"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ts val="1000"/>
              </a:lnSpc>
            </a:pPr>
            <a:r>
              <a:rPr lang="sv-SE" sz="1000" b="1" kern="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Vem har definitions- </a:t>
            </a:r>
            <a:r>
              <a:rPr lang="sv-SE" sz="1000" b="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o</a:t>
            </a:r>
            <a:r>
              <a:rPr lang="sv-SE" sz="1000" b="1" kern="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ch tolkningsföreträde?</a:t>
            </a:r>
          </a:p>
          <a:p>
            <a:pPr algn="ctr">
              <a:lnSpc>
                <a:spcPts val="1000"/>
              </a:lnSpc>
            </a:pPr>
            <a:r>
              <a:rPr lang="sv-SE" sz="1000" b="1" kern="1200" dirty="0">
                <a:effectLst/>
                <a:latin typeface="Calibri" panose="020F0502020204030204" pitchFamily="34" charset="0"/>
                <a:ea typeface="Times New Roman" panose="02020603050405020304" pitchFamily="18" charset="0"/>
                <a:cs typeface="Times New Roman" panose="02020603050405020304" pitchFamily="18" charset="0"/>
              </a:rPr>
              <a:t>Objektivitetsprincipen RF 1:9</a:t>
            </a:r>
          </a:p>
          <a:p>
            <a:pPr algn="ctr">
              <a:lnSpc>
                <a:spcPts val="1000"/>
              </a:lnSpc>
            </a:pPr>
            <a:r>
              <a:rPr lang="sv-SE" sz="1000" b="1" dirty="0">
                <a:latin typeface="Calibri" panose="020F0502020204030204" pitchFamily="34" charset="0"/>
                <a:cs typeface="Times New Roman" panose="02020603050405020304" pitchFamily="18" charset="0"/>
              </a:rPr>
              <a:t>Allas likhet inför lagen, </a:t>
            </a:r>
          </a:p>
          <a:p>
            <a:pPr algn="ctr">
              <a:lnSpc>
                <a:spcPts val="1000"/>
              </a:lnSpc>
            </a:pPr>
            <a:r>
              <a:rPr lang="sv-SE" sz="1000" b="1" dirty="0">
                <a:latin typeface="Calibri" panose="020F0502020204030204" pitchFamily="34" charset="0"/>
                <a:cs typeface="Times New Roman" panose="02020603050405020304" pitchFamily="18" charset="0"/>
              </a:rPr>
              <a:t>saklighet/opartiskhet</a:t>
            </a:r>
            <a:endParaRPr lang="sv-SE" sz="1000" dirty="0"/>
          </a:p>
        </p:txBody>
      </p:sp>
      <p:sp>
        <p:nvSpPr>
          <p:cNvPr id="25" name="textruta 24">
            <a:extLst>
              <a:ext uri="{FF2B5EF4-FFF2-40B4-BE49-F238E27FC236}">
                <a16:creationId xmlns:a16="http://schemas.microsoft.com/office/drawing/2014/main" id="{82279A9C-AE51-0B54-3A39-D95E6B20028D}"/>
              </a:ext>
            </a:extLst>
          </p:cNvPr>
          <p:cNvSpPr txBox="1"/>
          <p:nvPr/>
        </p:nvSpPr>
        <p:spPr>
          <a:xfrm>
            <a:off x="2344120" y="3521955"/>
            <a:ext cx="2181816" cy="992516"/>
          </a:xfrm>
          <a:prstGeom prst="rect">
            <a:avLst/>
          </a:prstGeom>
          <a:solidFill>
            <a:srgbClr val="FFFF00"/>
          </a:solidFill>
          <a:ln w="28575">
            <a:solidFill>
              <a:srgbClr val="FF0000"/>
            </a:solidFill>
          </a:ln>
        </p:spPr>
        <p:txBody>
          <a:bodyPr wrap="none" rtlCol="0">
            <a:spAutoFit/>
          </a:bodyPr>
          <a:lstStyle/>
          <a:p>
            <a:pPr algn="ctr">
              <a:lnSpc>
                <a:spcPts val="1400"/>
              </a:lnSpc>
            </a:pPr>
            <a:r>
              <a:rPr lang="sv-SE" sz="1400" b="1" dirty="0"/>
              <a:t>Riktlinjer för:</a:t>
            </a:r>
          </a:p>
          <a:p>
            <a:pPr algn="ctr">
              <a:lnSpc>
                <a:spcPts val="1400"/>
              </a:lnSpc>
            </a:pPr>
            <a:r>
              <a:rPr lang="sv-SE" sz="1400" b="1" dirty="0"/>
              <a:t>Brottsbekämpning</a:t>
            </a:r>
          </a:p>
          <a:p>
            <a:pPr algn="ctr">
              <a:lnSpc>
                <a:spcPts val="1400"/>
              </a:lnSpc>
            </a:pPr>
            <a:r>
              <a:rPr lang="sv-SE" sz="1400" b="1" dirty="0"/>
              <a:t>Nyrekrytering av personal</a:t>
            </a:r>
          </a:p>
          <a:p>
            <a:pPr algn="ctr">
              <a:lnSpc>
                <a:spcPts val="1400"/>
              </a:lnSpc>
            </a:pPr>
            <a:r>
              <a:rPr lang="sv-SE" sz="1400" b="1" dirty="0"/>
              <a:t>Fördelning föreningsbidrag</a:t>
            </a:r>
          </a:p>
          <a:p>
            <a:pPr algn="ctr">
              <a:lnSpc>
                <a:spcPts val="1400"/>
              </a:lnSpc>
            </a:pPr>
            <a:r>
              <a:rPr lang="sv-SE" sz="1400" b="1" dirty="0"/>
              <a:t>Stödet till folkbildning</a:t>
            </a:r>
            <a:endParaRPr lang="en-GB" sz="1400" b="1" dirty="0"/>
          </a:p>
        </p:txBody>
      </p:sp>
      <p:sp>
        <p:nvSpPr>
          <p:cNvPr id="26" name="textruta 25">
            <a:extLst>
              <a:ext uri="{FF2B5EF4-FFF2-40B4-BE49-F238E27FC236}">
                <a16:creationId xmlns:a16="http://schemas.microsoft.com/office/drawing/2014/main" id="{CC7F6244-A3E0-1DA5-EA8A-A128AEE5818A}"/>
              </a:ext>
            </a:extLst>
          </p:cNvPr>
          <p:cNvSpPr txBox="1"/>
          <p:nvPr/>
        </p:nvSpPr>
        <p:spPr>
          <a:xfrm>
            <a:off x="4352639" y="2333510"/>
            <a:ext cx="3882597" cy="788036"/>
          </a:xfrm>
          <a:prstGeom prst="rect">
            <a:avLst/>
          </a:prstGeom>
          <a:solidFill>
            <a:srgbClr val="FF0000"/>
          </a:solidFill>
        </p:spPr>
        <p:txBody>
          <a:bodyPr wrap="square" rtlCol="0">
            <a:spAutoFit/>
          </a:bodyPr>
          <a:lstStyle/>
          <a:p>
            <a:pPr algn="ctr">
              <a:lnSpc>
                <a:spcPts val="1800"/>
              </a:lnSpc>
            </a:pPr>
            <a:r>
              <a:rPr lang="sv-SE" sz="2000" b="1" dirty="0">
                <a:solidFill>
                  <a:schemeClr val="bg1">
                    <a:lumMod val="95000"/>
                  </a:schemeClr>
                </a:solidFill>
              </a:rPr>
              <a:t>Den diskursiva förskjutningen:</a:t>
            </a:r>
          </a:p>
          <a:p>
            <a:pPr algn="ctr">
              <a:lnSpc>
                <a:spcPts val="1800"/>
              </a:lnSpc>
            </a:pPr>
            <a:r>
              <a:rPr lang="sv-SE" sz="1600" b="1" dirty="0">
                <a:solidFill>
                  <a:schemeClr val="bg1">
                    <a:lumMod val="95000"/>
                  </a:schemeClr>
                </a:solidFill>
              </a:rPr>
              <a:t>(förändring av dominerande tankemönster)</a:t>
            </a:r>
          </a:p>
          <a:p>
            <a:pPr algn="ctr">
              <a:lnSpc>
                <a:spcPts val="1800"/>
              </a:lnSpc>
            </a:pPr>
            <a:r>
              <a:rPr lang="sv-SE" sz="2000" b="1" dirty="0">
                <a:solidFill>
                  <a:schemeClr val="bg1">
                    <a:lumMod val="95000"/>
                  </a:schemeClr>
                </a:solidFill>
              </a:rPr>
              <a:t>och dess praktiska genomslag</a:t>
            </a:r>
            <a:r>
              <a:rPr lang="sv-SE" b="1" dirty="0">
                <a:solidFill>
                  <a:schemeClr val="bg1">
                    <a:lumMod val="95000"/>
                  </a:schemeClr>
                </a:solidFill>
              </a:rPr>
              <a:t> </a:t>
            </a:r>
            <a:endParaRPr lang="en-GB" b="1" dirty="0">
              <a:solidFill>
                <a:schemeClr val="bg1">
                  <a:lumMod val="95000"/>
                </a:schemeClr>
              </a:solidFill>
            </a:endParaRPr>
          </a:p>
        </p:txBody>
      </p:sp>
      <p:pic>
        <p:nvPicPr>
          <p:cNvPr id="28" name="Picture 2" descr="Bildresultat fÃ¶r varningstriangel">
            <a:extLst>
              <a:ext uri="{FF2B5EF4-FFF2-40B4-BE49-F238E27FC236}">
                <a16:creationId xmlns:a16="http://schemas.microsoft.com/office/drawing/2014/main" id="{EFF08E02-4E4C-B1A5-5CC4-949C2D58F5B6}"/>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46556" y="2321065"/>
            <a:ext cx="576260" cy="432842"/>
          </a:xfrm>
          <a:prstGeom prst="rect">
            <a:avLst/>
          </a:prstGeom>
          <a:noFill/>
          <a:extLst>
            <a:ext uri="{909E8E84-426E-40DD-AFC4-6F175D3DCCD1}">
              <a14:hiddenFill xmlns:a14="http://schemas.microsoft.com/office/drawing/2010/main">
                <a:solidFill>
                  <a:srgbClr val="FFFFFF"/>
                </a:solidFill>
              </a14:hiddenFill>
            </a:ext>
          </a:extLst>
        </p:spPr>
      </p:pic>
      <p:sp>
        <p:nvSpPr>
          <p:cNvPr id="17" name="textruta 16">
            <a:extLst>
              <a:ext uri="{FF2B5EF4-FFF2-40B4-BE49-F238E27FC236}">
                <a16:creationId xmlns:a16="http://schemas.microsoft.com/office/drawing/2014/main" id="{9C20B355-4A42-5711-95C0-11DF3AFBA64A}"/>
              </a:ext>
            </a:extLst>
          </p:cNvPr>
          <p:cNvSpPr txBox="1"/>
          <p:nvPr/>
        </p:nvSpPr>
        <p:spPr>
          <a:xfrm>
            <a:off x="9297371" y="2975759"/>
            <a:ext cx="1937838" cy="830997"/>
          </a:xfrm>
          <a:prstGeom prst="rect">
            <a:avLst/>
          </a:prstGeom>
          <a:noFill/>
        </p:spPr>
        <p:txBody>
          <a:bodyPr wrap="none" rtlCol="0">
            <a:spAutoFit/>
          </a:bodyPr>
          <a:lstStyle/>
          <a:p>
            <a:pPr algn="ctr"/>
            <a:r>
              <a:rPr lang="sv-SE" sz="1200" b="1" dirty="0"/>
              <a:t>Träder i kraft 1.7.2023</a:t>
            </a:r>
          </a:p>
          <a:p>
            <a:pPr algn="ctr"/>
            <a:r>
              <a:rPr lang="sv-SE" sz="1200" b="1" dirty="0"/>
              <a:t>Kunskapsbaserat arbetssätt</a:t>
            </a:r>
          </a:p>
          <a:p>
            <a:pPr algn="ctr"/>
            <a:r>
              <a:rPr lang="sv-SE" sz="1000" b="1" dirty="0"/>
              <a:t>Lägesbild/åtgärdsplan</a:t>
            </a:r>
          </a:p>
          <a:p>
            <a:pPr algn="ctr"/>
            <a:r>
              <a:rPr lang="sv-SE" sz="1200" b="1" dirty="0"/>
              <a:t>Samordning</a:t>
            </a:r>
            <a:endParaRPr lang="en-GB" sz="1200" b="1" dirty="0"/>
          </a:p>
        </p:txBody>
      </p:sp>
      <p:sp>
        <p:nvSpPr>
          <p:cNvPr id="36" name="textruta 35">
            <a:extLst>
              <a:ext uri="{FF2B5EF4-FFF2-40B4-BE49-F238E27FC236}">
                <a16:creationId xmlns:a16="http://schemas.microsoft.com/office/drawing/2014/main" id="{4E0D8BDF-33AD-278C-D980-A32A12F9348B}"/>
              </a:ext>
            </a:extLst>
          </p:cNvPr>
          <p:cNvSpPr txBox="1"/>
          <p:nvPr/>
        </p:nvSpPr>
        <p:spPr>
          <a:xfrm>
            <a:off x="8937401" y="2589580"/>
            <a:ext cx="2500300" cy="461665"/>
          </a:xfrm>
          <a:prstGeom prst="rect">
            <a:avLst/>
          </a:prstGeom>
          <a:noFill/>
        </p:spPr>
        <p:txBody>
          <a:bodyPr wrap="none" rtlCol="0">
            <a:spAutoFit/>
          </a:bodyPr>
          <a:lstStyle/>
          <a:p>
            <a:r>
              <a:rPr lang="sv-SE" sz="1200" b="1" dirty="0">
                <a:solidFill>
                  <a:schemeClr val="accent1"/>
                </a:solidFill>
              </a:rPr>
              <a:t>Prop. 2022/23:43 Kommuner ansvar</a:t>
            </a:r>
          </a:p>
          <a:p>
            <a:r>
              <a:rPr lang="sv-SE" sz="1200" b="1" dirty="0">
                <a:solidFill>
                  <a:schemeClr val="accent1"/>
                </a:solidFill>
              </a:rPr>
              <a:t>För brottförebyggande arbete</a:t>
            </a:r>
            <a:endParaRPr lang="en-GB" sz="1200" b="1" dirty="0">
              <a:solidFill>
                <a:schemeClr val="accent1"/>
              </a:solidFill>
            </a:endParaRPr>
          </a:p>
        </p:txBody>
      </p:sp>
      <p:pic>
        <p:nvPicPr>
          <p:cNvPr id="35" name="Picture 2" descr="Bildresultat fÃ¶r varningstriangel">
            <a:extLst>
              <a:ext uri="{FF2B5EF4-FFF2-40B4-BE49-F238E27FC236}">
                <a16:creationId xmlns:a16="http://schemas.microsoft.com/office/drawing/2014/main" id="{8EEC7C14-EDBF-AA6B-45F2-487123B9E24E}"/>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965556" y="5461182"/>
            <a:ext cx="663630" cy="454082"/>
          </a:xfrm>
          <a:prstGeom prst="rect">
            <a:avLst/>
          </a:prstGeom>
          <a:noFill/>
          <a:extLst>
            <a:ext uri="{909E8E84-426E-40DD-AFC4-6F175D3DCCD1}">
              <a14:hiddenFill xmlns:a14="http://schemas.microsoft.com/office/drawing/2010/main">
                <a:solidFill>
                  <a:srgbClr val="FFFFFF"/>
                </a:solidFill>
              </a14:hiddenFill>
            </a:ext>
          </a:extLst>
        </p:spPr>
      </p:pic>
      <p:sp>
        <p:nvSpPr>
          <p:cNvPr id="44" name="textruta 43">
            <a:extLst>
              <a:ext uri="{FF2B5EF4-FFF2-40B4-BE49-F238E27FC236}">
                <a16:creationId xmlns:a16="http://schemas.microsoft.com/office/drawing/2014/main" id="{FEED0A9E-F486-0B08-F59E-3605BD70C186}"/>
              </a:ext>
            </a:extLst>
          </p:cNvPr>
          <p:cNvSpPr txBox="1"/>
          <p:nvPr/>
        </p:nvSpPr>
        <p:spPr>
          <a:xfrm rot="1696673">
            <a:off x="10786274" y="3703979"/>
            <a:ext cx="1304189" cy="369332"/>
          </a:xfrm>
          <a:prstGeom prst="rect">
            <a:avLst/>
          </a:prstGeom>
          <a:solidFill>
            <a:srgbClr val="FFFF00"/>
          </a:solidFill>
        </p:spPr>
        <p:txBody>
          <a:bodyPr wrap="square" rtlCol="0">
            <a:spAutoFit/>
          </a:bodyPr>
          <a:lstStyle/>
          <a:p>
            <a:pPr algn="ctr"/>
            <a:r>
              <a:rPr lang="sv-SE" b="1" dirty="0">
                <a:solidFill>
                  <a:srgbClr val="FF0000"/>
                </a:solidFill>
                <a:latin typeface="Monotype Corsiva" panose="03010101010201010101" pitchFamily="66" charset="0"/>
              </a:rPr>
              <a:t>Synvändor</a:t>
            </a:r>
          </a:p>
        </p:txBody>
      </p:sp>
      <p:sp>
        <p:nvSpPr>
          <p:cNvPr id="38" name="textruta 37">
            <a:extLst>
              <a:ext uri="{FF2B5EF4-FFF2-40B4-BE49-F238E27FC236}">
                <a16:creationId xmlns:a16="http://schemas.microsoft.com/office/drawing/2014/main" id="{8BC07795-E9F6-ED0B-404A-DA77A8078377}"/>
              </a:ext>
            </a:extLst>
          </p:cNvPr>
          <p:cNvSpPr txBox="1"/>
          <p:nvPr/>
        </p:nvSpPr>
        <p:spPr>
          <a:xfrm>
            <a:off x="840459" y="5988549"/>
            <a:ext cx="1466812" cy="556178"/>
          </a:xfrm>
          <a:prstGeom prst="rect">
            <a:avLst/>
          </a:prstGeom>
          <a:noFill/>
        </p:spPr>
        <p:txBody>
          <a:bodyPr wrap="none" rtlCol="0">
            <a:spAutoFit/>
          </a:bodyPr>
          <a:lstStyle/>
          <a:p>
            <a:pPr algn="ctr">
              <a:lnSpc>
                <a:spcPts val="1200"/>
              </a:lnSpc>
            </a:pPr>
            <a:r>
              <a:rPr lang="sv-SE" sz="1200" b="1" dirty="0">
                <a:solidFill>
                  <a:schemeClr val="bg1">
                    <a:lumMod val="95000"/>
                  </a:schemeClr>
                </a:solidFill>
              </a:rPr>
              <a:t>Angiverilagen</a:t>
            </a:r>
          </a:p>
          <a:p>
            <a:pPr algn="ctr">
              <a:lnSpc>
                <a:spcPts val="1200"/>
              </a:lnSpc>
            </a:pPr>
            <a:r>
              <a:rPr lang="sv-SE" sz="1200" b="1" dirty="0">
                <a:solidFill>
                  <a:schemeClr val="bg1">
                    <a:lumMod val="95000"/>
                  </a:schemeClr>
                </a:solidFill>
              </a:rPr>
              <a:t>Offentliganställda</a:t>
            </a:r>
          </a:p>
          <a:p>
            <a:pPr algn="ctr">
              <a:lnSpc>
                <a:spcPts val="1200"/>
              </a:lnSpc>
            </a:pPr>
            <a:r>
              <a:rPr lang="sv-SE" sz="1200" b="1" dirty="0">
                <a:solidFill>
                  <a:schemeClr val="bg1">
                    <a:lumMod val="95000"/>
                  </a:schemeClr>
                </a:solidFill>
              </a:rPr>
              <a:t>anmäla papperslösa</a:t>
            </a:r>
            <a:endParaRPr lang="en-GB" sz="1200" b="1" dirty="0">
              <a:solidFill>
                <a:schemeClr val="bg1">
                  <a:lumMod val="95000"/>
                </a:schemeClr>
              </a:solidFill>
            </a:endParaRPr>
          </a:p>
        </p:txBody>
      </p:sp>
      <p:sp>
        <p:nvSpPr>
          <p:cNvPr id="46" name="textruta 45">
            <a:extLst>
              <a:ext uri="{FF2B5EF4-FFF2-40B4-BE49-F238E27FC236}">
                <a16:creationId xmlns:a16="http://schemas.microsoft.com/office/drawing/2014/main" id="{FCE83F40-3418-369D-3717-B101C4537B0F}"/>
              </a:ext>
            </a:extLst>
          </p:cNvPr>
          <p:cNvSpPr txBox="1"/>
          <p:nvPr/>
        </p:nvSpPr>
        <p:spPr>
          <a:xfrm>
            <a:off x="4658227" y="484713"/>
            <a:ext cx="1435586" cy="338554"/>
          </a:xfrm>
          <a:prstGeom prst="rect">
            <a:avLst/>
          </a:prstGeom>
          <a:noFill/>
        </p:spPr>
        <p:txBody>
          <a:bodyPr wrap="none" rtlCol="0">
            <a:spAutoFit/>
          </a:bodyPr>
          <a:lstStyle/>
          <a:p>
            <a:r>
              <a:rPr lang="sv-SE" sz="1600" b="1" i="1" dirty="0"/>
              <a:t>Kriminalpolitik</a:t>
            </a:r>
            <a:endParaRPr lang="en-GB" sz="1600" b="1" i="1" dirty="0"/>
          </a:p>
        </p:txBody>
      </p:sp>
      <p:sp>
        <p:nvSpPr>
          <p:cNvPr id="47" name="textruta 46">
            <a:extLst>
              <a:ext uri="{FF2B5EF4-FFF2-40B4-BE49-F238E27FC236}">
                <a16:creationId xmlns:a16="http://schemas.microsoft.com/office/drawing/2014/main" id="{80A355B9-5816-6EAD-C870-A013F2009070}"/>
              </a:ext>
            </a:extLst>
          </p:cNvPr>
          <p:cNvSpPr txBox="1"/>
          <p:nvPr/>
        </p:nvSpPr>
        <p:spPr>
          <a:xfrm>
            <a:off x="4747108" y="1254843"/>
            <a:ext cx="1518942" cy="338554"/>
          </a:xfrm>
          <a:prstGeom prst="rect">
            <a:avLst/>
          </a:prstGeom>
          <a:noFill/>
        </p:spPr>
        <p:txBody>
          <a:bodyPr wrap="none" rtlCol="0">
            <a:spAutoFit/>
          </a:bodyPr>
          <a:lstStyle/>
          <a:p>
            <a:r>
              <a:rPr lang="sv-SE" sz="1600" b="1" i="1" dirty="0"/>
              <a:t>Kultur och fritid</a:t>
            </a:r>
            <a:endParaRPr lang="en-GB" sz="1600" b="1" i="1" dirty="0"/>
          </a:p>
        </p:txBody>
      </p:sp>
      <p:sp>
        <p:nvSpPr>
          <p:cNvPr id="32" name="textruta 31">
            <a:extLst>
              <a:ext uri="{FF2B5EF4-FFF2-40B4-BE49-F238E27FC236}">
                <a16:creationId xmlns:a16="http://schemas.microsoft.com/office/drawing/2014/main" id="{AA530EC6-B1F4-6E44-F22C-804A54894AB0}"/>
              </a:ext>
            </a:extLst>
          </p:cNvPr>
          <p:cNvSpPr txBox="1"/>
          <p:nvPr/>
        </p:nvSpPr>
        <p:spPr>
          <a:xfrm>
            <a:off x="6005712" y="320063"/>
            <a:ext cx="1657826" cy="338554"/>
          </a:xfrm>
          <a:prstGeom prst="rect">
            <a:avLst/>
          </a:prstGeom>
          <a:noFill/>
        </p:spPr>
        <p:txBody>
          <a:bodyPr wrap="none" rtlCol="0">
            <a:spAutoFit/>
          </a:bodyPr>
          <a:lstStyle/>
          <a:p>
            <a:r>
              <a:rPr lang="sv-SE" sz="1600" b="1" i="1" dirty="0" err="1"/>
              <a:t>Migrationspolitik</a:t>
            </a:r>
            <a:endParaRPr lang="en-GB" sz="1600" b="1" i="1" dirty="0"/>
          </a:p>
        </p:txBody>
      </p:sp>
      <p:sp>
        <p:nvSpPr>
          <p:cNvPr id="39" name="textruta 38">
            <a:extLst>
              <a:ext uri="{FF2B5EF4-FFF2-40B4-BE49-F238E27FC236}">
                <a16:creationId xmlns:a16="http://schemas.microsoft.com/office/drawing/2014/main" id="{2FFF4AA7-3848-E955-777A-32547C00D840}"/>
              </a:ext>
            </a:extLst>
          </p:cNvPr>
          <p:cNvSpPr txBox="1"/>
          <p:nvPr/>
        </p:nvSpPr>
        <p:spPr>
          <a:xfrm>
            <a:off x="5889461" y="1502181"/>
            <a:ext cx="1657762" cy="338554"/>
          </a:xfrm>
          <a:prstGeom prst="rect">
            <a:avLst/>
          </a:prstGeom>
          <a:noFill/>
        </p:spPr>
        <p:txBody>
          <a:bodyPr wrap="none" rtlCol="0">
            <a:spAutoFit/>
          </a:bodyPr>
          <a:lstStyle/>
          <a:p>
            <a:r>
              <a:rPr lang="sv-SE" sz="1600" b="1" i="1" dirty="0"/>
              <a:t>Grön omställning</a:t>
            </a:r>
            <a:endParaRPr lang="en-GB" sz="1600" b="1" i="1" dirty="0"/>
          </a:p>
        </p:txBody>
      </p:sp>
      <p:pic>
        <p:nvPicPr>
          <p:cNvPr id="4098" name="Picture 2" descr="Regeringen håller pressträff om skärpta straff - DN.se">
            <a:extLst>
              <a:ext uri="{FF2B5EF4-FFF2-40B4-BE49-F238E27FC236}">
                <a16:creationId xmlns:a16="http://schemas.microsoft.com/office/drawing/2014/main" id="{7C9E6AAB-9580-280D-DB8C-3A6C86E48F1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926353" y="4948739"/>
            <a:ext cx="2173776" cy="1436707"/>
          </a:xfrm>
          <a:prstGeom prst="rect">
            <a:avLst/>
          </a:prstGeom>
          <a:noFill/>
          <a:extLst>
            <a:ext uri="{909E8E84-426E-40DD-AFC4-6F175D3DCCD1}">
              <a14:hiddenFill xmlns:a14="http://schemas.microsoft.com/office/drawing/2010/main">
                <a:solidFill>
                  <a:srgbClr val="FFFFFF"/>
                </a:solidFill>
              </a14:hiddenFill>
            </a:ext>
          </a:extLst>
        </p:spPr>
      </p:pic>
      <p:sp>
        <p:nvSpPr>
          <p:cNvPr id="42" name="textruta 41">
            <a:extLst>
              <a:ext uri="{FF2B5EF4-FFF2-40B4-BE49-F238E27FC236}">
                <a16:creationId xmlns:a16="http://schemas.microsoft.com/office/drawing/2014/main" id="{804FDE8A-C93B-8A4B-0B23-46D72321908F}"/>
              </a:ext>
            </a:extLst>
          </p:cNvPr>
          <p:cNvSpPr txBox="1"/>
          <p:nvPr/>
        </p:nvSpPr>
        <p:spPr>
          <a:xfrm>
            <a:off x="10249634" y="5899800"/>
            <a:ext cx="1621918" cy="485646"/>
          </a:xfrm>
          <a:prstGeom prst="rect">
            <a:avLst/>
          </a:prstGeom>
          <a:noFill/>
        </p:spPr>
        <p:txBody>
          <a:bodyPr wrap="none" rtlCol="0">
            <a:spAutoFit/>
          </a:bodyPr>
          <a:lstStyle/>
          <a:p>
            <a:pPr algn="ctr">
              <a:lnSpc>
                <a:spcPts val="1000"/>
              </a:lnSpc>
            </a:pPr>
            <a:r>
              <a:rPr lang="sv-SE" sz="1200" b="1" dirty="0">
                <a:solidFill>
                  <a:schemeClr val="bg1"/>
                </a:solidFill>
              </a:rPr>
              <a:t>Förebyggande insatser</a:t>
            </a:r>
          </a:p>
          <a:p>
            <a:pPr algn="ctr">
              <a:lnSpc>
                <a:spcPts val="1000"/>
              </a:lnSpc>
            </a:pPr>
            <a:r>
              <a:rPr lang="sv-SE" sz="1200" b="1" dirty="0">
                <a:solidFill>
                  <a:schemeClr val="bg1"/>
                </a:solidFill>
              </a:rPr>
              <a:t>Avskräckande</a:t>
            </a:r>
          </a:p>
          <a:p>
            <a:pPr algn="ctr">
              <a:lnSpc>
                <a:spcPts val="1000"/>
              </a:lnSpc>
            </a:pPr>
            <a:r>
              <a:rPr lang="sv-SE" sz="1200" b="1" dirty="0">
                <a:solidFill>
                  <a:schemeClr val="bg1"/>
                </a:solidFill>
              </a:rPr>
              <a:t>straffskärpning</a:t>
            </a:r>
            <a:endParaRPr lang="en-GB" sz="1200" b="1" dirty="0">
              <a:solidFill>
                <a:schemeClr val="bg1"/>
              </a:solidFill>
            </a:endParaRPr>
          </a:p>
        </p:txBody>
      </p:sp>
      <p:sp>
        <p:nvSpPr>
          <p:cNvPr id="43" name="textruta 42">
            <a:extLst>
              <a:ext uri="{FF2B5EF4-FFF2-40B4-BE49-F238E27FC236}">
                <a16:creationId xmlns:a16="http://schemas.microsoft.com/office/drawing/2014/main" id="{C880EBB8-ADF1-44F6-72A5-779EE4A37257}"/>
              </a:ext>
            </a:extLst>
          </p:cNvPr>
          <p:cNvSpPr txBox="1"/>
          <p:nvPr/>
        </p:nvSpPr>
        <p:spPr>
          <a:xfrm>
            <a:off x="4950630" y="3367836"/>
            <a:ext cx="2858475" cy="461665"/>
          </a:xfrm>
          <a:prstGeom prst="rect">
            <a:avLst/>
          </a:prstGeom>
          <a:noFill/>
        </p:spPr>
        <p:txBody>
          <a:bodyPr wrap="none" rtlCol="0">
            <a:spAutoFit/>
          </a:bodyPr>
          <a:lstStyle/>
          <a:p>
            <a:pPr algn="ctr"/>
            <a:r>
              <a:rPr lang="sv-SE" sz="2400" b="1" i="1" dirty="0">
                <a:solidFill>
                  <a:srgbClr val="00B050"/>
                </a:solidFill>
              </a:rPr>
              <a:t>Hur hamnade vi här?</a:t>
            </a:r>
          </a:p>
        </p:txBody>
      </p:sp>
      <p:sp>
        <p:nvSpPr>
          <p:cNvPr id="45" name="textruta 44">
            <a:extLst>
              <a:ext uri="{FF2B5EF4-FFF2-40B4-BE49-F238E27FC236}">
                <a16:creationId xmlns:a16="http://schemas.microsoft.com/office/drawing/2014/main" id="{86F2D82B-6F20-CDAC-721C-F25FEC4AD860}"/>
              </a:ext>
            </a:extLst>
          </p:cNvPr>
          <p:cNvSpPr txBox="1"/>
          <p:nvPr/>
        </p:nvSpPr>
        <p:spPr>
          <a:xfrm>
            <a:off x="4990228" y="3732158"/>
            <a:ext cx="2912464" cy="964367"/>
          </a:xfrm>
          <a:prstGeom prst="rect">
            <a:avLst/>
          </a:prstGeom>
          <a:noFill/>
        </p:spPr>
        <p:txBody>
          <a:bodyPr wrap="none" rtlCol="0">
            <a:spAutoFit/>
          </a:bodyPr>
          <a:lstStyle/>
          <a:p>
            <a:pPr algn="ctr">
              <a:lnSpc>
                <a:spcPts val="1700"/>
              </a:lnSpc>
            </a:pPr>
            <a:r>
              <a:rPr lang="sv-SE" sz="1600" b="1" dirty="0"/>
              <a:t>Att medvetet sätta demokrati </a:t>
            </a:r>
          </a:p>
          <a:p>
            <a:pPr algn="ctr">
              <a:lnSpc>
                <a:spcPts val="1700"/>
              </a:lnSpc>
            </a:pPr>
            <a:r>
              <a:rPr lang="sv-SE" sz="1600" b="1" dirty="0"/>
              <a:t>och mänskligheter rättigheter</a:t>
            </a:r>
          </a:p>
          <a:p>
            <a:pPr algn="ctr">
              <a:lnSpc>
                <a:spcPts val="1700"/>
              </a:lnSpc>
            </a:pPr>
            <a:r>
              <a:rPr lang="sv-SE" sz="1600" b="1" dirty="0"/>
              <a:t>på paus – när det är  bristen </a:t>
            </a:r>
          </a:p>
          <a:p>
            <a:pPr algn="ctr">
              <a:lnSpc>
                <a:spcPts val="1700"/>
              </a:lnSpc>
            </a:pPr>
            <a:r>
              <a:rPr lang="sv-SE" sz="1600" b="1" dirty="0"/>
              <a:t>på dessa som skapat problemen</a:t>
            </a:r>
            <a:endParaRPr lang="en-GB" sz="1600" b="1" dirty="0"/>
          </a:p>
        </p:txBody>
      </p:sp>
      <p:pic>
        <p:nvPicPr>
          <p:cNvPr id="20" name="Picture 2" descr="Vår tids stora omdaning : Om konsten att värna demokrati och social hållbar">
            <a:extLst>
              <a:ext uri="{FF2B5EF4-FFF2-40B4-BE49-F238E27FC236}">
                <a16:creationId xmlns:a16="http://schemas.microsoft.com/office/drawing/2014/main" id="{9BBC3060-3D16-0EE7-5B94-7EB9FB2EC91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233799" y="3226335"/>
            <a:ext cx="1032615" cy="1346598"/>
          </a:xfrm>
          <a:prstGeom prst="rect">
            <a:avLst/>
          </a:prstGeom>
          <a:noFill/>
          <a:extLst>
            <a:ext uri="{909E8E84-426E-40DD-AFC4-6F175D3DCCD1}">
              <a14:hiddenFill xmlns:a14="http://schemas.microsoft.com/office/drawing/2010/main">
                <a:solidFill>
                  <a:srgbClr val="FFFFFF"/>
                </a:solidFill>
              </a14:hiddenFill>
            </a:ext>
          </a:extLst>
        </p:spPr>
      </p:pic>
      <p:sp>
        <p:nvSpPr>
          <p:cNvPr id="9" name="Ellips 8">
            <a:extLst>
              <a:ext uri="{FF2B5EF4-FFF2-40B4-BE49-F238E27FC236}">
                <a16:creationId xmlns:a16="http://schemas.microsoft.com/office/drawing/2014/main" id="{8CD6F56F-C798-CEB9-49EE-EB8FF1CCD00F}"/>
              </a:ext>
            </a:extLst>
          </p:cNvPr>
          <p:cNvSpPr/>
          <p:nvPr/>
        </p:nvSpPr>
        <p:spPr>
          <a:xfrm>
            <a:off x="4487654" y="522628"/>
            <a:ext cx="1725519" cy="25270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671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500" fill="hold"/>
                                        <p:tgtEl>
                                          <p:spTgt spid="46"/>
                                        </p:tgtEl>
                                        <p:attrNameLst>
                                          <p:attrName>ppt_x</p:attrName>
                                        </p:attrNameLst>
                                      </p:cBhvr>
                                      <p:tavLst>
                                        <p:tav tm="0">
                                          <p:val>
                                            <p:strVal val="#ppt_x"/>
                                          </p:val>
                                        </p:tav>
                                        <p:tav tm="100000">
                                          <p:val>
                                            <p:strVal val="#ppt_x"/>
                                          </p:val>
                                        </p:tav>
                                      </p:tavLst>
                                    </p:anim>
                                    <p:anim calcmode="lin" valueType="num">
                                      <p:cBhvr additive="base">
                                        <p:cTn id="18" dur="500" fill="hold"/>
                                        <p:tgtEl>
                                          <p:spTgt spid="4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fill="hold"/>
                                        <p:tgtEl>
                                          <p:spTgt spid="39"/>
                                        </p:tgtEl>
                                        <p:attrNameLst>
                                          <p:attrName>ppt_x</p:attrName>
                                        </p:attrNameLst>
                                      </p:cBhvr>
                                      <p:tavLst>
                                        <p:tav tm="0">
                                          <p:val>
                                            <p:strVal val="#ppt_x"/>
                                          </p:val>
                                        </p:tav>
                                        <p:tav tm="100000">
                                          <p:val>
                                            <p:strVal val="#ppt_x"/>
                                          </p:val>
                                        </p:tav>
                                      </p:tavLst>
                                    </p:anim>
                                    <p:anim calcmode="lin" valueType="num">
                                      <p:cBhvr additive="base">
                                        <p:cTn id="22" dur="5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500" fill="hold"/>
                                        <p:tgtEl>
                                          <p:spTgt spid="47"/>
                                        </p:tgtEl>
                                        <p:attrNameLst>
                                          <p:attrName>ppt_x</p:attrName>
                                        </p:attrNameLst>
                                      </p:cBhvr>
                                      <p:tavLst>
                                        <p:tav tm="0">
                                          <p:val>
                                            <p:strVal val="#ppt_x"/>
                                          </p:val>
                                        </p:tav>
                                        <p:tav tm="100000">
                                          <p:val>
                                            <p:strVal val="#ppt_x"/>
                                          </p:val>
                                        </p:tav>
                                      </p:tavLst>
                                    </p:anim>
                                    <p:anim calcmode="lin" valueType="num">
                                      <p:cBhvr additive="base">
                                        <p:cTn id="26"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028"/>
                                        </p:tgtEl>
                                        <p:attrNameLst>
                                          <p:attrName>style.visibility</p:attrName>
                                        </p:attrNameLst>
                                      </p:cBhvr>
                                      <p:to>
                                        <p:strVal val="visible"/>
                                      </p:to>
                                    </p:set>
                                    <p:anim calcmode="lin" valueType="num">
                                      <p:cBhvr additive="base">
                                        <p:cTn id="41" dur="500" fill="hold"/>
                                        <p:tgtEl>
                                          <p:spTgt spid="1028"/>
                                        </p:tgtEl>
                                        <p:attrNameLst>
                                          <p:attrName>ppt_x</p:attrName>
                                        </p:attrNameLst>
                                      </p:cBhvr>
                                      <p:tavLst>
                                        <p:tav tm="0">
                                          <p:val>
                                            <p:strVal val="#ppt_x"/>
                                          </p:val>
                                        </p:tav>
                                        <p:tav tm="100000">
                                          <p:val>
                                            <p:strVal val="#ppt_x"/>
                                          </p:val>
                                        </p:tav>
                                      </p:tavLst>
                                    </p:anim>
                                    <p:anim calcmode="lin" valueType="num">
                                      <p:cBhvr additive="base">
                                        <p:cTn id="42" dur="500" fill="hold"/>
                                        <p:tgtEl>
                                          <p:spTgt spid="102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026"/>
                                        </p:tgtEl>
                                        <p:attrNameLst>
                                          <p:attrName>style.visibility</p:attrName>
                                        </p:attrNameLst>
                                      </p:cBhvr>
                                      <p:to>
                                        <p:strVal val="visible"/>
                                      </p:to>
                                    </p:set>
                                    <p:anim calcmode="lin" valueType="num">
                                      <p:cBhvr additive="base">
                                        <p:cTn id="45" dur="500" fill="hold"/>
                                        <p:tgtEl>
                                          <p:spTgt spid="1026"/>
                                        </p:tgtEl>
                                        <p:attrNameLst>
                                          <p:attrName>ppt_x</p:attrName>
                                        </p:attrNameLst>
                                      </p:cBhvr>
                                      <p:tavLst>
                                        <p:tav tm="0">
                                          <p:val>
                                            <p:strVal val="#ppt_x"/>
                                          </p:val>
                                        </p:tav>
                                        <p:tav tm="100000">
                                          <p:val>
                                            <p:strVal val="#ppt_x"/>
                                          </p:val>
                                        </p:tav>
                                      </p:tavLst>
                                    </p:anim>
                                    <p:anim calcmode="lin" valueType="num">
                                      <p:cBhvr additive="base">
                                        <p:cTn id="46" dur="500" fill="hold"/>
                                        <p:tgtEl>
                                          <p:spTgt spid="102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030"/>
                                        </p:tgtEl>
                                        <p:attrNameLst>
                                          <p:attrName>style.visibility</p:attrName>
                                        </p:attrNameLst>
                                      </p:cBhvr>
                                      <p:to>
                                        <p:strVal val="visible"/>
                                      </p:to>
                                    </p:set>
                                    <p:anim calcmode="lin" valueType="num">
                                      <p:cBhvr additive="base">
                                        <p:cTn id="49" dur="500" fill="hold"/>
                                        <p:tgtEl>
                                          <p:spTgt spid="1030"/>
                                        </p:tgtEl>
                                        <p:attrNameLst>
                                          <p:attrName>ppt_x</p:attrName>
                                        </p:attrNameLst>
                                      </p:cBhvr>
                                      <p:tavLst>
                                        <p:tav tm="0">
                                          <p:val>
                                            <p:strVal val="#ppt_x"/>
                                          </p:val>
                                        </p:tav>
                                        <p:tav tm="100000">
                                          <p:val>
                                            <p:strVal val="#ppt_x"/>
                                          </p:val>
                                        </p:tav>
                                      </p:tavLst>
                                    </p:anim>
                                    <p:anim calcmode="lin" valueType="num">
                                      <p:cBhvr additive="base">
                                        <p:cTn id="50" dur="500" fill="hold"/>
                                        <p:tgtEl>
                                          <p:spTgt spid="1030"/>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additive="base">
                                        <p:cTn id="59" dur="500" fill="hold"/>
                                        <p:tgtEl>
                                          <p:spTgt spid="6"/>
                                        </p:tgtEl>
                                        <p:attrNameLst>
                                          <p:attrName>ppt_x</p:attrName>
                                        </p:attrNameLst>
                                      </p:cBhvr>
                                      <p:tavLst>
                                        <p:tav tm="0">
                                          <p:val>
                                            <p:strVal val="#ppt_x"/>
                                          </p:val>
                                        </p:tav>
                                        <p:tav tm="100000">
                                          <p:val>
                                            <p:strVal val="#ppt_x"/>
                                          </p:val>
                                        </p:tav>
                                      </p:tavLst>
                                    </p:anim>
                                    <p:anim calcmode="lin" valueType="num">
                                      <p:cBhvr additive="base">
                                        <p:cTn id="60" dur="500" fill="hold"/>
                                        <p:tgtEl>
                                          <p:spTgt spid="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4"/>
                                        </p:tgtEl>
                                        <p:attrNameLst>
                                          <p:attrName>style.visibility</p:attrName>
                                        </p:attrNameLst>
                                      </p:cBhvr>
                                      <p:to>
                                        <p:strVal val="visible"/>
                                      </p:to>
                                    </p:set>
                                    <p:anim calcmode="lin" valueType="num">
                                      <p:cBhvr additive="base">
                                        <p:cTn id="63" dur="500" fill="hold"/>
                                        <p:tgtEl>
                                          <p:spTgt spid="34"/>
                                        </p:tgtEl>
                                        <p:attrNameLst>
                                          <p:attrName>ppt_x</p:attrName>
                                        </p:attrNameLst>
                                      </p:cBhvr>
                                      <p:tavLst>
                                        <p:tav tm="0">
                                          <p:val>
                                            <p:strVal val="#ppt_x"/>
                                          </p:val>
                                        </p:tav>
                                        <p:tav tm="100000">
                                          <p:val>
                                            <p:strVal val="#ppt_x"/>
                                          </p:val>
                                        </p:tav>
                                      </p:tavLst>
                                    </p:anim>
                                    <p:anim calcmode="lin" valueType="num">
                                      <p:cBhvr additive="base">
                                        <p:cTn id="6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anim calcmode="lin" valueType="num">
                                      <p:cBhvr additive="base">
                                        <p:cTn id="69" dur="500" fill="hold"/>
                                        <p:tgtEl>
                                          <p:spTgt spid="27"/>
                                        </p:tgtEl>
                                        <p:attrNameLst>
                                          <p:attrName>ppt_x</p:attrName>
                                        </p:attrNameLst>
                                      </p:cBhvr>
                                      <p:tavLst>
                                        <p:tav tm="0">
                                          <p:val>
                                            <p:strVal val="#ppt_x"/>
                                          </p:val>
                                        </p:tav>
                                        <p:tav tm="100000">
                                          <p:val>
                                            <p:strVal val="#ppt_x"/>
                                          </p:val>
                                        </p:tav>
                                      </p:tavLst>
                                    </p:anim>
                                    <p:anim calcmode="lin" valueType="num">
                                      <p:cBhvr additive="base">
                                        <p:cTn id="70" dur="500" fill="hold"/>
                                        <p:tgtEl>
                                          <p:spTgt spid="27"/>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cBhvr additive="base">
                                        <p:cTn id="73" dur="500" fill="hold"/>
                                        <p:tgtEl>
                                          <p:spTgt spid="36"/>
                                        </p:tgtEl>
                                        <p:attrNameLst>
                                          <p:attrName>ppt_x</p:attrName>
                                        </p:attrNameLst>
                                      </p:cBhvr>
                                      <p:tavLst>
                                        <p:tav tm="0">
                                          <p:val>
                                            <p:strVal val="#ppt_x"/>
                                          </p:val>
                                        </p:tav>
                                        <p:tav tm="100000">
                                          <p:val>
                                            <p:strVal val="#ppt_x"/>
                                          </p:val>
                                        </p:tav>
                                      </p:tavLst>
                                    </p:anim>
                                    <p:anim calcmode="lin" valueType="num">
                                      <p:cBhvr additive="base">
                                        <p:cTn id="74" dur="500" fill="hold"/>
                                        <p:tgtEl>
                                          <p:spTgt spid="36"/>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10"/>
                                        </p:tgtEl>
                                        <p:attrNameLst>
                                          <p:attrName>style.visibility</p:attrName>
                                        </p:attrNameLst>
                                      </p:cBhvr>
                                      <p:to>
                                        <p:strVal val="visible"/>
                                      </p:to>
                                    </p:set>
                                    <p:anim calcmode="lin" valueType="num">
                                      <p:cBhvr additive="base">
                                        <p:cTn id="77" dur="500" fill="hold"/>
                                        <p:tgtEl>
                                          <p:spTgt spid="10"/>
                                        </p:tgtEl>
                                        <p:attrNameLst>
                                          <p:attrName>ppt_x</p:attrName>
                                        </p:attrNameLst>
                                      </p:cBhvr>
                                      <p:tavLst>
                                        <p:tav tm="0">
                                          <p:val>
                                            <p:strVal val="#ppt_x"/>
                                          </p:val>
                                        </p:tav>
                                        <p:tav tm="100000">
                                          <p:val>
                                            <p:strVal val="#ppt_x"/>
                                          </p:val>
                                        </p:tav>
                                      </p:tavLst>
                                    </p:anim>
                                    <p:anim calcmode="lin" valueType="num">
                                      <p:cBhvr additive="base">
                                        <p:cTn id="78" dur="500" fill="hold"/>
                                        <p:tgtEl>
                                          <p:spTgt spid="10"/>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12"/>
                                        </p:tgtEl>
                                        <p:attrNameLst>
                                          <p:attrName>style.visibility</p:attrName>
                                        </p:attrNameLst>
                                      </p:cBhvr>
                                      <p:to>
                                        <p:strVal val="visible"/>
                                      </p:to>
                                    </p:set>
                                    <p:anim calcmode="lin" valueType="num">
                                      <p:cBhvr additive="base">
                                        <p:cTn id="81" dur="500" fill="hold"/>
                                        <p:tgtEl>
                                          <p:spTgt spid="12"/>
                                        </p:tgtEl>
                                        <p:attrNameLst>
                                          <p:attrName>ppt_x</p:attrName>
                                        </p:attrNameLst>
                                      </p:cBhvr>
                                      <p:tavLst>
                                        <p:tav tm="0">
                                          <p:val>
                                            <p:strVal val="#ppt_x"/>
                                          </p:val>
                                        </p:tav>
                                        <p:tav tm="100000">
                                          <p:val>
                                            <p:strVal val="#ppt_x"/>
                                          </p:val>
                                        </p:tav>
                                      </p:tavLst>
                                    </p:anim>
                                    <p:anim calcmode="lin" valueType="num">
                                      <p:cBhvr additive="base">
                                        <p:cTn id="8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3"/>
                                        </p:tgtEl>
                                        <p:attrNameLst>
                                          <p:attrName>style.visibility</p:attrName>
                                        </p:attrNameLst>
                                      </p:cBhvr>
                                      <p:to>
                                        <p:strVal val="visible"/>
                                      </p:to>
                                    </p:set>
                                    <p:anim calcmode="lin" valueType="num">
                                      <p:cBhvr additive="base">
                                        <p:cTn id="87" dur="500" fill="hold"/>
                                        <p:tgtEl>
                                          <p:spTgt spid="3"/>
                                        </p:tgtEl>
                                        <p:attrNameLst>
                                          <p:attrName>ppt_x</p:attrName>
                                        </p:attrNameLst>
                                      </p:cBhvr>
                                      <p:tavLst>
                                        <p:tav tm="0">
                                          <p:val>
                                            <p:strVal val="#ppt_x"/>
                                          </p:val>
                                        </p:tav>
                                        <p:tav tm="100000">
                                          <p:val>
                                            <p:strVal val="#ppt_x"/>
                                          </p:val>
                                        </p:tav>
                                      </p:tavLst>
                                    </p:anim>
                                    <p:anim calcmode="lin" valueType="num">
                                      <p:cBhvr additive="base">
                                        <p:cTn id="88" dur="500" fill="hold"/>
                                        <p:tgtEl>
                                          <p:spTgt spid="3"/>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additive="base">
                                        <p:cTn id="91" dur="500" fill="hold"/>
                                        <p:tgtEl>
                                          <p:spTgt spid="28"/>
                                        </p:tgtEl>
                                        <p:attrNameLst>
                                          <p:attrName>ppt_x</p:attrName>
                                        </p:attrNameLst>
                                      </p:cBhvr>
                                      <p:tavLst>
                                        <p:tav tm="0">
                                          <p:val>
                                            <p:strVal val="#ppt_x"/>
                                          </p:val>
                                        </p:tav>
                                        <p:tav tm="100000">
                                          <p:val>
                                            <p:strVal val="#ppt_x"/>
                                          </p:val>
                                        </p:tav>
                                      </p:tavLst>
                                    </p:anim>
                                    <p:anim calcmode="lin" valueType="num">
                                      <p:cBhvr additive="base">
                                        <p:cTn id="92" dur="500" fill="hold"/>
                                        <p:tgtEl>
                                          <p:spTgt spid="28"/>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6"/>
                                        </p:tgtEl>
                                        <p:attrNameLst>
                                          <p:attrName>style.visibility</p:attrName>
                                        </p:attrNameLst>
                                      </p:cBhvr>
                                      <p:to>
                                        <p:strVal val="visible"/>
                                      </p:to>
                                    </p:set>
                                    <p:anim calcmode="lin" valueType="num">
                                      <p:cBhvr additive="base">
                                        <p:cTn id="95" dur="500" fill="hold"/>
                                        <p:tgtEl>
                                          <p:spTgt spid="26"/>
                                        </p:tgtEl>
                                        <p:attrNameLst>
                                          <p:attrName>ppt_x</p:attrName>
                                        </p:attrNameLst>
                                      </p:cBhvr>
                                      <p:tavLst>
                                        <p:tav tm="0">
                                          <p:val>
                                            <p:strVal val="#ppt_x"/>
                                          </p:val>
                                        </p:tav>
                                        <p:tav tm="100000">
                                          <p:val>
                                            <p:strVal val="#ppt_x"/>
                                          </p:val>
                                        </p:tav>
                                      </p:tavLst>
                                    </p:anim>
                                    <p:anim calcmode="lin" valueType="num">
                                      <p:cBhvr additive="base">
                                        <p:cTn id="96" dur="500" fill="hold"/>
                                        <p:tgtEl>
                                          <p:spTgt spid="26"/>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22"/>
                                        </p:tgtEl>
                                        <p:attrNameLst>
                                          <p:attrName>style.visibility</p:attrName>
                                        </p:attrNameLst>
                                      </p:cBhvr>
                                      <p:to>
                                        <p:strVal val="visible"/>
                                      </p:to>
                                    </p:set>
                                    <p:anim calcmode="lin" valueType="num">
                                      <p:cBhvr additive="base">
                                        <p:cTn id="99" dur="500" fill="hold"/>
                                        <p:tgtEl>
                                          <p:spTgt spid="22"/>
                                        </p:tgtEl>
                                        <p:attrNameLst>
                                          <p:attrName>ppt_x</p:attrName>
                                        </p:attrNameLst>
                                      </p:cBhvr>
                                      <p:tavLst>
                                        <p:tav tm="0">
                                          <p:val>
                                            <p:strVal val="#ppt_x"/>
                                          </p:val>
                                        </p:tav>
                                        <p:tav tm="100000">
                                          <p:val>
                                            <p:strVal val="#ppt_x"/>
                                          </p:val>
                                        </p:tav>
                                      </p:tavLst>
                                    </p:anim>
                                    <p:anim calcmode="lin" valueType="num">
                                      <p:cBhvr additive="base">
                                        <p:cTn id="100" dur="500" fill="hold"/>
                                        <p:tgtEl>
                                          <p:spTgt spid="22"/>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14"/>
                                        </p:tgtEl>
                                        <p:attrNameLst>
                                          <p:attrName>style.visibility</p:attrName>
                                        </p:attrNameLst>
                                      </p:cBhvr>
                                      <p:to>
                                        <p:strVal val="visible"/>
                                      </p:to>
                                    </p:set>
                                    <p:anim calcmode="lin" valueType="num">
                                      <p:cBhvr additive="base">
                                        <p:cTn id="103" dur="500" fill="hold"/>
                                        <p:tgtEl>
                                          <p:spTgt spid="14"/>
                                        </p:tgtEl>
                                        <p:attrNameLst>
                                          <p:attrName>ppt_x</p:attrName>
                                        </p:attrNameLst>
                                      </p:cBhvr>
                                      <p:tavLst>
                                        <p:tav tm="0">
                                          <p:val>
                                            <p:strVal val="#ppt_x"/>
                                          </p:val>
                                        </p:tav>
                                        <p:tav tm="100000">
                                          <p:val>
                                            <p:strVal val="#ppt_x"/>
                                          </p:val>
                                        </p:tav>
                                      </p:tavLst>
                                    </p:anim>
                                    <p:anim calcmode="lin" valueType="num">
                                      <p:cBhvr additive="base">
                                        <p:cTn id="104" dur="500" fill="hold"/>
                                        <p:tgtEl>
                                          <p:spTgt spid="14"/>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25"/>
                                        </p:tgtEl>
                                        <p:attrNameLst>
                                          <p:attrName>style.visibility</p:attrName>
                                        </p:attrNameLst>
                                      </p:cBhvr>
                                      <p:to>
                                        <p:strVal val="visible"/>
                                      </p:to>
                                    </p:set>
                                    <p:anim calcmode="lin" valueType="num">
                                      <p:cBhvr additive="base">
                                        <p:cTn id="107" dur="500" fill="hold"/>
                                        <p:tgtEl>
                                          <p:spTgt spid="25"/>
                                        </p:tgtEl>
                                        <p:attrNameLst>
                                          <p:attrName>ppt_x</p:attrName>
                                        </p:attrNameLst>
                                      </p:cBhvr>
                                      <p:tavLst>
                                        <p:tav tm="0">
                                          <p:val>
                                            <p:strVal val="#ppt_x"/>
                                          </p:val>
                                        </p:tav>
                                        <p:tav tm="100000">
                                          <p:val>
                                            <p:strVal val="#ppt_x"/>
                                          </p:val>
                                        </p:tav>
                                      </p:tavLst>
                                    </p:anim>
                                    <p:anim calcmode="lin" valueType="num">
                                      <p:cBhvr additive="base">
                                        <p:cTn id="10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2"/>
                                        </p:tgtEl>
                                        <p:attrNameLst>
                                          <p:attrName>style.visibility</p:attrName>
                                        </p:attrNameLst>
                                      </p:cBhvr>
                                      <p:to>
                                        <p:strVal val="visible"/>
                                      </p:to>
                                    </p:set>
                                    <p:anim calcmode="lin" valueType="num">
                                      <p:cBhvr additive="base">
                                        <p:cTn id="113" dur="500" fill="hold"/>
                                        <p:tgtEl>
                                          <p:spTgt spid="2"/>
                                        </p:tgtEl>
                                        <p:attrNameLst>
                                          <p:attrName>ppt_x</p:attrName>
                                        </p:attrNameLst>
                                      </p:cBhvr>
                                      <p:tavLst>
                                        <p:tav tm="0">
                                          <p:val>
                                            <p:strVal val="#ppt_x"/>
                                          </p:val>
                                        </p:tav>
                                        <p:tav tm="100000">
                                          <p:val>
                                            <p:strVal val="#ppt_x"/>
                                          </p:val>
                                        </p:tav>
                                      </p:tavLst>
                                    </p:anim>
                                    <p:anim calcmode="lin" valueType="num">
                                      <p:cBhvr additive="base">
                                        <p:cTn id="114" dur="500" fill="hold"/>
                                        <p:tgtEl>
                                          <p:spTgt spid="2"/>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4"/>
                                        </p:tgtEl>
                                        <p:attrNameLst>
                                          <p:attrName>style.visibility</p:attrName>
                                        </p:attrNameLst>
                                      </p:cBhvr>
                                      <p:to>
                                        <p:strVal val="visible"/>
                                      </p:to>
                                    </p:set>
                                    <p:anim calcmode="lin" valueType="num">
                                      <p:cBhvr additive="base">
                                        <p:cTn id="117" dur="500" fill="hold"/>
                                        <p:tgtEl>
                                          <p:spTgt spid="4"/>
                                        </p:tgtEl>
                                        <p:attrNameLst>
                                          <p:attrName>ppt_x</p:attrName>
                                        </p:attrNameLst>
                                      </p:cBhvr>
                                      <p:tavLst>
                                        <p:tav tm="0">
                                          <p:val>
                                            <p:strVal val="#ppt_x"/>
                                          </p:val>
                                        </p:tav>
                                        <p:tav tm="100000">
                                          <p:val>
                                            <p:strVal val="#ppt_x"/>
                                          </p:val>
                                        </p:tav>
                                      </p:tavLst>
                                    </p:anim>
                                    <p:anim calcmode="lin" valueType="num">
                                      <p:cBhvr additive="base">
                                        <p:cTn id="118" dur="500" fill="hold"/>
                                        <p:tgtEl>
                                          <p:spTgt spid="4"/>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8"/>
                                        </p:tgtEl>
                                        <p:attrNameLst>
                                          <p:attrName>style.visibility</p:attrName>
                                        </p:attrNameLst>
                                      </p:cBhvr>
                                      <p:to>
                                        <p:strVal val="visible"/>
                                      </p:to>
                                    </p:set>
                                    <p:anim calcmode="lin" valueType="num">
                                      <p:cBhvr additive="base">
                                        <p:cTn id="121" dur="500" fill="hold"/>
                                        <p:tgtEl>
                                          <p:spTgt spid="8"/>
                                        </p:tgtEl>
                                        <p:attrNameLst>
                                          <p:attrName>ppt_x</p:attrName>
                                        </p:attrNameLst>
                                      </p:cBhvr>
                                      <p:tavLst>
                                        <p:tav tm="0">
                                          <p:val>
                                            <p:strVal val="#ppt_x"/>
                                          </p:val>
                                        </p:tav>
                                        <p:tav tm="100000">
                                          <p:val>
                                            <p:strVal val="#ppt_x"/>
                                          </p:val>
                                        </p:tav>
                                      </p:tavLst>
                                    </p:anim>
                                    <p:anim calcmode="lin" valueType="num">
                                      <p:cBhvr additive="base">
                                        <p:cTn id="1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13"/>
                                        </p:tgtEl>
                                        <p:attrNameLst>
                                          <p:attrName>style.visibility</p:attrName>
                                        </p:attrNameLst>
                                      </p:cBhvr>
                                      <p:to>
                                        <p:strVal val="visible"/>
                                      </p:to>
                                    </p:set>
                                    <p:anim calcmode="lin" valueType="num">
                                      <p:cBhvr additive="base">
                                        <p:cTn id="127" dur="500" fill="hold"/>
                                        <p:tgtEl>
                                          <p:spTgt spid="13"/>
                                        </p:tgtEl>
                                        <p:attrNameLst>
                                          <p:attrName>ppt_x</p:attrName>
                                        </p:attrNameLst>
                                      </p:cBhvr>
                                      <p:tavLst>
                                        <p:tav tm="0">
                                          <p:val>
                                            <p:strVal val="#ppt_x"/>
                                          </p:val>
                                        </p:tav>
                                        <p:tav tm="100000">
                                          <p:val>
                                            <p:strVal val="#ppt_x"/>
                                          </p:val>
                                        </p:tav>
                                      </p:tavLst>
                                    </p:anim>
                                    <p:anim calcmode="lin" valueType="num">
                                      <p:cBhvr additive="base">
                                        <p:cTn id="128" dur="500" fill="hold"/>
                                        <p:tgtEl>
                                          <p:spTgt spid="13"/>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15"/>
                                        </p:tgtEl>
                                        <p:attrNameLst>
                                          <p:attrName>style.visibility</p:attrName>
                                        </p:attrNameLst>
                                      </p:cBhvr>
                                      <p:to>
                                        <p:strVal val="visible"/>
                                      </p:to>
                                    </p:set>
                                    <p:anim calcmode="lin" valueType="num">
                                      <p:cBhvr additive="base">
                                        <p:cTn id="131" dur="500" fill="hold"/>
                                        <p:tgtEl>
                                          <p:spTgt spid="15"/>
                                        </p:tgtEl>
                                        <p:attrNameLst>
                                          <p:attrName>ppt_x</p:attrName>
                                        </p:attrNameLst>
                                      </p:cBhvr>
                                      <p:tavLst>
                                        <p:tav tm="0">
                                          <p:val>
                                            <p:strVal val="#ppt_x"/>
                                          </p:val>
                                        </p:tav>
                                        <p:tav tm="100000">
                                          <p:val>
                                            <p:strVal val="#ppt_x"/>
                                          </p:val>
                                        </p:tav>
                                      </p:tavLst>
                                    </p:anim>
                                    <p:anim calcmode="lin" valueType="num">
                                      <p:cBhvr additive="base">
                                        <p:cTn id="132" dur="500" fill="hold"/>
                                        <p:tgtEl>
                                          <p:spTgt spid="15"/>
                                        </p:tgtEl>
                                        <p:attrNameLst>
                                          <p:attrName>ppt_y</p:attrName>
                                        </p:attrNameLst>
                                      </p:cBhvr>
                                      <p:tavLst>
                                        <p:tav tm="0">
                                          <p:val>
                                            <p:strVal val="1+#ppt_h/2"/>
                                          </p:val>
                                        </p:tav>
                                        <p:tav tm="100000">
                                          <p:val>
                                            <p:strVal val="#ppt_y"/>
                                          </p:val>
                                        </p:tav>
                                      </p:tavLst>
                                    </p:anim>
                                  </p:childTnLst>
                                </p:cTn>
                              </p:par>
                              <p:par>
                                <p:cTn id="133" presetID="2" presetClass="entr" presetSubtype="4" fill="hold" nodeType="withEffect">
                                  <p:stCondLst>
                                    <p:cond delay="0"/>
                                  </p:stCondLst>
                                  <p:childTnLst>
                                    <p:set>
                                      <p:cBhvr>
                                        <p:cTn id="134" dur="1" fill="hold">
                                          <p:stCondLst>
                                            <p:cond delay="0"/>
                                          </p:stCondLst>
                                        </p:cTn>
                                        <p:tgtEl>
                                          <p:spTgt spid="11"/>
                                        </p:tgtEl>
                                        <p:attrNameLst>
                                          <p:attrName>style.visibility</p:attrName>
                                        </p:attrNameLst>
                                      </p:cBhvr>
                                      <p:to>
                                        <p:strVal val="visible"/>
                                      </p:to>
                                    </p:set>
                                    <p:anim calcmode="lin" valueType="num">
                                      <p:cBhvr additive="base">
                                        <p:cTn id="135" dur="500" fill="hold"/>
                                        <p:tgtEl>
                                          <p:spTgt spid="11"/>
                                        </p:tgtEl>
                                        <p:attrNameLst>
                                          <p:attrName>ppt_x</p:attrName>
                                        </p:attrNameLst>
                                      </p:cBhvr>
                                      <p:tavLst>
                                        <p:tav tm="0">
                                          <p:val>
                                            <p:strVal val="#ppt_x"/>
                                          </p:val>
                                        </p:tav>
                                        <p:tav tm="100000">
                                          <p:val>
                                            <p:strVal val="#ppt_x"/>
                                          </p:val>
                                        </p:tav>
                                      </p:tavLst>
                                    </p:anim>
                                    <p:anim calcmode="lin" valueType="num">
                                      <p:cBhvr additive="base">
                                        <p:cTn id="1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2" presetClass="entr" presetSubtype="4" fill="hold" nodeType="clickEffect">
                                  <p:stCondLst>
                                    <p:cond delay="0"/>
                                  </p:stCondLst>
                                  <p:childTnLst>
                                    <p:set>
                                      <p:cBhvr>
                                        <p:cTn id="140" dur="1" fill="hold">
                                          <p:stCondLst>
                                            <p:cond delay="0"/>
                                          </p:stCondLst>
                                        </p:cTn>
                                        <p:tgtEl>
                                          <p:spTgt spid="2050"/>
                                        </p:tgtEl>
                                        <p:attrNameLst>
                                          <p:attrName>style.visibility</p:attrName>
                                        </p:attrNameLst>
                                      </p:cBhvr>
                                      <p:to>
                                        <p:strVal val="visible"/>
                                      </p:to>
                                    </p:set>
                                    <p:anim calcmode="lin" valueType="num">
                                      <p:cBhvr additive="base">
                                        <p:cTn id="141" dur="500" fill="hold"/>
                                        <p:tgtEl>
                                          <p:spTgt spid="2050"/>
                                        </p:tgtEl>
                                        <p:attrNameLst>
                                          <p:attrName>ppt_x</p:attrName>
                                        </p:attrNameLst>
                                      </p:cBhvr>
                                      <p:tavLst>
                                        <p:tav tm="0">
                                          <p:val>
                                            <p:strVal val="#ppt_x"/>
                                          </p:val>
                                        </p:tav>
                                        <p:tav tm="100000">
                                          <p:val>
                                            <p:strVal val="#ppt_x"/>
                                          </p:val>
                                        </p:tav>
                                      </p:tavLst>
                                    </p:anim>
                                    <p:anim calcmode="lin" valueType="num">
                                      <p:cBhvr additive="base">
                                        <p:cTn id="142" dur="500" fill="hold"/>
                                        <p:tgtEl>
                                          <p:spTgt spid="2050"/>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23"/>
                                        </p:tgtEl>
                                        <p:attrNameLst>
                                          <p:attrName>style.visibility</p:attrName>
                                        </p:attrNameLst>
                                      </p:cBhvr>
                                      <p:to>
                                        <p:strVal val="visible"/>
                                      </p:to>
                                    </p:set>
                                    <p:anim calcmode="lin" valueType="num">
                                      <p:cBhvr additive="base">
                                        <p:cTn id="145" dur="500" fill="hold"/>
                                        <p:tgtEl>
                                          <p:spTgt spid="23"/>
                                        </p:tgtEl>
                                        <p:attrNameLst>
                                          <p:attrName>ppt_x</p:attrName>
                                        </p:attrNameLst>
                                      </p:cBhvr>
                                      <p:tavLst>
                                        <p:tav tm="0">
                                          <p:val>
                                            <p:strVal val="#ppt_x"/>
                                          </p:val>
                                        </p:tav>
                                        <p:tav tm="100000">
                                          <p:val>
                                            <p:strVal val="#ppt_x"/>
                                          </p:val>
                                        </p:tav>
                                      </p:tavLst>
                                    </p:anim>
                                    <p:anim calcmode="lin" valueType="num">
                                      <p:cBhvr additive="base">
                                        <p:cTn id="14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4" fill="hold" grpId="0" nodeType="clickEffect">
                                  <p:stCondLst>
                                    <p:cond delay="0"/>
                                  </p:stCondLst>
                                  <p:childTnLst>
                                    <p:set>
                                      <p:cBhvr>
                                        <p:cTn id="150" dur="1" fill="hold">
                                          <p:stCondLst>
                                            <p:cond delay="0"/>
                                          </p:stCondLst>
                                        </p:cTn>
                                        <p:tgtEl>
                                          <p:spTgt spid="24"/>
                                        </p:tgtEl>
                                        <p:attrNameLst>
                                          <p:attrName>style.visibility</p:attrName>
                                        </p:attrNameLst>
                                      </p:cBhvr>
                                      <p:to>
                                        <p:strVal val="visible"/>
                                      </p:to>
                                    </p:set>
                                    <p:anim calcmode="lin" valueType="num">
                                      <p:cBhvr additive="base">
                                        <p:cTn id="151" dur="500" fill="hold"/>
                                        <p:tgtEl>
                                          <p:spTgt spid="24"/>
                                        </p:tgtEl>
                                        <p:attrNameLst>
                                          <p:attrName>ppt_x</p:attrName>
                                        </p:attrNameLst>
                                      </p:cBhvr>
                                      <p:tavLst>
                                        <p:tav tm="0">
                                          <p:val>
                                            <p:strVal val="#ppt_x"/>
                                          </p:val>
                                        </p:tav>
                                        <p:tav tm="100000">
                                          <p:val>
                                            <p:strVal val="#ppt_x"/>
                                          </p:val>
                                        </p:tav>
                                      </p:tavLst>
                                    </p:anim>
                                    <p:anim calcmode="lin" valueType="num">
                                      <p:cBhvr additive="base">
                                        <p:cTn id="152" dur="500" fill="hold"/>
                                        <p:tgtEl>
                                          <p:spTgt spid="24"/>
                                        </p:tgtEl>
                                        <p:attrNameLst>
                                          <p:attrName>ppt_y</p:attrName>
                                        </p:attrNameLst>
                                      </p:cBhvr>
                                      <p:tavLst>
                                        <p:tav tm="0">
                                          <p:val>
                                            <p:strVal val="1+#ppt_h/2"/>
                                          </p:val>
                                        </p:tav>
                                        <p:tav tm="100000">
                                          <p:val>
                                            <p:strVal val="#ppt_y"/>
                                          </p:val>
                                        </p:tav>
                                      </p:tavLst>
                                    </p:anim>
                                  </p:childTnLst>
                                </p:cTn>
                              </p:par>
                              <p:par>
                                <p:cTn id="153" presetID="2" presetClass="entr" presetSubtype="4" fill="hold" nodeType="withEffect">
                                  <p:stCondLst>
                                    <p:cond delay="0"/>
                                  </p:stCondLst>
                                  <p:childTnLst>
                                    <p:set>
                                      <p:cBhvr>
                                        <p:cTn id="154" dur="1" fill="hold">
                                          <p:stCondLst>
                                            <p:cond delay="0"/>
                                          </p:stCondLst>
                                        </p:cTn>
                                        <p:tgtEl>
                                          <p:spTgt spid="31"/>
                                        </p:tgtEl>
                                        <p:attrNameLst>
                                          <p:attrName>style.visibility</p:attrName>
                                        </p:attrNameLst>
                                      </p:cBhvr>
                                      <p:to>
                                        <p:strVal val="visible"/>
                                      </p:to>
                                    </p:set>
                                    <p:anim calcmode="lin" valueType="num">
                                      <p:cBhvr additive="base">
                                        <p:cTn id="155" dur="500" fill="hold"/>
                                        <p:tgtEl>
                                          <p:spTgt spid="31"/>
                                        </p:tgtEl>
                                        <p:attrNameLst>
                                          <p:attrName>ppt_x</p:attrName>
                                        </p:attrNameLst>
                                      </p:cBhvr>
                                      <p:tavLst>
                                        <p:tav tm="0">
                                          <p:val>
                                            <p:strVal val="#ppt_x"/>
                                          </p:val>
                                        </p:tav>
                                        <p:tav tm="100000">
                                          <p:val>
                                            <p:strVal val="#ppt_x"/>
                                          </p:val>
                                        </p:tav>
                                      </p:tavLst>
                                    </p:anim>
                                    <p:anim calcmode="lin" valueType="num">
                                      <p:cBhvr additive="base">
                                        <p:cTn id="156" dur="500" fill="hold"/>
                                        <p:tgtEl>
                                          <p:spTgt spid="31"/>
                                        </p:tgtEl>
                                        <p:attrNameLst>
                                          <p:attrName>ppt_y</p:attrName>
                                        </p:attrNameLst>
                                      </p:cBhvr>
                                      <p:tavLst>
                                        <p:tav tm="0">
                                          <p:val>
                                            <p:strVal val="1+#ppt_h/2"/>
                                          </p:val>
                                        </p:tav>
                                        <p:tav tm="100000">
                                          <p:val>
                                            <p:strVal val="#ppt_y"/>
                                          </p:val>
                                        </p:tav>
                                      </p:tavLst>
                                    </p:anim>
                                  </p:childTnLst>
                                </p:cTn>
                              </p:par>
                              <p:par>
                                <p:cTn id="157" presetID="2" presetClass="entr" presetSubtype="4" fill="hold" grpId="0" nodeType="withEffect">
                                  <p:stCondLst>
                                    <p:cond delay="0"/>
                                  </p:stCondLst>
                                  <p:childTnLst>
                                    <p:set>
                                      <p:cBhvr>
                                        <p:cTn id="158" dur="1" fill="hold">
                                          <p:stCondLst>
                                            <p:cond delay="0"/>
                                          </p:stCondLst>
                                        </p:cTn>
                                        <p:tgtEl>
                                          <p:spTgt spid="29"/>
                                        </p:tgtEl>
                                        <p:attrNameLst>
                                          <p:attrName>style.visibility</p:attrName>
                                        </p:attrNameLst>
                                      </p:cBhvr>
                                      <p:to>
                                        <p:strVal val="visible"/>
                                      </p:to>
                                    </p:set>
                                    <p:anim calcmode="lin" valueType="num">
                                      <p:cBhvr additive="base">
                                        <p:cTn id="159" dur="500" fill="hold"/>
                                        <p:tgtEl>
                                          <p:spTgt spid="29"/>
                                        </p:tgtEl>
                                        <p:attrNameLst>
                                          <p:attrName>ppt_x</p:attrName>
                                        </p:attrNameLst>
                                      </p:cBhvr>
                                      <p:tavLst>
                                        <p:tav tm="0">
                                          <p:val>
                                            <p:strVal val="#ppt_x"/>
                                          </p:val>
                                        </p:tav>
                                        <p:tav tm="100000">
                                          <p:val>
                                            <p:strVal val="#ppt_x"/>
                                          </p:val>
                                        </p:tav>
                                      </p:tavLst>
                                    </p:anim>
                                    <p:anim calcmode="lin" valueType="num">
                                      <p:cBhvr additive="base">
                                        <p:cTn id="160" dur="500" fill="hold"/>
                                        <p:tgtEl>
                                          <p:spTgt spid="29"/>
                                        </p:tgtEl>
                                        <p:attrNameLst>
                                          <p:attrName>ppt_y</p:attrName>
                                        </p:attrNameLst>
                                      </p:cBhvr>
                                      <p:tavLst>
                                        <p:tav tm="0">
                                          <p:val>
                                            <p:strVal val="1+#ppt_h/2"/>
                                          </p:val>
                                        </p:tav>
                                        <p:tav tm="100000">
                                          <p:val>
                                            <p:strVal val="#ppt_y"/>
                                          </p:val>
                                        </p:tav>
                                      </p:tavLst>
                                    </p:anim>
                                  </p:childTnLst>
                                </p:cTn>
                              </p:par>
                              <p:par>
                                <p:cTn id="161" presetID="2" presetClass="entr" presetSubtype="4" fill="hold" nodeType="withEffect">
                                  <p:stCondLst>
                                    <p:cond delay="0"/>
                                  </p:stCondLst>
                                  <p:childTnLst>
                                    <p:set>
                                      <p:cBhvr>
                                        <p:cTn id="162" dur="1" fill="hold">
                                          <p:stCondLst>
                                            <p:cond delay="0"/>
                                          </p:stCondLst>
                                        </p:cTn>
                                        <p:tgtEl>
                                          <p:spTgt spid="35"/>
                                        </p:tgtEl>
                                        <p:attrNameLst>
                                          <p:attrName>style.visibility</p:attrName>
                                        </p:attrNameLst>
                                      </p:cBhvr>
                                      <p:to>
                                        <p:strVal val="visible"/>
                                      </p:to>
                                    </p:set>
                                    <p:anim calcmode="lin" valueType="num">
                                      <p:cBhvr additive="base">
                                        <p:cTn id="163" dur="500" fill="hold"/>
                                        <p:tgtEl>
                                          <p:spTgt spid="35"/>
                                        </p:tgtEl>
                                        <p:attrNameLst>
                                          <p:attrName>ppt_x</p:attrName>
                                        </p:attrNameLst>
                                      </p:cBhvr>
                                      <p:tavLst>
                                        <p:tav tm="0">
                                          <p:val>
                                            <p:strVal val="#ppt_x"/>
                                          </p:val>
                                        </p:tav>
                                        <p:tav tm="100000">
                                          <p:val>
                                            <p:strVal val="#ppt_x"/>
                                          </p:val>
                                        </p:tav>
                                      </p:tavLst>
                                    </p:anim>
                                    <p:anim calcmode="lin" valueType="num">
                                      <p:cBhvr additive="base">
                                        <p:cTn id="16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2" presetClass="entr" presetSubtype="4" fill="hold" grpId="0" nodeType="clickEffect">
                                  <p:stCondLst>
                                    <p:cond delay="0"/>
                                  </p:stCondLst>
                                  <p:childTnLst>
                                    <p:set>
                                      <p:cBhvr>
                                        <p:cTn id="168" dur="1" fill="hold">
                                          <p:stCondLst>
                                            <p:cond delay="0"/>
                                          </p:stCondLst>
                                        </p:cTn>
                                        <p:tgtEl>
                                          <p:spTgt spid="42"/>
                                        </p:tgtEl>
                                        <p:attrNameLst>
                                          <p:attrName>style.visibility</p:attrName>
                                        </p:attrNameLst>
                                      </p:cBhvr>
                                      <p:to>
                                        <p:strVal val="visible"/>
                                      </p:to>
                                    </p:set>
                                    <p:anim calcmode="lin" valueType="num">
                                      <p:cBhvr additive="base">
                                        <p:cTn id="169" dur="500" fill="hold"/>
                                        <p:tgtEl>
                                          <p:spTgt spid="42"/>
                                        </p:tgtEl>
                                        <p:attrNameLst>
                                          <p:attrName>ppt_x</p:attrName>
                                        </p:attrNameLst>
                                      </p:cBhvr>
                                      <p:tavLst>
                                        <p:tav tm="0">
                                          <p:val>
                                            <p:strVal val="#ppt_x"/>
                                          </p:val>
                                        </p:tav>
                                        <p:tav tm="100000">
                                          <p:val>
                                            <p:strVal val="#ppt_x"/>
                                          </p:val>
                                        </p:tav>
                                      </p:tavLst>
                                    </p:anim>
                                    <p:anim calcmode="lin" valueType="num">
                                      <p:cBhvr additive="base">
                                        <p:cTn id="170" dur="500" fill="hold"/>
                                        <p:tgtEl>
                                          <p:spTgt spid="42"/>
                                        </p:tgtEl>
                                        <p:attrNameLst>
                                          <p:attrName>ppt_y</p:attrName>
                                        </p:attrNameLst>
                                      </p:cBhvr>
                                      <p:tavLst>
                                        <p:tav tm="0">
                                          <p:val>
                                            <p:strVal val="1+#ppt_h/2"/>
                                          </p:val>
                                        </p:tav>
                                        <p:tav tm="100000">
                                          <p:val>
                                            <p:strVal val="#ppt_y"/>
                                          </p:val>
                                        </p:tav>
                                      </p:tavLst>
                                    </p:anim>
                                  </p:childTnLst>
                                </p:cTn>
                              </p:par>
                              <p:par>
                                <p:cTn id="171" presetID="2" presetClass="entr" presetSubtype="4" fill="hold" nodeType="withEffect">
                                  <p:stCondLst>
                                    <p:cond delay="0"/>
                                  </p:stCondLst>
                                  <p:childTnLst>
                                    <p:set>
                                      <p:cBhvr>
                                        <p:cTn id="172" dur="1" fill="hold">
                                          <p:stCondLst>
                                            <p:cond delay="0"/>
                                          </p:stCondLst>
                                        </p:cTn>
                                        <p:tgtEl>
                                          <p:spTgt spid="4098"/>
                                        </p:tgtEl>
                                        <p:attrNameLst>
                                          <p:attrName>style.visibility</p:attrName>
                                        </p:attrNameLst>
                                      </p:cBhvr>
                                      <p:to>
                                        <p:strVal val="visible"/>
                                      </p:to>
                                    </p:set>
                                    <p:anim calcmode="lin" valueType="num">
                                      <p:cBhvr additive="base">
                                        <p:cTn id="173" dur="500" fill="hold"/>
                                        <p:tgtEl>
                                          <p:spTgt spid="4098"/>
                                        </p:tgtEl>
                                        <p:attrNameLst>
                                          <p:attrName>ppt_x</p:attrName>
                                        </p:attrNameLst>
                                      </p:cBhvr>
                                      <p:tavLst>
                                        <p:tav tm="0">
                                          <p:val>
                                            <p:strVal val="#ppt_x"/>
                                          </p:val>
                                        </p:tav>
                                        <p:tav tm="100000">
                                          <p:val>
                                            <p:strVal val="#ppt_x"/>
                                          </p:val>
                                        </p:tav>
                                      </p:tavLst>
                                    </p:anim>
                                    <p:anim calcmode="lin" valueType="num">
                                      <p:cBhvr additive="base">
                                        <p:cTn id="174"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175" fill="hold">
                      <p:stCondLst>
                        <p:cond delay="indefinite"/>
                      </p:stCondLst>
                      <p:childTnLst>
                        <p:par>
                          <p:cTn id="176" fill="hold">
                            <p:stCondLst>
                              <p:cond delay="0"/>
                            </p:stCondLst>
                            <p:childTnLst>
                              <p:par>
                                <p:cTn id="177" presetID="2" presetClass="entr" presetSubtype="4" fill="hold" grpId="0" nodeType="clickEffect">
                                  <p:stCondLst>
                                    <p:cond delay="0"/>
                                  </p:stCondLst>
                                  <p:childTnLst>
                                    <p:set>
                                      <p:cBhvr>
                                        <p:cTn id="178" dur="1" fill="hold">
                                          <p:stCondLst>
                                            <p:cond delay="0"/>
                                          </p:stCondLst>
                                        </p:cTn>
                                        <p:tgtEl>
                                          <p:spTgt spid="43"/>
                                        </p:tgtEl>
                                        <p:attrNameLst>
                                          <p:attrName>style.visibility</p:attrName>
                                        </p:attrNameLst>
                                      </p:cBhvr>
                                      <p:to>
                                        <p:strVal val="visible"/>
                                      </p:to>
                                    </p:set>
                                    <p:anim calcmode="lin" valueType="num">
                                      <p:cBhvr additive="base">
                                        <p:cTn id="179" dur="500" fill="hold"/>
                                        <p:tgtEl>
                                          <p:spTgt spid="43"/>
                                        </p:tgtEl>
                                        <p:attrNameLst>
                                          <p:attrName>ppt_x</p:attrName>
                                        </p:attrNameLst>
                                      </p:cBhvr>
                                      <p:tavLst>
                                        <p:tav tm="0">
                                          <p:val>
                                            <p:strVal val="#ppt_x"/>
                                          </p:val>
                                        </p:tav>
                                        <p:tav tm="100000">
                                          <p:val>
                                            <p:strVal val="#ppt_x"/>
                                          </p:val>
                                        </p:tav>
                                      </p:tavLst>
                                    </p:anim>
                                    <p:anim calcmode="lin" valueType="num">
                                      <p:cBhvr additive="base">
                                        <p:cTn id="180" dur="500" fill="hold"/>
                                        <p:tgtEl>
                                          <p:spTgt spid="43"/>
                                        </p:tgtEl>
                                        <p:attrNameLst>
                                          <p:attrName>ppt_y</p:attrName>
                                        </p:attrNameLst>
                                      </p:cBhvr>
                                      <p:tavLst>
                                        <p:tav tm="0">
                                          <p:val>
                                            <p:strVal val="1+#ppt_h/2"/>
                                          </p:val>
                                        </p:tav>
                                        <p:tav tm="100000">
                                          <p:val>
                                            <p:strVal val="#ppt_y"/>
                                          </p:val>
                                        </p:tav>
                                      </p:tavLst>
                                    </p:anim>
                                  </p:childTnLst>
                                </p:cTn>
                              </p:par>
                              <p:par>
                                <p:cTn id="181" presetID="2" presetClass="entr" presetSubtype="4" fill="hold" grpId="0" nodeType="withEffect">
                                  <p:stCondLst>
                                    <p:cond delay="0"/>
                                  </p:stCondLst>
                                  <p:childTnLst>
                                    <p:set>
                                      <p:cBhvr>
                                        <p:cTn id="182" dur="1" fill="hold">
                                          <p:stCondLst>
                                            <p:cond delay="0"/>
                                          </p:stCondLst>
                                        </p:cTn>
                                        <p:tgtEl>
                                          <p:spTgt spid="45"/>
                                        </p:tgtEl>
                                        <p:attrNameLst>
                                          <p:attrName>style.visibility</p:attrName>
                                        </p:attrNameLst>
                                      </p:cBhvr>
                                      <p:to>
                                        <p:strVal val="visible"/>
                                      </p:to>
                                    </p:set>
                                    <p:anim calcmode="lin" valueType="num">
                                      <p:cBhvr additive="base">
                                        <p:cTn id="183" dur="500" fill="hold"/>
                                        <p:tgtEl>
                                          <p:spTgt spid="45"/>
                                        </p:tgtEl>
                                        <p:attrNameLst>
                                          <p:attrName>ppt_x</p:attrName>
                                        </p:attrNameLst>
                                      </p:cBhvr>
                                      <p:tavLst>
                                        <p:tav tm="0">
                                          <p:val>
                                            <p:strVal val="#ppt_x"/>
                                          </p:val>
                                        </p:tav>
                                        <p:tav tm="100000">
                                          <p:val>
                                            <p:strVal val="#ppt_x"/>
                                          </p:val>
                                        </p:tav>
                                      </p:tavLst>
                                    </p:anim>
                                    <p:anim calcmode="lin" valueType="num">
                                      <p:cBhvr additive="base">
                                        <p:cTn id="18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85" fill="hold">
                      <p:stCondLst>
                        <p:cond delay="indefinite"/>
                      </p:stCondLst>
                      <p:childTnLst>
                        <p:par>
                          <p:cTn id="186" fill="hold">
                            <p:stCondLst>
                              <p:cond delay="0"/>
                            </p:stCondLst>
                            <p:childTnLst>
                              <p:par>
                                <p:cTn id="187" presetID="2" presetClass="entr" presetSubtype="4" fill="hold" grpId="0" nodeType="clickEffect">
                                  <p:stCondLst>
                                    <p:cond delay="0"/>
                                  </p:stCondLst>
                                  <p:childTnLst>
                                    <p:set>
                                      <p:cBhvr>
                                        <p:cTn id="188" dur="1" fill="hold">
                                          <p:stCondLst>
                                            <p:cond delay="0"/>
                                          </p:stCondLst>
                                        </p:cTn>
                                        <p:tgtEl>
                                          <p:spTgt spid="17"/>
                                        </p:tgtEl>
                                        <p:attrNameLst>
                                          <p:attrName>style.visibility</p:attrName>
                                        </p:attrNameLst>
                                      </p:cBhvr>
                                      <p:to>
                                        <p:strVal val="visible"/>
                                      </p:to>
                                    </p:set>
                                    <p:anim calcmode="lin" valueType="num">
                                      <p:cBhvr additive="base">
                                        <p:cTn id="189" dur="500" fill="hold"/>
                                        <p:tgtEl>
                                          <p:spTgt spid="17"/>
                                        </p:tgtEl>
                                        <p:attrNameLst>
                                          <p:attrName>ppt_x</p:attrName>
                                        </p:attrNameLst>
                                      </p:cBhvr>
                                      <p:tavLst>
                                        <p:tav tm="0">
                                          <p:val>
                                            <p:strVal val="#ppt_x"/>
                                          </p:val>
                                        </p:tav>
                                        <p:tav tm="100000">
                                          <p:val>
                                            <p:strVal val="#ppt_x"/>
                                          </p:val>
                                        </p:tav>
                                      </p:tavLst>
                                    </p:anim>
                                    <p:anim calcmode="lin" valueType="num">
                                      <p:cBhvr additive="base">
                                        <p:cTn id="190" dur="500" fill="hold"/>
                                        <p:tgtEl>
                                          <p:spTgt spid="17"/>
                                        </p:tgtEl>
                                        <p:attrNameLst>
                                          <p:attrName>ppt_y</p:attrName>
                                        </p:attrNameLst>
                                      </p:cBhvr>
                                      <p:tavLst>
                                        <p:tav tm="0">
                                          <p:val>
                                            <p:strVal val="1+#ppt_h/2"/>
                                          </p:val>
                                        </p:tav>
                                        <p:tav tm="100000">
                                          <p:val>
                                            <p:strVal val="#ppt_y"/>
                                          </p:val>
                                        </p:tav>
                                      </p:tavLst>
                                    </p:anim>
                                  </p:childTnLst>
                                </p:cTn>
                              </p:par>
                              <p:par>
                                <p:cTn id="191" presetID="2" presetClass="entr" presetSubtype="4" fill="hold" grpId="0" nodeType="withEffect">
                                  <p:stCondLst>
                                    <p:cond delay="0"/>
                                  </p:stCondLst>
                                  <p:childTnLst>
                                    <p:set>
                                      <p:cBhvr>
                                        <p:cTn id="192" dur="1" fill="hold">
                                          <p:stCondLst>
                                            <p:cond delay="0"/>
                                          </p:stCondLst>
                                        </p:cTn>
                                        <p:tgtEl>
                                          <p:spTgt spid="33"/>
                                        </p:tgtEl>
                                        <p:attrNameLst>
                                          <p:attrName>style.visibility</p:attrName>
                                        </p:attrNameLst>
                                      </p:cBhvr>
                                      <p:to>
                                        <p:strVal val="visible"/>
                                      </p:to>
                                    </p:set>
                                    <p:anim calcmode="lin" valueType="num">
                                      <p:cBhvr additive="base">
                                        <p:cTn id="193" dur="500" fill="hold"/>
                                        <p:tgtEl>
                                          <p:spTgt spid="33"/>
                                        </p:tgtEl>
                                        <p:attrNameLst>
                                          <p:attrName>ppt_x</p:attrName>
                                        </p:attrNameLst>
                                      </p:cBhvr>
                                      <p:tavLst>
                                        <p:tav tm="0">
                                          <p:val>
                                            <p:strVal val="#ppt_x"/>
                                          </p:val>
                                        </p:tav>
                                        <p:tav tm="100000">
                                          <p:val>
                                            <p:strVal val="#ppt_x"/>
                                          </p:val>
                                        </p:tav>
                                      </p:tavLst>
                                    </p:anim>
                                    <p:anim calcmode="lin" valueType="num">
                                      <p:cBhvr additive="base">
                                        <p:cTn id="194" dur="500" fill="hold"/>
                                        <p:tgtEl>
                                          <p:spTgt spid="33"/>
                                        </p:tgtEl>
                                        <p:attrNameLst>
                                          <p:attrName>ppt_y</p:attrName>
                                        </p:attrNameLst>
                                      </p:cBhvr>
                                      <p:tavLst>
                                        <p:tav tm="0">
                                          <p:val>
                                            <p:strVal val="1+#ppt_h/2"/>
                                          </p:val>
                                        </p:tav>
                                        <p:tav tm="100000">
                                          <p:val>
                                            <p:strVal val="#ppt_y"/>
                                          </p:val>
                                        </p:tav>
                                      </p:tavLst>
                                    </p:anim>
                                  </p:childTnLst>
                                </p:cTn>
                              </p:par>
                              <p:par>
                                <p:cTn id="195" presetID="2" presetClass="entr" presetSubtype="4" fill="hold" grpId="0" nodeType="withEffect">
                                  <p:stCondLst>
                                    <p:cond delay="0"/>
                                  </p:stCondLst>
                                  <p:childTnLst>
                                    <p:set>
                                      <p:cBhvr>
                                        <p:cTn id="196" dur="1" fill="hold">
                                          <p:stCondLst>
                                            <p:cond delay="0"/>
                                          </p:stCondLst>
                                        </p:cTn>
                                        <p:tgtEl>
                                          <p:spTgt spid="44"/>
                                        </p:tgtEl>
                                        <p:attrNameLst>
                                          <p:attrName>style.visibility</p:attrName>
                                        </p:attrNameLst>
                                      </p:cBhvr>
                                      <p:to>
                                        <p:strVal val="visible"/>
                                      </p:to>
                                    </p:set>
                                    <p:anim calcmode="lin" valueType="num">
                                      <p:cBhvr additive="base">
                                        <p:cTn id="197" dur="500" fill="hold"/>
                                        <p:tgtEl>
                                          <p:spTgt spid="44"/>
                                        </p:tgtEl>
                                        <p:attrNameLst>
                                          <p:attrName>ppt_x</p:attrName>
                                        </p:attrNameLst>
                                      </p:cBhvr>
                                      <p:tavLst>
                                        <p:tav tm="0">
                                          <p:val>
                                            <p:strVal val="#ppt_x"/>
                                          </p:val>
                                        </p:tav>
                                        <p:tav tm="100000">
                                          <p:val>
                                            <p:strVal val="#ppt_x"/>
                                          </p:val>
                                        </p:tav>
                                      </p:tavLst>
                                    </p:anim>
                                    <p:anim calcmode="lin" valueType="num">
                                      <p:cBhvr additive="base">
                                        <p:cTn id="19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99" fill="hold">
                      <p:stCondLst>
                        <p:cond delay="indefinite"/>
                      </p:stCondLst>
                      <p:childTnLst>
                        <p:par>
                          <p:cTn id="200" fill="hold">
                            <p:stCondLst>
                              <p:cond delay="0"/>
                            </p:stCondLst>
                            <p:childTnLst>
                              <p:par>
                                <p:cTn id="201" presetID="2" presetClass="entr" presetSubtype="4" fill="hold" nodeType="clickEffect">
                                  <p:stCondLst>
                                    <p:cond delay="0"/>
                                  </p:stCondLst>
                                  <p:childTnLst>
                                    <p:set>
                                      <p:cBhvr>
                                        <p:cTn id="202" dur="1" fill="hold">
                                          <p:stCondLst>
                                            <p:cond delay="0"/>
                                          </p:stCondLst>
                                        </p:cTn>
                                        <p:tgtEl>
                                          <p:spTgt spid="20"/>
                                        </p:tgtEl>
                                        <p:attrNameLst>
                                          <p:attrName>style.visibility</p:attrName>
                                        </p:attrNameLst>
                                      </p:cBhvr>
                                      <p:to>
                                        <p:strVal val="visible"/>
                                      </p:to>
                                    </p:set>
                                    <p:anim calcmode="lin" valueType="num">
                                      <p:cBhvr additive="base">
                                        <p:cTn id="203" dur="500" fill="hold"/>
                                        <p:tgtEl>
                                          <p:spTgt spid="20"/>
                                        </p:tgtEl>
                                        <p:attrNameLst>
                                          <p:attrName>ppt_x</p:attrName>
                                        </p:attrNameLst>
                                      </p:cBhvr>
                                      <p:tavLst>
                                        <p:tav tm="0">
                                          <p:val>
                                            <p:strVal val="#ppt_x"/>
                                          </p:val>
                                        </p:tav>
                                        <p:tav tm="100000">
                                          <p:val>
                                            <p:strVal val="#ppt_x"/>
                                          </p:val>
                                        </p:tav>
                                      </p:tavLst>
                                    </p:anim>
                                    <p:anim calcmode="lin" valueType="num">
                                      <p:cBhvr additive="base">
                                        <p:cTn id="20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7" grpId="0"/>
      <p:bldP spid="4" grpId="0"/>
      <p:bldP spid="8" grpId="0"/>
      <p:bldP spid="13" grpId="0"/>
      <p:bldP spid="15" grpId="0"/>
      <p:bldP spid="23" grpId="0"/>
      <p:bldP spid="24" grpId="0" animBg="1"/>
      <p:bldP spid="29" grpId="0"/>
      <p:bldP spid="33" grpId="0"/>
      <p:bldP spid="34" grpId="0"/>
      <p:bldP spid="14" grpId="0" animBg="1"/>
      <p:bldP spid="22" grpId="0"/>
      <p:bldP spid="25" grpId="0" animBg="1"/>
      <p:bldP spid="26" grpId="0" animBg="1"/>
      <p:bldP spid="17" grpId="0"/>
      <p:bldP spid="36" grpId="0"/>
      <p:bldP spid="44" grpId="0" animBg="1"/>
      <p:bldP spid="46" grpId="0"/>
      <p:bldP spid="47" grpId="0"/>
      <p:bldP spid="32" grpId="0"/>
      <p:bldP spid="39" grpId="0"/>
      <p:bldP spid="42" grpId="0"/>
      <p:bldP spid="43" grpId="0"/>
      <p:bldP spid="45" grpId="0"/>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ruta 18"/>
          <p:cNvSpPr txBox="1"/>
          <p:nvPr/>
        </p:nvSpPr>
        <p:spPr>
          <a:xfrm>
            <a:off x="631725" y="1799440"/>
            <a:ext cx="2327112" cy="738664"/>
          </a:xfrm>
          <a:prstGeom prst="rect">
            <a:avLst/>
          </a:prstGeom>
          <a:noFill/>
        </p:spPr>
        <p:txBody>
          <a:bodyPr wrap="none" rtlCol="0">
            <a:spAutoFit/>
          </a:bodyPr>
          <a:lstStyle/>
          <a:p>
            <a:pPr algn="ctr"/>
            <a:r>
              <a:rPr lang="sv-SE" sz="1400" b="1" dirty="0"/>
              <a:t>En åldrande befolkning </a:t>
            </a:r>
          </a:p>
          <a:p>
            <a:pPr algn="ctr"/>
            <a:r>
              <a:rPr lang="sv-SE" sz="1400" b="1" dirty="0"/>
              <a:t>- en utmaning för välfärdens </a:t>
            </a:r>
          </a:p>
          <a:p>
            <a:pPr algn="ctr"/>
            <a:r>
              <a:rPr lang="sv-SE" sz="1400" b="1" dirty="0"/>
              <a:t>kompetensförsörjning</a:t>
            </a:r>
            <a:endParaRPr lang="sv-SE" b="1" dirty="0"/>
          </a:p>
        </p:txBody>
      </p:sp>
      <p:sp>
        <p:nvSpPr>
          <p:cNvPr id="24" name="textruta 23"/>
          <p:cNvSpPr txBox="1"/>
          <p:nvPr/>
        </p:nvSpPr>
        <p:spPr>
          <a:xfrm>
            <a:off x="4135557" y="3226366"/>
            <a:ext cx="2040688" cy="738664"/>
          </a:xfrm>
          <a:prstGeom prst="rect">
            <a:avLst/>
          </a:prstGeom>
          <a:noFill/>
          <a:ln w="28575">
            <a:solidFill>
              <a:srgbClr val="FF0000"/>
            </a:solidFill>
          </a:ln>
        </p:spPr>
        <p:txBody>
          <a:bodyPr wrap="none" rtlCol="0">
            <a:spAutoFit/>
          </a:bodyPr>
          <a:lstStyle/>
          <a:p>
            <a:pPr algn="ctr"/>
            <a:r>
              <a:rPr lang="sv-SE" sz="1400" b="1" dirty="0"/>
              <a:t>Sysselsättningsgrad 2023</a:t>
            </a:r>
          </a:p>
          <a:p>
            <a:pPr algn="ctr"/>
            <a:r>
              <a:rPr lang="sv-SE" sz="1400" b="1" dirty="0"/>
              <a:t>Utrikesfödda 70.9 %</a:t>
            </a:r>
            <a:endParaRPr lang="sv-SE" sz="1400" dirty="0"/>
          </a:p>
          <a:p>
            <a:pPr algn="ctr"/>
            <a:r>
              <a:rPr lang="sv-SE" sz="1400" b="1" dirty="0" err="1"/>
              <a:t>Inrikesfödda</a:t>
            </a:r>
            <a:r>
              <a:rPr lang="sv-SE" sz="1400" b="1" dirty="0"/>
              <a:t> 81.6 %</a:t>
            </a:r>
          </a:p>
        </p:txBody>
      </p:sp>
      <p:sp>
        <p:nvSpPr>
          <p:cNvPr id="25" name="textruta 24"/>
          <p:cNvSpPr txBox="1"/>
          <p:nvPr/>
        </p:nvSpPr>
        <p:spPr>
          <a:xfrm>
            <a:off x="282656" y="2492628"/>
            <a:ext cx="2838341" cy="1107996"/>
          </a:xfrm>
          <a:prstGeom prst="rect">
            <a:avLst/>
          </a:prstGeom>
          <a:noFill/>
        </p:spPr>
        <p:txBody>
          <a:bodyPr wrap="none" rtlCol="0">
            <a:spAutoFit/>
          </a:bodyPr>
          <a:lstStyle/>
          <a:p>
            <a:pPr algn="ctr"/>
            <a:r>
              <a:rPr lang="sv-SE" sz="1400" b="1" dirty="0"/>
              <a:t>Svenskt arbetskraftsbehov</a:t>
            </a:r>
          </a:p>
          <a:p>
            <a:pPr algn="ctr"/>
            <a:r>
              <a:rPr lang="sv-SE" sz="1400" dirty="0"/>
              <a:t>Totalt behov 2016 – 2030 (BCG)  </a:t>
            </a:r>
          </a:p>
          <a:p>
            <a:pPr algn="ctr"/>
            <a:r>
              <a:rPr lang="sv-SE" sz="1400" b="1" dirty="0"/>
              <a:t>= 1 700 000</a:t>
            </a:r>
          </a:p>
          <a:p>
            <a:pPr algn="ctr"/>
            <a:r>
              <a:rPr lang="sv-SE" sz="1200" dirty="0"/>
              <a:t>(varav offentlig sektor 2016 – 2026 (SKL)    </a:t>
            </a:r>
          </a:p>
          <a:p>
            <a:pPr algn="ctr"/>
            <a:r>
              <a:rPr lang="sv-SE" sz="1200" b="1" dirty="0"/>
              <a:t>= 500 000</a:t>
            </a:r>
            <a:r>
              <a:rPr lang="sv-SE" sz="1200" dirty="0"/>
              <a:t>)</a:t>
            </a:r>
          </a:p>
        </p:txBody>
      </p:sp>
      <p:sp>
        <p:nvSpPr>
          <p:cNvPr id="30" name="textruta 29"/>
          <p:cNvSpPr txBox="1"/>
          <p:nvPr/>
        </p:nvSpPr>
        <p:spPr>
          <a:xfrm>
            <a:off x="3343922" y="4220848"/>
            <a:ext cx="2213234" cy="707886"/>
          </a:xfrm>
          <a:prstGeom prst="rect">
            <a:avLst/>
          </a:prstGeom>
          <a:noFill/>
        </p:spPr>
        <p:txBody>
          <a:bodyPr wrap="none" rtlCol="0">
            <a:spAutoFit/>
          </a:bodyPr>
          <a:lstStyle/>
          <a:p>
            <a:pPr algn="ctr"/>
            <a:r>
              <a:rPr lang="sv-SE" sz="1400" b="1" dirty="0"/>
              <a:t>Svensk sysselsättningsgrad </a:t>
            </a:r>
          </a:p>
          <a:p>
            <a:pPr algn="ctr"/>
            <a:r>
              <a:rPr lang="sv-SE" sz="1400" b="1" dirty="0"/>
              <a:t>i genomsnitt  76.25 %</a:t>
            </a:r>
          </a:p>
          <a:p>
            <a:pPr algn="ctr"/>
            <a:r>
              <a:rPr lang="sv-SE" sz="1200" b="1" dirty="0"/>
              <a:t>(snitt i Europa 72,5 %)</a:t>
            </a:r>
          </a:p>
        </p:txBody>
      </p:sp>
      <p:sp>
        <p:nvSpPr>
          <p:cNvPr id="4" name="textruta 3"/>
          <p:cNvSpPr txBox="1"/>
          <p:nvPr/>
        </p:nvSpPr>
        <p:spPr>
          <a:xfrm>
            <a:off x="3486338" y="3935874"/>
            <a:ext cx="3103798" cy="338554"/>
          </a:xfrm>
          <a:prstGeom prst="rect">
            <a:avLst/>
          </a:prstGeom>
          <a:noFill/>
        </p:spPr>
        <p:txBody>
          <a:bodyPr wrap="none" rtlCol="0">
            <a:spAutoFit/>
          </a:bodyPr>
          <a:lstStyle/>
          <a:p>
            <a:r>
              <a:rPr lang="sv-SE" sz="1600" b="1" dirty="0"/>
              <a:t>En misslyckad integrationspolitik ?</a:t>
            </a:r>
          </a:p>
        </p:txBody>
      </p:sp>
      <p:sp>
        <p:nvSpPr>
          <p:cNvPr id="34" name="textruta 33"/>
          <p:cNvSpPr txBox="1"/>
          <p:nvPr/>
        </p:nvSpPr>
        <p:spPr>
          <a:xfrm>
            <a:off x="528480" y="1130549"/>
            <a:ext cx="2448071" cy="369332"/>
          </a:xfrm>
          <a:prstGeom prst="rect">
            <a:avLst/>
          </a:prstGeom>
          <a:solidFill>
            <a:srgbClr val="FF0000"/>
          </a:solidFill>
        </p:spPr>
        <p:txBody>
          <a:bodyPr wrap="square" rtlCol="0">
            <a:spAutoFit/>
          </a:bodyPr>
          <a:lstStyle/>
          <a:p>
            <a:r>
              <a:rPr lang="sv-SE" b="1" dirty="0">
                <a:solidFill>
                  <a:schemeClr val="bg1"/>
                </a:solidFill>
              </a:rPr>
              <a:t>1) ”dom” tar våra jobb</a:t>
            </a:r>
          </a:p>
        </p:txBody>
      </p:sp>
      <p:sp>
        <p:nvSpPr>
          <p:cNvPr id="48" name="textruta 47"/>
          <p:cNvSpPr txBox="1"/>
          <p:nvPr/>
        </p:nvSpPr>
        <p:spPr>
          <a:xfrm rot="19192303">
            <a:off x="3305877" y="3414698"/>
            <a:ext cx="676788" cy="307777"/>
          </a:xfrm>
          <a:prstGeom prst="rect">
            <a:avLst/>
          </a:prstGeom>
          <a:noFill/>
          <a:ln w="28575">
            <a:solidFill>
              <a:srgbClr val="FF0000"/>
            </a:solidFill>
          </a:ln>
        </p:spPr>
        <p:txBody>
          <a:bodyPr wrap="none" rtlCol="0">
            <a:spAutoFit/>
          </a:bodyPr>
          <a:lstStyle/>
          <a:p>
            <a:r>
              <a:rPr lang="sv-SE" sz="1400" b="1" dirty="0"/>
              <a:t>10,7 %</a:t>
            </a:r>
          </a:p>
        </p:txBody>
      </p:sp>
      <p:sp>
        <p:nvSpPr>
          <p:cNvPr id="5" name="textruta 4"/>
          <p:cNvSpPr txBox="1"/>
          <p:nvPr/>
        </p:nvSpPr>
        <p:spPr>
          <a:xfrm>
            <a:off x="5519620" y="4220848"/>
            <a:ext cx="1568185" cy="738664"/>
          </a:xfrm>
          <a:prstGeom prst="rect">
            <a:avLst/>
          </a:prstGeom>
          <a:noFill/>
        </p:spPr>
        <p:txBody>
          <a:bodyPr wrap="none" rtlCol="0">
            <a:spAutoFit/>
          </a:bodyPr>
          <a:lstStyle/>
          <a:p>
            <a:pPr algn="ctr"/>
            <a:r>
              <a:rPr lang="sv-SE" sz="1400" b="1" i="1" dirty="0">
                <a:solidFill>
                  <a:srgbClr val="FF0000"/>
                </a:solidFill>
              </a:rPr>
              <a:t>Det tar för lång tid</a:t>
            </a:r>
          </a:p>
          <a:p>
            <a:pPr algn="ctr"/>
            <a:r>
              <a:rPr lang="sv-SE" sz="1400" b="1" i="1" dirty="0">
                <a:solidFill>
                  <a:srgbClr val="FF0000"/>
                </a:solidFill>
              </a:rPr>
              <a:t>Arbetsmarknads</a:t>
            </a:r>
          </a:p>
          <a:p>
            <a:pPr algn="ctr"/>
            <a:r>
              <a:rPr lang="sv-SE" sz="1400" b="1" i="1" dirty="0">
                <a:solidFill>
                  <a:srgbClr val="FF0000"/>
                </a:solidFill>
              </a:rPr>
              <a:t>diskriminering</a:t>
            </a:r>
          </a:p>
        </p:txBody>
      </p:sp>
      <p:sp>
        <p:nvSpPr>
          <p:cNvPr id="60" name="textruta 59"/>
          <p:cNvSpPr txBox="1"/>
          <p:nvPr/>
        </p:nvSpPr>
        <p:spPr>
          <a:xfrm>
            <a:off x="2834697" y="4940371"/>
            <a:ext cx="2145271" cy="861774"/>
          </a:xfrm>
          <a:prstGeom prst="rect">
            <a:avLst/>
          </a:prstGeom>
          <a:solidFill>
            <a:srgbClr val="FF0000"/>
          </a:solidFill>
        </p:spPr>
        <p:txBody>
          <a:bodyPr wrap="square" rtlCol="0">
            <a:spAutoFit/>
          </a:bodyPr>
          <a:lstStyle/>
          <a:p>
            <a:pPr algn="ctr"/>
            <a:r>
              <a:rPr lang="sv-SE" sz="1400" b="1" i="1" dirty="0">
                <a:solidFill>
                  <a:schemeClr val="bg1"/>
                </a:solidFill>
              </a:rPr>
              <a:t>Systemintegration</a:t>
            </a:r>
          </a:p>
          <a:p>
            <a:pPr algn="ctr"/>
            <a:r>
              <a:rPr lang="sv-SE" sz="1200" b="1" dirty="0">
                <a:solidFill>
                  <a:schemeClr val="bg1"/>
                </a:solidFill>
              </a:rPr>
              <a:t>Faktisk</a:t>
            </a:r>
          </a:p>
          <a:p>
            <a:pPr algn="ctr"/>
            <a:r>
              <a:rPr lang="sv-SE" sz="1200" b="1" dirty="0">
                <a:solidFill>
                  <a:schemeClr val="bg1"/>
                </a:solidFill>
              </a:rPr>
              <a:t>exv. arbetsmarknaden</a:t>
            </a:r>
          </a:p>
          <a:p>
            <a:pPr algn="ctr"/>
            <a:r>
              <a:rPr lang="sv-SE" sz="1200" b="1" dirty="0">
                <a:solidFill>
                  <a:schemeClr val="bg1"/>
                </a:solidFill>
              </a:rPr>
              <a:t>utbildningssystemet</a:t>
            </a:r>
          </a:p>
        </p:txBody>
      </p:sp>
      <p:sp>
        <p:nvSpPr>
          <p:cNvPr id="61" name="textruta 60"/>
          <p:cNvSpPr txBox="1"/>
          <p:nvPr/>
        </p:nvSpPr>
        <p:spPr>
          <a:xfrm>
            <a:off x="5206034" y="4928734"/>
            <a:ext cx="2027735" cy="861774"/>
          </a:xfrm>
          <a:prstGeom prst="rect">
            <a:avLst/>
          </a:prstGeom>
          <a:solidFill>
            <a:srgbClr val="FFC000"/>
          </a:solidFill>
        </p:spPr>
        <p:txBody>
          <a:bodyPr wrap="none" rtlCol="0">
            <a:spAutoFit/>
          </a:bodyPr>
          <a:lstStyle/>
          <a:p>
            <a:pPr algn="ctr"/>
            <a:r>
              <a:rPr lang="sv-SE" sz="1400" b="1" i="1" dirty="0"/>
              <a:t>Social integration</a:t>
            </a:r>
          </a:p>
          <a:p>
            <a:pPr algn="ctr"/>
            <a:r>
              <a:rPr lang="sv-SE" sz="1200" b="1" dirty="0"/>
              <a:t>Känslan av samhörighet</a:t>
            </a:r>
          </a:p>
          <a:p>
            <a:pPr algn="ctr"/>
            <a:r>
              <a:rPr lang="sv-SE" sz="1200" b="1" dirty="0"/>
              <a:t>Att tillvarata sina resurser</a:t>
            </a:r>
          </a:p>
          <a:p>
            <a:pPr algn="ctr"/>
            <a:r>
              <a:rPr lang="sv-SE" sz="1200" b="1" dirty="0"/>
              <a:t>Möjlighet att göra rätt för sig</a:t>
            </a:r>
          </a:p>
        </p:txBody>
      </p:sp>
      <p:sp>
        <p:nvSpPr>
          <p:cNvPr id="2" name="textruta 1">
            <a:extLst>
              <a:ext uri="{FF2B5EF4-FFF2-40B4-BE49-F238E27FC236}">
                <a16:creationId xmlns:a16="http://schemas.microsoft.com/office/drawing/2014/main" id="{67A48B75-4C92-EE33-53C1-C616A21875C9}"/>
              </a:ext>
            </a:extLst>
          </p:cNvPr>
          <p:cNvSpPr txBox="1"/>
          <p:nvPr/>
        </p:nvSpPr>
        <p:spPr>
          <a:xfrm>
            <a:off x="2480876" y="6016408"/>
            <a:ext cx="5162182" cy="584775"/>
          </a:xfrm>
          <a:prstGeom prst="rect">
            <a:avLst/>
          </a:prstGeom>
          <a:solidFill>
            <a:srgbClr val="FFC000"/>
          </a:solidFill>
        </p:spPr>
        <p:txBody>
          <a:bodyPr wrap="none" rtlCol="0">
            <a:spAutoFit/>
          </a:bodyPr>
          <a:lstStyle/>
          <a:p>
            <a:pPr algn="ctr"/>
            <a:r>
              <a:rPr lang="sv-SE" sz="1600" b="1" dirty="0"/>
              <a:t>En lyckad social integration kan aldrig skapas uppifrån</a:t>
            </a:r>
          </a:p>
          <a:p>
            <a:pPr algn="ctr"/>
            <a:r>
              <a:rPr lang="sv-SE" sz="1600" b="1" dirty="0"/>
              <a:t>Civilsamhällets roll för att skapa en ny samhällsgemenskap</a:t>
            </a:r>
          </a:p>
        </p:txBody>
      </p:sp>
      <p:sp>
        <p:nvSpPr>
          <p:cNvPr id="7" name="textruta 6">
            <a:extLst>
              <a:ext uri="{FF2B5EF4-FFF2-40B4-BE49-F238E27FC236}">
                <a16:creationId xmlns:a16="http://schemas.microsoft.com/office/drawing/2014/main" id="{CF670907-55F4-2375-658E-67579B7B9D56}"/>
              </a:ext>
            </a:extLst>
          </p:cNvPr>
          <p:cNvSpPr txBox="1"/>
          <p:nvPr/>
        </p:nvSpPr>
        <p:spPr>
          <a:xfrm>
            <a:off x="4203657" y="297830"/>
            <a:ext cx="2706997" cy="442878"/>
          </a:xfrm>
          <a:prstGeom prst="rect">
            <a:avLst/>
          </a:prstGeom>
          <a:solidFill>
            <a:srgbClr val="FF0000"/>
          </a:solidFill>
        </p:spPr>
        <p:txBody>
          <a:bodyPr wrap="square" rtlCol="0">
            <a:spAutoFit/>
          </a:bodyPr>
          <a:lstStyle/>
          <a:p>
            <a:pPr algn="ctr">
              <a:lnSpc>
                <a:spcPts val="1200"/>
              </a:lnSpc>
            </a:pPr>
            <a:endParaRPr lang="sv-SE" b="1" dirty="0">
              <a:solidFill>
                <a:schemeClr val="bg1">
                  <a:lumMod val="95000"/>
                </a:schemeClr>
              </a:solidFill>
            </a:endParaRPr>
          </a:p>
          <a:p>
            <a:pPr algn="ctr">
              <a:lnSpc>
                <a:spcPts val="1200"/>
              </a:lnSpc>
            </a:pPr>
            <a:r>
              <a:rPr lang="sv-SE" sz="2400" b="1" dirty="0">
                <a:solidFill>
                  <a:schemeClr val="bg1">
                    <a:lumMod val="95000"/>
                  </a:schemeClr>
                </a:solidFill>
              </a:rPr>
              <a:t>Migrationspolitiken</a:t>
            </a:r>
            <a:r>
              <a:rPr lang="sv-SE" b="1" dirty="0">
                <a:solidFill>
                  <a:schemeClr val="bg1">
                    <a:lumMod val="95000"/>
                  </a:schemeClr>
                </a:solidFill>
              </a:rPr>
              <a:t> </a:t>
            </a:r>
            <a:endParaRPr lang="en-GB" b="1" dirty="0">
              <a:solidFill>
                <a:schemeClr val="bg1">
                  <a:lumMod val="95000"/>
                </a:schemeClr>
              </a:solidFill>
            </a:endParaRPr>
          </a:p>
        </p:txBody>
      </p:sp>
      <p:pic>
        <p:nvPicPr>
          <p:cNvPr id="9" name="Bildobjekt 8">
            <a:extLst>
              <a:ext uri="{FF2B5EF4-FFF2-40B4-BE49-F238E27FC236}">
                <a16:creationId xmlns:a16="http://schemas.microsoft.com/office/drawing/2014/main" id="{833C09EA-55E1-AC7D-6476-DB50F9AF27CF}"/>
              </a:ext>
            </a:extLst>
          </p:cNvPr>
          <p:cNvPicPr>
            <a:picLocks noChangeAspect="1"/>
          </p:cNvPicPr>
          <p:nvPr/>
        </p:nvPicPr>
        <p:blipFill>
          <a:blip r:embed="rId2"/>
          <a:stretch>
            <a:fillRect/>
          </a:stretch>
        </p:blipFill>
        <p:spPr>
          <a:xfrm>
            <a:off x="4145748" y="801818"/>
            <a:ext cx="3001538" cy="979533"/>
          </a:xfrm>
          <a:prstGeom prst="rect">
            <a:avLst/>
          </a:prstGeom>
        </p:spPr>
      </p:pic>
      <p:sp>
        <p:nvSpPr>
          <p:cNvPr id="3" name="textruta 2">
            <a:extLst>
              <a:ext uri="{FF2B5EF4-FFF2-40B4-BE49-F238E27FC236}">
                <a16:creationId xmlns:a16="http://schemas.microsoft.com/office/drawing/2014/main" id="{C2FCD055-BA95-AE42-80E4-AB99D2F73E17}"/>
              </a:ext>
            </a:extLst>
          </p:cNvPr>
          <p:cNvSpPr txBox="1"/>
          <p:nvPr/>
        </p:nvSpPr>
        <p:spPr>
          <a:xfrm>
            <a:off x="3703570" y="2359364"/>
            <a:ext cx="3103798" cy="646331"/>
          </a:xfrm>
          <a:prstGeom prst="rect">
            <a:avLst/>
          </a:prstGeom>
          <a:solidFill>
            <a:srgbClr val="FF0000"/>
          </a:solidFill>
        </p:spPr>
        <p:txBody>
          <a:bodyPr wrap="square" rtlCol="0">
            <a:spAutoFit/>
          </a:bodyPr>
          <a:lstStyle/>
          <a:p>
            <a:pPr algn="ctr"/>
            <a:r>
              <a:rPr lang="sv-SE" b="1" dirty="0">
                <a:solidFill>
                  <a:schemeClr val="bg1"/>
                </a:solidFill>
              </a:rPr>
              <a:t>2) Migrationspolitiken (integrationen) är misslyckad</a:t>
            </a:r>
          </a:p>
        </p:txBody>
      </p:sp>
      <p:sp>
        <p:nvSpPr>
          <p:cNvPr id="11" name="textruta 10">
            <a:extLst>
              <a:ext uri="{FF2B5EF4-FFF2-40B4-BE49-F238E27FC236}">
                <a16:creationId xmlns:a16="http://schemas.microsoft.com/office/drawing/2014/main" id="{20BB9456-0859-9BAC-F05F-9D812B825359}"/>
              </a:ext>
            </a:extLst>
          </p:cNvPr>
          <p:cNvSpPr txBox="1"/>
          <p:nvPr/>
        </p:nvSpPr>
        <p:spPr>
          <a:xfrm>
            <a:off x="416873" y="3637529"/>
            <a:ext cx="2522344" cy="523220"/>
          </a:xfrm>
          <a:prstGeom prst="rect">
            <a:avLst/>
          </a:prstGeom>
          <a:solidFill>
            <a:srgbClr val="FFC000"/>
          </a:solidFill>
        </p:spPr>
        <p:txBody>
          <a:bodyPr wrap="square">
            <a:spAutoFit/>
          </a:bodyPr>
          <a:lstStyle/>
          <a:p>
            <a:pPr algn="ctr"/>
            <a:r>
              <a:rPr lang="en-GB" sz="1400" b="1" dirty="0">
                <a:effectLst/>
                <a:latin typeface="Calibri" panose="020F0502020204030204" pitchFamily="34" charset="0"/>
                <a:ea typeface="Calibri" panose="020F0502020204030204" pitchFamily="34" charset="0"/>
              </a:rPr>
              <a:t>Sunak </a:t>
            </a:r>
            <a:r>
              <a:rPr lang="en-GB" sz="1400" b="1" dirty="0" err="1">
                <a:latin typeface="Calibri" panose="020F0502020204030204" pitchFamily="34" charset="0"/>
                <a:ea typeface="Calibri" panose="020F0502020204030204" pitchFamily="34" charset="0"/>
              </a:rPr>
              <a:t>b</a:t>
            </a:r>
            <a:r>
              <a:rPr lang="en-GB" sz="1400" b="1" dirty="0" err="1">
                <a:effectLst/>
                <a:latin typeface="Calibri" panose="020F0502020204030204" pitchFamily="34" charset="0"/>
                <a:ea typeface="Calibri" panose="020F0502020204030204" pitchFamily="34" charset="0"/>
              </a:rPr>
              <a:t>rottas</a:t>
            </a:r>
            <a:r>
              <a:rPr lang="en-GB" sz="1400" b="1" dirty="0">
                <a:effectLst/>
                <a:latin typeface="Calibri" panose="020F0502020204030204" pitchFamily="34" charset="0"/>
                <a:ea typeface="Calibri" panose="020F0502020204030204" pitchFamily="34" charset="0"/>
              </a:rPr>
              <a:t> med </a:t>
            </a:r>
            <a:r>
              <a:rPr lang="en-GB" sz="1400" b="1" dirty="0" err="1">
                <a:effectLst/>
                <a:latin typeface="Calibri" panose="020F0502020204030204" pitchFamily="34" charset="0"/>
                <a:ea typeface="Calibri" panose="020F0502020204030204" pitchFamily="34" charset="0"/>
              </a:rPr>
              <a:t>rekordstor</a:t>
            </a:r>
            <a:r>
              <a:rPr lang="en-GB" sz="1400" b="1" dirty="0">
                <a:effectLst/>
                <a:latin typeface="Calibri" panose="020F0502020204030204" pitchFamily="34" charset="0"/>
                <a:ea typeface="Calibri" panose="020F0502020204030204" pitchFamily="34" charset="0"/>
              </a:rPr>
              <a:t> </a:t>
            </a:r>
          </a:p>
          <a:p>
            <a:pPr algn="ctr"/>
            <a:r>
              <a:rPr lang="en-GB" sz="1400" b="1" dirty="0" err="1">
                <a:effectLst/>
                <a:latin typeface="Calibri" panose="020F0502020204030204" pitchFamily="34" charset="0"/>
                <a:ea typeface="Calibri" panose="020F0502020204030204" pitchFamily="34" charset="0"/>
              </a:rPr>
              <a:t>invandring</a:t>
            </a:r>
            <a:r>
              <a:rPr lang="en-GB" sz="1400" b="1" dirty="0">
                <a:effectLst/>
                <a:latin typeface="Calibri" panose="020F0502020204030204" pitchFamily="34" charset="0"/>
                <a:ea typeface="Calibri" panose="020F0502020204030204" pitchFamily="34" charset="0"/>
              </a:rPr>
              <a:t> </a:t>
            </a:r>
            <a:r>
              <a:rPr lang="en-GB" sz="1400" b="1" dirty="0" err="1">
                <a:effectLst/>
                <a:latin typeface="Calibri" panose="020F0502020204030204" pitchFamily="34" charset="0"/>
                <a:ea typeface="Calibri" panose="020F0502020204030204" pitchFamily="34" charset="0"/>
              </a:rPr>
              <a:t>efter</a:t>
            </a:r>
            <a:r>
              <a:rPr lang="en-GB" sz="1400" b="1" dirty="0">
                <a:effectLst/>
                <a:latin typeface="Calibri" panose="020F0502020204030204" pitchFamily="34" charset="0"/>
                <a:ea typeface="Calibri" panose="020F0502020204030204" pitchFamily="34" charset="0"/>
              </a:rPr>
              <a:t> </a:t>
            </a:r>
            <a:r>
              <a:rPr lang="en-GB" sz="1400" b="1" dirty="0" err="1">
                <a:effectLst/>
                <a:latin typeface="Calibri" panose="020F0502020204030204" pitchFamily="34" charset="0"/>
                <a:ea typeface="Calibri" panose="020F0502020204030204" pitchFamily="34" charset="0"/>
              </a:rPr>
              <a:t>brexit</a:t>
            </a:r>
            <a:endParaRPr lang="en-GB" sz="1400" b="1" dirty="0"/>
          </a:p>
        </p:txBody>
      </p:sp>
      <p:sp>
        <p:nvSpPr>
          <p:cNvPr id="17" name="textruta 16">
            <a:extLst>
              <a:ext uri="{FF2B5EF4-FFF2-40B4-BE49-F238E27FC236}">
                <a16:creationId xmlns:a16="http://schemas.microsoft.com/office/drawing/2014/main" id="{B6174134-BC6C-1C47-83BD-2D983CEEA440}"/>
              </a:ext>
            </a:extLst>
          </p:cNvPr>
          <p:cNvSpPr txBox="1"/>
          <p:nvPr/>
        </p:nvSpPr>
        <p:spPr>
          <a:xfrm>
            <a:off x="6451061" y="1244610"/>
            <a:ext cx="1719696" cy="489878"/>
          </a:xfrm>
          <a:prstGeom prst="rect">
            <a:avLst/>
          </a:prstGeom>
          <a:solidFill>
            <a:schemeClr val="bg1"/>
          </a:solidFill>
        </p:spPr>
        <p:txBody>
          <a:bodyPr wrap="square" rtlCol="0">
            <a:spAutoFit/>
          </a:bodyPr>
          <a:lstStyle/>
          <a:p>
            <a:pPr algn="ctr">
              <a:lnSpc>
                <a:spcPts val="1500"/>
              </a:lnSpc>
            </a:pPr>
            <a:r>
              <a:rPr lang="sv-SE" i="1" dirty="0"/>
              <a:t>Invandringens </a:t>
            </a:r>
          </a:p>
          <a:p>
            <a:pPr algn="ctr">
              <a:lnSpc>
                <a:spcPts val="1500"/>
              </a:lnSpc>
            </a:pPr>
            <a:r>
              <a:rPr lang="sv-SE" i="1" dirty="0"/>
              <a:t>vanliga myter:</a:t>
            </a:r>
          </a:p>
        </p:txBody>
      </p:sp>
      <p:sp>
        <p:nvSpPr>
          <p:cNvPr id="49" name="Frihandsfigur 3">
            <a:extLst>
              <a:ext uri="{FF2B5EF4-FFF2-40B4-BE49-F238E27FC236}">
                <a16:creationId xmlns:a16="http://schemas.microsoft.com/office/drawing/2014/main" id="{EFF10781-485A-3019-CADD-0FFB5CA28626}"/>
              </a:ext>
            </a:extLst>
          </p:cNvPr>
          <p:cNvSpPr/>
          <p:nvPr/>
        </p:nvSpPr>
        <p:spPr>
          <a:xfrm>
            <a:off x="8172492" y="4519706"/>
            <a:ext cx="2617490" cy="1565895"/>
          </a:xfrm>
          <a:custGeom>
            <a:avLst/>
            <a:gdLst>
              <a:gd name="connsiteX0" fmla="*/ 0 w 3200400"/>
              <a:gd name="connsiteY0" fmla="*/ 0 h 1953079"/>
              <a:gd name="connsiteX1" fmla="*/ 1266825 w 3200400"/>
              <a:gd name="connsiteY1" fmla="*/ 1952625 h 1953079"/>
              <a:gd name="connsiteX2" fmla="*/ 3200400 w 3200400"/>
              <a:gd name="connsiteY2" fmla="*/ 142875 h 1953079"/>
            </a:gdLst>
            <a:ahLst/>
            <a:cxnLst>
              <a:cxn ang="0">
                <a:pos x="connsiteX0" y="connsiteY0"/>
              </a:cxn>
              <a:cxn ang="0">
                <a:pos x="connsiteX1" y="connsiteY1"/>
              </a:cxn>
              <a:cxn ang="0">
                <a:pos x="connsiteX2" y="connsiteY2"/>
              </a:cxn>
            </a:cxnLst>
            <a:rect l="l" t="t" r="r" b="b"/>
            <a:pathLst>
              <a:path w="3200400" h="1953079">
                <a:moveTo>
                  <a:pt x="0" y="0"/>
                </a:moveTo>
                <a:cubicBezTo>
                  <a:pt x="366712" y="964406"/>
                  <a:pt x="733425" y="1928813"/>
                  <a:pt x="1266825" y="1952625"/>
                </a:cubicBezTo>
                <a:cubicBezTo>
                  <a:pt x="1800225" y="1976437"/>
                  <a:pt x="2500312" y="1059656"/>
                  <a:pt x="3200400" y="142875"/>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50" name="Rak pil 5">
            <a:extLst>
              <a:ext uri="{FF2B5EF4-FFF2-40B4-BE49-F238E27FC236}">
                <a16:creationId xmlns:a16="http://schemas.microsoft.com/office/drawing/2014/main" id="{36BABEF4-6ACF-1F3F-F3F7-89663CA666CC}"/>
              </a:ext>
            </a:extLst>
          </p:cNvPr>
          <p:cNvCxnSpPr/>
          <p:nvPr/>
        </p:nvCxnSpPr>
        <p:spPr>
          <a:xfrm>
            <a:off x="8195362" y="6238000"/>
            <a:ext cx="3303984"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51" name="textruta 50">
            <a:extLst>
              <a:ext uri="{FF2B5EF4-FFF2-40B4-BE49-F238E27FC236}">
                <a16:creationId xmlns:a16="http://schemas.microsoft.com/office/drawing/2014/main" id="{8C3DF830-1213-9036-3F1C-6946FF9078C1}"/>
              </a:ext>
            </a:extLst>
          </p:cNvPr>
          <p:cNvSpPr txBox="1"/>
          <p:nvPr/>
        </p:nvSpPr>
        <p:spPr>
          <a:xfrm>
            <a:off x="7885112" y="2140358"/>
            <a:ext cx="3906262" cy="338554"/>
          </a:xfrm>
          <a:prstGeom prst="rect">
            <a:avLst/>
          </a:prstGeom>
          <a:noFill/>
        </p:spPr>
        <p:txBody>
          <a:bodyPr wrap="none" rtlCol="0">
            <a:spAutoFit/>
          </a:bodyPr>
          <a:lstStyle/>
          <a:p>
            <a:r>
              <a:rPr lang="sv-SE" sz="1600" b="1" i="1" dirty="0">
                <a:solidFill>
                  <a:srgbClr val="FF0000"/>
                </a:solidFill>
              </a:rPr>
              <a:t>Välfärdens kostnader utslagna på livscykeln</a:t>
            </a:r>
          </a:p>
        </p:txBody>
      </p:sp>
      <p:sp>
        <p:nvSpPr>
          <p:cNvPr id="52" name="textruta 51">
            <a:extLst>
              <a:ext uri="{FF2B5EF4-FFF2-40B4-BE49-F238E27FC236}">
                <a16:creationId xmlns:a16="http://schemas.microsoft.com/office/drawing/2014/main" id="{24B163B7-B115-E500-7321-E93B1D8CDB1F}"/>
              </a:ext>
            </a:extLst>
          </p:cNvPr>
          <p:cNvSpPr txBox="1"/>
          <p:nvPr/>
        </p:nvSpPr>
        <p:spPr>
          <a:xfrm>
            <a:off x="7269461" y="3475160"/>
            <a:ext cx="746615" cy="369332"/>
          </a:xfrm>
          <a:prstGeom prst="rect">
            <a:avLst/>
          </a:prstGeom>
          <a:noFill/>
        </p:spPr>
        <p:txBody>
          <a:bodyPr wrap="none" rtlCol="0">
            <a:spAutoFit/>
          </a:bodyPr>
          <a:lstStyle/>
          <a:p>
            <a:r>
              <a:rPr lang="sv-SE" dirty="0" err="1"/>
              <a:t>kostn</a:t>
            </a:r>
            <a:r>
              <a:rPr lang="sv-SE" dirty="0"/>
              <a:t>.</a:t>
            </a:r>
          </a:p>
        </p:txBody>
      </p:sp>
      <p:sp>
        <p:nvSpPr>
          <p:cNvPr id="53" name="textruta 52">
            <a:extLst>
              <a:ext uri="{FF2B5EF4-FFF2-40B4-BE49-F238E27FC236}">
                <a16:creationId xmlns:a16="http://schemas.microsoft.com/office/drawing/2014/main" id="{A9C08B23-A41A-201C-69F1-7137AFFDF25F}"/>
              </a:ext>
            </a:extLst>
          </p:cNvPr>
          <p:cNvSpPr txBox="1"/>
          <p:nvPr/>
        </p:nvSpPr>
        <p:spPr>
          <a:xfrm>
            <a:off x="7536394" y="2525290"/>
            <a:ext cx="4431533" cy="923330"/>
          </a:xfrm>
          <a:prstGeom prst="rect">
            <a:avLst/>
          </a:prstGeom>
          <a:noFill/>
        </p:spPr>
        <p:txBody>
          <a:bodyPr wrap="none" rtlCol="0">
            <a:spAutoFit/>
          </a:bodyPr>
          <a:lstStyle/>
          <a:p>
            <a:pPr algn="ctr"/>
            <a:r>
              <a:rPr lang="sv-SE" sz="1200" dirty="0"/>
              <a:t>I</a:t>
            </a:r>
            <a:r>
              <a:rPr lang="sv-SE" sz="1200" b="1" dirty="0"/>
              <a:t>nvandring innebär en </a:t>
            </a:r>
            <a:r>
              <a:rPr lang="sv-SE" sz="1400" b="1" i="1" dirty="0"/>
              <a:t>föryngring</a:t>
            </a:r>
            <a:r>
              <a:rPr lang="sv-SE" sz="1200" b="1" dirty="0"/>
              <a:t> av Sveriges befolkning. </a:t>
            </a:r>
          </a:p>
          <a:p>
            <a:pPr algn="ctr"/>
            <a:r>
              <a:rPr lang="sv-SE" sz="1200" b="1" dirty="0"/>
              <a:t>12 procent av de som invandrat de senaste tre åren äldre än 45 år, </a:t>
            </a:r>
          </a:p>
          <a:p>
            <a:pPr algn="ctr"/>
            <a:r>
              <a:rPr lang="sv-SE" sz="1200" b="1" dirty="0"/>
              <a:t>50 procent är mellan 15 och 34 år gamla </a:t>
            </a:r>
          </a:p>
          <a:p>
            <a:pPr algn="ctr"/>
            <a:r>
              <a:rPr lang="sv-SE" sz="1200" b="1" dirty="0"/>
              <a:t>(jfr 45% respektive 25% för </a:t>
            </a:r>
            <a:r>
              <a:rPr lang="sv-SE" sz="1200" b="1" dirty="0" err="1"/>
              <a:t>inrikesfödda</a:t>
            </a:r>
            <a:r>
              <a:rPr lang="sv-SE" sz="1200" b="1" dirty="0"/>
              <a:t>)</a:t>
            </a:r>
            <a:r>
              <a:rPr lang="sv-SE" sz="1200" dirty="0"/>
              <a:t>.</a:t>
            </a:r>
            <a:r>
              <a:rPr lang="sv-SE" sz="1600" dirty="0"/>
              <a:t> </a:t>
            </a:r>
          </a:p>
        </p:txBody>
      </p:sp>
      <p:sp>
        <p:nvSpPr>
          <p:cNvPr id="54" name="textruta 53">
            <a:extLst>
              <a:ext uri="{FF2B5EF4-FFF2-40B4-BE49-F238E27FC236}">
                <a16:creationId xmlns:a16="http://schemas.microsoft.com/office/drawing/2014/main" id="{0458C826-F725-0E60-91AF-537F95BC987A}"/>
              </a:ext>
            </a:extLst>
          </p:cNvPr>
          <p:cNvSpPr txBox="1"/>
          <p:nvPr/>
        </p:nvSpPr>
        <p:spPr>
          <a:xfrm>
            <a:off x="7861355" y="1543703"/>
            <a:ext cx="3781613" cy="707886"/>
          </a:xfrm>
          <a:prstGeom prst="rect">
            <a:avLst/>
          </a:prstGeom>
          <a:noFill/>
        </p:spPr>
        <p:txBody>
          <a:bodyPr wrap="none" rtlCol="0">
            <a:spAutoFit/>
          </a:bodyPr>
          <a:lstStyle/>
          <a:p>
            <a:pPr algn="ctr"/>
            <a:r>
              <a:rPr lang="sv-SE" sz="2000" b="1" i="1" dirty="0"/>
              <a:t>Invandring </a:t>
            </a:r>
          </a:p>
          <a:p>
            <a:pPr algn="ctr"/>
            <a:r>
              <a:rPr lang="sv-SE" sz="2000" b="1" i="1" dirty="0"/>
              <a:t>– en  kostnad eller en investering?</a:t>
            </a:r>
          </a:p>
        </p:txBody>
      </p:sp>
      <p:sp>
        <p:nvSpPr>
          <p:cNvPr id="55" name="textruta 54">
            <a:extLst>
              <a:ext uri="{FF2B5EF4-FFF2-40B4-BE49-F238E27FC236}">
                <a16:creationId xmlns:a16="http://schemas.microsoft.com/office/drawing/2014/main" id="{C6DA948C-9B76-0A6A-F1C6-8C5B89D8E32B}"/>
              </a:ext>
            </a:extLst>
          </p:cNvPr>
          <p:cNvSpPr txBox="1"/>
          <p:nvPr/>
        </p:nvSpPr>
        <p:spPr>
          <a:xfrm>
            <a:off x="10203038" y="5214720"/>
            <a:ext cx="1831014" cy="954107"/>
          </a:xfrm>
          <a:prstGeom prst="rect">
            <a:avLst/>
          </a:prstGeom>
          <a:noFill/>
        </p:spPr>
        <p:txBody>
          <a:bodyPr wrap="none" rtlCol="0">
            <a:spAutoFit/>
          </a:bodyPr>
          <a:lstStyle/>
          <a:p>
            <a:pPr algn="ctr"/>
            <a:r>
              <a:rPr lang="sv-SE" sz="1400" b="1" dirty="0"/>
              <a:t>Nettokostnad 2020</a:t>
            </a:r>
          </a:p>
          <a:p>
            <a:pPr algn="ctr"/>
            <a:r>
              <a:rPr lang="sv-SE" sz="1400" b="1" dirty="0"/>
              <a:t>utrikesfödda</a:t>
            </a:r>
          </a:p>
          <a:p>
            <a:pPr algn="ctr"/>
            <a:r>
              <a:rPr lang="sv-SE" sz="1400" b="1" dirty="0"/>
              <a:t>71 </a:t>
            </a:r>
            <a:r>
              <a:rPr lang="sv-SE" sz="1400" b="1" dirty="0" err="1"/>
              <a:t>mrd</a:t>
            </a:r>
            <a:r>
              <a:rPr lang="sv-SE" sz="1400" b="1" dirty="0"/>
              <a:t> (1,4% av BNP) </a:t>
            </a:r>
          </a:p>
          <a:p>
            <a:pPr algn="ctr"/>
            <a:r>
              <a:rPr lang="sv-SE" sz="1400" b="1" dirty="0"/>
              <a:t>SCB 2020</a:t>
            </a:r>
          </a:p>
        </p:txBody>
      </p:sp>
      <p:sp>
        <p:nvSpPr>
          <p:cNvPr id="56" name="textruta 55">
            <a:extLst>
              <a:ext uri="{FF2B5EF4-FFF2-40B4-BE49-F238E27FC236}">
                <a16:creationId xmlns:a16="http://schemas.microsoft.com/office/drawing/2014/main" id="{411D89E8-6C6C-07DE-4B95-17EAEE1C2B74}"/>
              </a:ext>
            </a:extLst>
          </p:cNvPr>
          <p:cNvSpPr txBox="1"/>
          <p:nvPr/>
        </p:nvSpPr>
        <p:spPr>
          <a:xfrm>
            <a:off x="11444938" y="6160062"/>
            <a:ext cx="436338" cy="369332"/>
          </a:xfrm>
          <a:prstGeom prst="rect">
            <a:avLst/>
          </a:prstGeom>
          <a:noFill/>
        </p:spPr>
        <p:txBody>
          <a:bodyPr wrap="none" rtlCol="0">
            <a:spAutoFit/>
          </a:bodyPr>
          <a:lstStyle/>
          <a:p>
            <a:r>
              <a:rPr lang="sv-SE" dirty="0"/>
              <a:t>tid</a:t>
            </a:r>
          </a:p>
        </p:txBody>
      </p:sp>
      <p:sp>
        <p:nvSpPr>
          <p:cNvPr id="57" name="textruta 56">
            <a:extLst>
              <a:ext uri="{FF2B5EF4-FFF2-40B4-BE49-F238E27FC236}">
                <a16:creationId xmlns:a16="http://schemas.microsoft.com/office/drawing/2014/main" id="{9D026A65-405E-CDBB-28E8-3726D8DB5FE0}"/>
              </a:ext>
            </a:extLst>
          </p:cNvPr>
          <p:cNvSpPr txBox="1"/>
          <p:nvPr/>
        </p:nvSpPr>
        <p:spPr>
          <a:xfrm>
            <a:off x="8568152" y="4476668"/>
            <a:ext cx="1051890" cy="553998"/>
          </a:xfrm>
          <a:prstGeom prst="rect">
            <a:avLst/>
          </a:prstGeom>
          <a:noFill/>
        </p:spPr>
        <p:txBody>
          <a:bodyPr wrap="none" rtlCol="0">
            <a:spAutoFit/>
          </a:bodyPr>
          <a:lstStyle/>
          <a:p>
            <a:pPr algn="ctr"/>
            <a:r>
              <a:rPr lang="sv-SE" sz="1000" b="1" dirty="0">
                <a:solidFill>
                  <a:schemeClr val="accent1">
                    <a:lumMod val="75000"/>
                  </a:schemeClr>
                </a:solidFill>
              </a:rPr>
              <a:t>Inkomster:</a:t>
            </a:r>
          </a:p>
          <a:p>
            <a:pPr algn="ctr"/>
            <a:r>
              <a:rPr lang="sv-SE" sz="1000" b="1" dirty="0">
                <a:solidFill>
                  <a:schemeClr val="accent1">
                    <a:lumMod val="75000"/>
                  </a:schemeClr>
                </a:solidFill>
              </a:rPr>
              <a:t>Skatt på arbete/</a:t>
            </a:r>
          </a:p>
          <a:p>
            <a:pPr algn="ctr"/>
            <a:r>
              <a:rPr lang="sv-SE" sz="1000" b="1" dirty="0">
                <a:solidFill>
                  <a:schemeClr val="accent1">
                    <a:lumMod val="75000"/>
                  </a:schemeClr>
                </a:solidFill>
              </a:rPr>
              <a:t>konsumtion</a:t>
            </a:r>
          </a:p>
        </p:txBody>
      </p:sp>
      <p:sp>
        <p:nvSpPr>
          <p:cNvPr id="58" name="textruta 57">
            <a:extLst>
              <a:ext uri="{FF2B5EF4-FFF2-40B4-BE49-F238E27FC236}">
                <a16:creationId xmlns:a16="http://schemas.microsoft.com/office/drawing/2014/main" id="{085E7690-1179-367A-3A38-7FC0A4EBF1C3}"/>
              </a:ext>
            </a:extLst>
          </p:cNvPr>
          <p:cNvSpPr txBox="1"/>
          <p:nvPr/>
        </p:nvSpPr>
        <p:spPr>
          <a:xfrm>
            <a:off x="8809279" y="5252838"/>
            <a:ext cx="891590" cy="707886"/>
          </a:xfrm>
          <a:prstGeom prst="rect">
            <a:avLst/>
          </a:prstGeom>
          <a:noFill/>
          <a:ln>
            <a:solidFill>
              <a:schemeClr val="bg1"/>
            </a:solidFill>
          </a:ln>
        </p:spPr>
        <p:txBody>
          <a:bodyPr wrap="none" rtlCol="0">
            <a:spAutoFit/>
          </a:bodyPr>
          <a:lstStyle/>
          <a:p>
            <a:pPr algn="ctr"/>
            <a:r>
              <a:rPr lang="sv-SE" sz="1000" b="1" dirty="0">
                <a:solidFill>
                  <a:srgbClr val="FF0000"/>
                </a:solidFill>
              </a:rPr>
              <a:t>Utgifter:</a:t>
            </a:r>
          </a:p>
          <a:p>
            <a:pPr algn="ctr"/>
            <a:r>
              <a:rPr lang="sv-SE" sz="1000" b="1" dirty="0">
                <a:solidFill>
                  <a:srgbClr val="FF0000"/>
                </a:solidFill>
              </a:rPr>
              <a:t>barnomsorg, </a:t>
            </a:r>
          </a:p>
          <a:p>
            <a:pPr algn="ctr"/>
            <a:r>
              <a:rPr lang="sv-SE" sz="1000" b="1" dirty="0">
                <a:solidFill>
                  <a:srgbClr val="FF0000"/>
                </a:solidFill>
              </a:rPr>
              <a:t>skola,</a:t>
            </a:r>
          </a:p>
          <a:p>
            <a:pPr algn="ctr"/>
            <a:r>
              <a:rPr lang="sv-SE" sz="1000" b="1" dirty="0">
                <a:solidFill>
                  <a:srgbClr val="FF0000"/>
                </a:solidFill>
              </a:rPr>
              <a:t>åldringsvård</a:t>
            </a:r>
          </a:p>
        </p:txBody>
      </p:sp>
      <p:sp>
        <p:nvSpPr>
          <p:cNvPr id="59" name="Frihandsfigur 16">
            <a:extLst>
              <a:ext uri="{FF2B5EF4-FFF2-40B4-BE49-F238E27FC236}">
                <a16:creationId xmlns:a16="http://schemas.microsoft.com/office/drawing/2014/main" id="{5CA64F8D-08E1-5B01-909D-0E0108E70B0F}"/>
              </a:ext>
            </a:extLst>
          </p:cNvPr>
          <p:cNvSpPr/>
          <p:nvPr/>
        </p:nvSpPr>
        <p:spPr>
          <a:xfrm>
            <a:off x="8351943" y="4253695"/>
            <a:ext cx="1897299" cy="1036057"/>
          </a:xfrm>
          <a:custGeom>
            <a:avLst/>
            <a:gdLst>
              <a:gd name="connsiteX0" fmla="*/ 0 w 1704899"/>
              <a:gd name="connsiteY0" fmla="*/ 457818 h 583409"/>
              <a:gd name="connsiteX1" fmla="*/ 561975 w 1704899"/>
              <a:gd name="connsiteY1" fmla="*/ 618 h 583409"/>
              <a:gd name="connsiteX2" fmla="*/ 1609725 w 1704899"/>
              <a:gd name="connsiteY2" fmla="*/ 543543 h 583409"/>
              <a:gd name="connsiteX3" fmla="*/ 1657350 w 1704899"/>
              <a:gd name="connsiteY3" fmla="*/ 543543 h 583409"/>
              <a:gd name="connsiteX4" fmla="*/ 1619250 w 1704899"/>
              <a:gd name="connsiteY4" fmla="*/ 553068 h 583409"/>
              <a:gd name="connsiteX5" fmla="*/ 1619250 w 1704899"/>
              <a:gd name="connsiteY5" fmla="*/ 553068 h 583409"/>
              <a:gd name="connsiteX6" fmla="*/ 1638300 w 1704899"/>
              <a:gd name="connsiteY6" fmla="*/ 543543 h 58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4899" h="583409">
                <a:moveTo>
                  <a:pt x="0" y="457818"/>
                </a:moveTo>
                <a:cubicBezTo>
                  <a:pt x="146844" y="222074"/>
                  <a:pt x="293688" y="-13669"/>
                  <a:pt x="561975" y="618"/>
                </a:cubicBezTo>
                <a:cubicBezTo>
                  <a:pt x="830262" y="14905"/>
                  <a:pt x="1427163" y="453056"/>
                  <a:pt x="1609725" y="543543"/>
                </a:cubicBezTo>
                <a:cubicBezTo>
                  <a:pt x="1792287" y="634030"/>
                  <a:pt x="1655763" y="541956"/>
                  <a:pt x="1657350" y="543543"/>
                </a:cubicBezTo>
                <a:cubicBezTo>
                  <a:pt x="1658937" y="545130"/>
                  <a:pt x="1619250" y="553068"/>
                  <a:pt x="1619250" y="553068"/>
                </a:cubicBezTo>
                <a:lnTo>
                  <a:pt x="1619250" y="553068"/>
                </a:lnTo>
                <a:lnTo>
                  <a:pt x="1638300" y="543543"/>
                </a:ln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2" name="textruta 61">
            <a:extLst>
              <a:ext uri="{FF2B5EF4-FFF2-40B4-BE49-F238E27FC236}">
                <a16:creationId xmlns:a16="http://schemas.microsoft.com/office/drawing/2014/main" id="{4F093895-D90C-E560-7F76-D8C026C3ABBF}"/>
              </a:ext>
            </a:extLst>
          </p:cNvPr>
          <p:cNvSpPr txBox="1"/>
          <p:nvPr/>
        </p:nvSpPr>
        <p:spPr>
          <a:xfrm>
            <a:off x="8798859" y="6197723"/>
            <a:ext cx="912429" cy="307777"/>
          </a:xfrm>
          <a:prstGeom prst="rect">
            <a:avLst/>
          </a:prstGeom>
          <a:noFill/>
        </p:spPr>
        <p:txBody>
          <a:bodyPr wrap="none" rtlCol="0">
            <a:spAutoFit/>
          </a:bodyPr>
          <a:lstStyle/>
          <a:p>
            <a:r>
              <a:rPr lang="sv-SE" sz="1400" b="1" dirty="0"/>
              <a:t>20 – 65 år</a:t>
            </a:r>
          </a:p>
        </p:txBody>
      </p:sp>
      <p:sp>
        <p:nvSpPr>
          <p:cNvPr id="63" name="Ellips 62">
            <a:extLst>
              <a:ext uri="{FF2B5EF4-FFF2-40B4-BE49-F238E27FC236}">
                <a16:creationId xmlns:a16="http://schemas.microsoft.com/office/drawing/2014/main" id="{D3404E21-0B9C-548A-AA7E-7910E14D4FD2}"/>
              </a:ext>
            </a:extLst>
          </p:cNvPr>
          <p:cNvSpPr/>
          <p:nvPr/>
        </p:nvSpPr>
        <p:spPr>
          <a:xfrm>
            <a:off x="8258948" y="4843643"/>
            <a:ext cx="228600" cy="3238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4" name="Ellips 63">
            <a:extLst>
              <a:ext uri="{FF2B5EF4-FFF2-40B4-BE49-F238E27FC236}">
                <a16:creationId xmlns:a16="http://schemas.microsoft.com/office/drawing/2014/main" id="{5C872ED5-C959-4DA6-7A0D-BF16FEF37855}"/>
              </a:ext>
            </a:extLst>
          </p:cNvPr>
          <p:cNvSpPr/>
          <p:nvPr/>
        </p:nvSpPr>
        <p:spPr>
          <a:xfrm>
            <a:off x="10066063" y="5030666"/>
            <a:ext cx="274915" cy="42102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5" name="textruta 64">
            <a:extLst>
              <a:ext uri="{FF2B5EF4-FFF2-40B4-BE49-F238E27FC236}">
                <a16:creationId xmlns:a16="http://schemas.microsoft.com/office/drawing/2014/main" id="{1015CDA0-5D23-CDC5-4BEB-520CBD8B4E2B}"/>
              </a:ext>
            </a:extLst>
          </p:cNvPr>
          <p:cNvSpPr txBox="1"/>
          <p:nvPr/>
        </p:nvSpPr>
        <p:spPr>
          <a:xfrm>
            <a:off x="8552147" y="874760"/>
            <a:ext cx="2514959" cy="646331"/>
          </a:xfrm>
          <a:prstGeom prst="rect">
            <a:avLst/>
          </a:prstGeom>
          <a:solidFill>
            <a:srgbClr val="FF0000"/>
          </a:solidFill>
        </p:spPr>
        <p:txBody>
          <a:bodyPr wrap="square" rtlCol="0">
            <a:spAutoFit/>
          </a:bodyPr>
          <a:lstStyle/>
          <a:p>
            <a:pPr algn="ctr"/>
            <a:r>
              <a:rPr lang="sv-SE" b="1" dirty="0">
                <a:solidFill>
                  <a:schemeClr val="bg1"/>
                </a:solidFill>
              </a:rPr>
              <a:t>3) Invandring sker på </a:t>
            </a:r>
          </a:p>
          <a:p>
            <a:pPr algn="ctr"/>
            <a:r>
              <a:rPr lang="sv-SE" b="1" dirty="0">
                <a:solidFill>
                  <a:schemeClr val="bg1"/>
                </a:solidFill>
              </a:rPr>
              <a:t>bekostnad av vår välfärd</a:t>
            </a:r>
          </a:p>
        </p:txBody>
      </p:sp>
      <p:sp>
        <p:nvSpPr>
          <p:cNvPr id="66" name="Ellips 65">
            <a:extLst>
              <a:ext uri="{FF2B5EF4-FFF2-40B4-BE49-F238E27FC236}">
                <a16:creationId xmlns:a16="http://schemas.microsoft.com/office/drawing/2014/main" id="{52E13349-A9E6-2229-8A80-08AFBB2D79DB}"/>
              </a:ext>
            </a:extLst>
          </p:cNvPr>
          <p:cNvSpPr/>
          <p:nvPr/>
        </p:nvSpPr>
        <p:spPr>
          <a:xfrm>
            <a:off x="10203037" y="5214720"/>
            <a:ext cx="1831015" cy="83034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70" name="Rak pil 4">
            <a:extLst>
              <a:ext uri="{FF2B5EF4-FFF2-40B4-BE49-F238E27FC236}">
                <a16:creationId xmlns:a16="http://schemas.microsoft.com/office/drawing/2014/main" id="{BE2F9B36-3705-39BD-2E67-4B2BFDA9809E}"/>
              </a:ext>
            </a:extLst>
          </p:cNvPr>
          <p:cNvCxnSpPr/>
          <p:nvPr/>
        </p:nvCxnSpPr>
        <p:spPr>
          <a:xfrm flipV="1">
            <a:off x="8080754" y="3421304"/>
            <a:ext cx="0" cy="281669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0" name="textruta 9">
            <a:extLst>
              <a:ext uri="{FF2B5EF4-FFF2-40B4-BE49-F238E27FC236}">
                <a16:creationId xmlns:a16="http://schemas.microsoft.com/office/drawing/2014/main" id="{A5F2D11A-E72A-D997-90C1-AFCE936244A7}"/>
              </a:ext>
            </a:extLst>
          </p:cNvPr>
          <p:cNvSpPr txBox="1"/>
          <p:nvPr/>
        </p:nvSpPr>
        <p:spPr>
          <a:xfrm>
            <a:off x="9067308" y="3595698"/>
            <a:ext cx="3115468" cy="923330"/>
          </a:xfrm>
          <a:prstGeom prst="rect">
            <a:avLst/>
          </a:prstGeom>
          <a:noFill/>
        </p:spPr>
        <p:txBody>
          <a:bodyPr wrap="none" rtlCol="0">
            <a:spAutoFit/>
          </a:bodyPr>
          <a:lstStyle/>
          <a:p>
            <a:pPr algn="ctr"/>
            <a:r>
              <a:rPr lang="sv-SE" sz="1400" b="1" dirty="0"/>
              <a:t>Ensamkommande barn har efter sju år </a:t>
            </a:r>
          </a:p>
          <a:p>
            <a:pPr algn="ctr"/>
            <a:r>
              <a:rPr lang="sv-SE" sz="1400" b="1" dirty="0"/>
              <a:t>högre sysselsättningsgrad (85%) </a:t>
            </a:r>
          </a:p>
          <a:p>
            <a:pPr algn="ctr"/>
            <a:r>
              <a:rPr lang="sv-SE" sz="1400" b="1" dirty="0"/>
              <a:t>än svenskfödda (65%)</a:t>
            </a:r>
            <a:endParaRPr lang="en-GB" sz="1400" b="1" dirty="0"/>
          </a:p>
          <a:p>
            <a:pPr algn="ctr"/>
            <a:r>
              <a:rPr lang="en-GB" sz="1200" b="1" dirty="0"/>
              <a:t>SCB 2023</a:t>
            </a:r>
            <a:endParaRPr lang="sv-SE" sz="1200" b="1" dirty="0"/>
          </a:p>
        </p:txBody>
      </p:sp>
      <p:pic>
        <p:nvPicPr>
          <p:cNvPr id="12" name="Picture 2" descr="Bildresultat fÃ¶r varningstriangel">
            <a:extLst>
              <a:ext uri="{FF2B5EF4-FFF2-40B4-BE49-F238E27FC236}">
                <a16:creationId xmlns:a16="http://schemas.microsoft.com/office/drawing/2014/main" id="{A8676550-F0D1-7AE5-1D29-4D02BCE2A6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3038" y="3509748"/>
            <a:ext cx="700666" cy="584776"/>
          </a:xfrm>
          <a:prstGeom prst="rect">
            <a:avLst/>
          </a:prstGeom>
          <a:noFill/>
          <a:extLst>
            <a:ext uri="{909E8E84-426E-40DD-AFC4-6F175D3DCCD1}">
              <a14:hiddenFill xmlns:a14="http://schemas.microsoft.com/office/drawing/2010/main">
                <a:solidFill>
                  <a:srgbClr val="FFFFFF"/>
                </a:solidFill>
              </a14:hiddenFill>
            </a:ext>
          </a:extLst>
        </p:spPr>
      </p:pic>
      <p:sp>
        <p:nvSpPr>
          <p:cNvPr id="6" name="textruta 5">
            <a:extLst>
              <a:ext uri="{FF2B5EF4-FFF2-40B4-BE49-F238E27FC236}">
                <a16:creationId xmlns:a16="http://schemas.microsoft.com/office/drawing/2014/main" id="{6DDD888C-ECFC-F237-EB43-DF7E4D9F6E20}"/>
              </a:ext>
            </a:extLst>
          </p:cNvPr>
          <p:cNvSpPr txBox="1"/>
          <p:nvPr/>
        </p:nvSpPr>
        <p:spPr>
          <a:xfrm>
            <a:off x="440654" y="4220848"/>
            <a:ext cx="2522344" cy="523220"/>
          </a:xfrm>
          <a:prstGeom prst="rect">
            <a:avLst/>
          </a:prstGeom>
          <a:solidFill>
            <a:srgbClr val="FFC000"/>
          </a:solidFill>
        </p:spPr>
        <p:txBody>
          <a:bodyPr wrap="square">
            <a:spAutoFit/>
          </a:bodyPr>
          <a:lstStyle/>
          <a:p>
            <a:pPr algn="ctr"/>
            <a:r>
              <a:rPr lang="sv-SE" sz="1400" b="1" dirty="0">
                <a:latin typeface="Calibri" panose="020F0502020204030204" pitchFamily="34" charset="0"/>
                <a:ea typeface="Calibri" panose="020F0502020204030204" pitchFamily="34" charset="0"/>
              </a:rPr>
              <a:t>G</a:t>
            </a:r>
            <a:r>
              <a:rPr lang="en-GB" sz="1400" b="1" dirty="0">
                <a:latin typeface="Calibri" panose="020F0502020204030204" pitchFamily="34" charset="0"/>
                <a:ea typeface="Calibri" panose="020F0502020204030204" pitchFamily="34" charset="0"/>
              </a:rPr>
              <a:t>lobal </a:t>
            </a:r>
            <a:r>
              <a:rPr lang="en-GB" sz="1400" b="1" dirty="0" err="1">
                <a:latin typeface="Calibri" panose="020F0502020204030204" pitchFamily="34" charset="0"/>
                <a:ea typeface="Calibri" panose="020F0502020204030204" pitchFamily="34" charset="0"/>
              </a:rPr>
              <a:t>konkurrens</a:t>
            </a:r>
            <a:r>
              <a:rPr lang="en-GB" sz="1400" b="1" dirty="0">
                <a:latin typeface="Calibri" panose="020F0502020204030204" pitchFamily="34" charset="0"/>
                <a:ea typeface="Calibri" panose="020F0502020204030204" pitchFamily="34" charset="0"/>
              </a:rPr>
              <a:t> </a:t>
            </a:r>
            <a:r>
              <a:rPr lang="en-GB" sz="1400" b="1" dirty="0" err="1">
                <a:latin typeface="Calibri" panose="020F0502020204030204" pitchFamily="34" charset="0"/>
                <a:ea typeface="Calibri" panose="020F0502020204030204" pitchFamily="34" charset="0"/>
              </a:rPr>
              <a:t>speciellt</a:t>
            </a:r>
            <a:r>
              <a:rPr lang="en-GB" sz="1400" b="1" dirty="0">
                <a:latin typeface="Calibri" panose="020F0502020204030204" pitchFamily="34" charset="0"/>
                <a:ea typeface="Calibri" panose="020F0502020204030204" pitchFamily="34" charset="0"/>
              </a:rPr>
              <a:t> om </a:t>
            </a:r>
            <a:r>
              <a:rPr lang="en-GB" sz="1400" b="1" dirty="0" err="1">
                <a:latin typeface="Calibri" panose="020F0502020204030204" pitchFamily="34" charset="0"/>
                <a:ea typeface="Calibri" panose="020F0502020204030204" pitchFamily="34" charset="0"/>
              </a:rPr>
              <a:t>ingenjörer</a:t>
            </a:r>
            <a:r>
              <a:rPr lang="en-GB" sz="1400" b="1" dirty="0">
                <a:latin typeface="Calibri" panose="020F0502020204030204" pitchFamily="34" charset="0"/>
                <a:ea typeface="Calibri" panose="020F0502020204030204" pitchFamily="34" charset="0"/>
              </a:rPr>
              <a:t> </a:t>
            </a:r>
            <a:r>
              <a:rPr lang="en-GB" sz="1400" b="1" dirty="0" err="1">
                <a:latin typeface="Calibri" panose="020F0502020204030204" pitchFamily="34" charset="0"/>
                <a:ea typeface="Calibri" panose="020F0502020204030204" pitchFamily="34" charset="0"/>
              </a:rPr>
              <a:t>och</a:t>
            </a:r>
            <a:r>
              <a:rPr lang="en-GB" sz="1400" b="1" dirty="0">
                <a:latin typeface="Calibri" panose="020F0502020204030204" pitchFamily="34" charset="0"/>
                <a:ea typeface="Calibri" panose="020F0502020204030204" pitchFamily="34" charset="0"/>
              </a:rPr>
              <a:t> </a:t>
            </a:r>
            <a:r>
              <a:rPr lang="en-GB" sz="1400" b="1" dirty="0" err="1">
                <a:effectLst/>
                <a:latin typeface="Calibri" panose="020F0502020204030204" pitchFamily="34" charset="0"/>
                <a:ea typeface="Calibri" panose="020F0502020204030204" pitchFamily="34" charset="0"/>
              </a:rPr>
              <a:t>vårdpersonal</a:t>
            </a:r>
            <a:endParaRPr lang="en-GB" sz="1400" b="1"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80845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ppt_x"/>
                                          </p:val>
                                        </p:tav>
                                        <p:tav tm="100000">
                                          <p:val>
                                            <p:strVal val="#ppt_x"/>
                                          </p:val>
                                        </p:tav>
                                      </p:tavLst>
                                    </p:anim>
                                    <p:anim calcmode="lin" valueType="num">
                                      <p:cBhvr additive="base">
                                        <p:cTn id="22" dur="500" fill="hold"/>
                                        <p:tgtEl>
                                          <p:spTgt spid="3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48"/>
                                        </p:tgtEl>
                                        <p:attrNameLst>
                                          <p:attrName>style.visibility</p:attrName>
                                        </p:attrNameLst>
                                      </p:cBhvr>
                                      <p:to>
                                        <p:strVal val="visible"/>
                                      </p:to>
                                    </p:set>
                                    <p:anim calcmode="lin" valueType="num">
                                      <p:cBhvr additive="base">
                                        <p:cTn id="57" dur="500" fill="hold"/>
                                        <p:tgtEl>
                                          <p:spTgt spid="48"/>
                                        </p:tgtEl>
                                        <p:attrNameLst>
                                          <p:attrName>ppt_x</p:attrName>
                                        </p:attrNameLst>
                                      </p:cBhvr>
                                      <p:tavLst>
                                        <p:tav tm="0">
                                          <p:val>
                                            <p:strVal val="#ppt_x"/>
                                          </p:val>
                                        </p:tav>
                                        <p:tav tm="100000">
                                          <p:val>
                                            <p:strVal val="#ppt_x"/>
                                          </p:val>
                                        </p:tav>
                                      </p:tavLst>
                                    </p:anim>
                                    <p:anim calcmode="lin" valueType="num">
                                      <p:cBhvr additive="base">
                                        <p:cTn id="58" dur="500" fill="hold"/>
                                        <p:tgtEl>
                                          <p:spTgt spid="48"/>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500" fill="hold"/>
                                        <p:tgtEl>
                                          <p:spTgt spid="4"/>
                                        </p:tgtEl>
                                        <p:attrNameLst>
                                          <p:attrName>ppt_x</p:attrName>
                                        </p:attrNameLst>
                                      </p:cBhvr>
                                      <p:tavLst>
                                        <p:tav tm="0">
                                          <p:val>
                                            <p:strVal val="#ppt_x"/>
                                          </p:val>
                                        </p:tav>
                                        <p:tav tm="100000">
                                          <p:val>
                                            <p:strVal val="#ppt_x"/>
                                          </p:val>
                                        </p:tav>
                                      </p:tavLst>
                                    </p:anim>
                                    <p:anim calcmode="lin" valueType="num">
                                      <p:cBhvr additive="base">
                                        <p:cTn id="62" dur="500" fill="hold"/>
                                        <p:tgtEl>
                                          <p:spTgt spid="4"/>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additive="base">
                                        <p:cTn id="65" dur="500" fill="hold"/>
                                        <p:tgtEl>
                                          <p:spTgt spid="5"/>
                                        </p:tgtEl>
                                        <p:attrNameLst>
                                          <p:attrName>ppt_x</p:attrName>
                                        </p:attrNameLst>
                                      </p:cBhvr>
                                      <p:tavLst>
                                        <p:tav tm="0">
                                          <p:val>
                                            <p:strVal val="#ppt_x"/>
                                          </p:val>
                                        </p:tav>
                                        <p:tav tm="100000">
                                          <p:val>
                                            <p:strVal val="#ppt_x"/>
                                          </p:val>
                                        </p:tav>
                                      </p:tavLst>
                                    </p:anim>
                                    <p:anim calcmode="lin" valueType="num">
                                      <p:cBhvr additive="base">
                                        <p:cTn id="66" dur="500" fill="hold"/>
                                        <p:tgtEl>
                                          <p:spTgt spid="5"/>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 calcmode="lin" valueType="num">
                                      <p:cBhvr additive="base">
                                        <p:cTn id="69" dur="500" fill="hold"/>
                                        <p:tgtEl>
                                          <p:spTgt spid="30"/>
                                        </p:tgtEl>
                                        <p:attrNameLst>
                                          <p:attrName>ppt_x</p:attrName>
                                        </p:attrNameLst>
                                      </p:cBhvr>
                                      <p:tavLst>
                                        <p:tav tm="0">
                                          <p:val>
                                            <p:strVal val="#ppt_x"/>
                                          </p:val>
                                        </p:tav>
                                        <p:tav tm="100000">
                                          <p:val>
                                            <p:strVal val="#ppt_x"/>
                                          </p:val>
                                        </p:tav>
                                      </p:tavLst>
                                    </p:anim>
                                    <p:anim calcmode="lin" valueType="num">
                                      <p:cBhvr additive="base">
                                        <p:cTn id="70" dur="500" fill="hold"/>
                                        <p:tgtEl>
                                          <p:spTgt spid="30"/>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60"/>
                                        </p:tgtEl>
                                        <p:attrNameLst>
                                          <p:attrName>style.visibility</p:attrName>
                                        </p:attrNameLst>
                                      </p:cBhvr>
                                      <p:to>
                                        <p:strVal val="visible"/>
                                      </p:to>
                                    </p:set>
                                    <p:anim calcmode="lin" valueType="num">
                                      <p:cBhvr additive="base">
                                        <p:cTn id="73" dur="500" fill="hold"/>
                                        <p:tgtEl>
                                          <p:spTgt spid="60"/>
                                        </p:tgtEl>
                                        <p:attrNameLst>
                                          <p:attrName>ppt_x</p:attrName>
                                        </p:attrNameLst>
                                      </p:cBhvr>
                                      <p:tavLst>
                                        <p:tav tm="0">
                                          <p:val>
                                            <p:strVal val="#ppt_x"/>
                                          </p:val>
                                        </p:tav>
                                        <p:tav tm="100000">
                                          <p:val>
                                            <p:strVal val="#ppt_x"/>
                                          </p:val>
                                        </p:tav>
                                      </p:tavLst>
                                    </p:anim>
                                    <p:anim calcmode="lin" valueType="num">
                                      <p:cBhvr additive="base">
                                        <p:cTn id="74"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61"/>
                                        </p:tgtEl>
                                        <p:attrNameLst>
                                          <p:attrName>style.visibility</p:attrName>
                                        </p:attrNameLst>
                                      </p:cBhvr>
                                      <p:to>
                                        <p:strVal val="visible"/>
                                      </p:to>
                                    </p:set>
                                    <p:anim calcmode="lin" valueType="num">
                                      <p:cBhvr additive="base">
                                        <p:cTn id="79" dur="500" fill="hold"/>
                                        <p:tgtEl>
                                          <p:spTgt spid="61"/>
                                        </p:tgtEl>
                                        <p:attrNameLst>
                                          <p:attrName>ppt_x</p:attrName>
                                        </p:attrNameLst>
                                      </p:cBhvr>
                                      <p:tavLst>
                                        <p:tav tm="0">
                                          <p:val>
                                            <p:strVal val="#ppt_x"/>
                                          </p:val>
                                        </p:tav>
                                        <p:tav tm="100000">
                                          <p:val>
                                            <p:strVal val="#ppt_x"/>
                                          </p:val>
                                        </p:tav>
                                      </p:tavLst>
                                    </p:anim>
                                    <p:anim calcmode="lin" valueType="num">
                                      <p:cBhvr additive="base">
                                        <p:cTn id="80" dur="500" fill="hold"/>
                                        <p:tgtEl>
                                          <p:spTgt spid="61"/>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
                                        </p:tgtEl>
                                        <p:attrNameLst>
                                          <p:attrName>style.visibility</p:attrName>
                                        </p:attrNameLst>
                                      </p:cBhvr>
                                      <p:to>
                                        <p:strVal val="visible"/>
                                      </p:to>
                                    </p:set>
                                    <p:anim calcmode="lin" valueType="num">
                                      <p:cBhvr additive="base">
                                        <p:cTn id="83" dur="500" fill="hold"/>
                                        <p:tgtEl>
                                          <p:spTgt spid="2"/>
                                        </p:tgtEl>
                                        <p:attrNameLst>
                                          <p:attrName>ppt_x</p:attrName>
                                        </p:attrNameLst>
                                      </p:cBhvr>
                                      <p:tavLst>
                                        <p:tav tm="0">
                                          <p:val>
                                            <p:strVal val="#ppt_x"/>
                                          </p:val>
                                        </p:tav>
                                        <p:tav tm="100000">
                                          <p:val>
                                            <p:strVal val="#ppt_x"/>
                                          </p:val>
                                        </p:tav>
                                      </p:tavLst>
                                    </p:anim>
                                    <p:anim calcmode="lin" valueType="num">
                                      <p:cBhvr additive="base">
                                        <p:cTn id="8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65"/>
                                        </p:tgtEl>
                                        <p:attrNameLst>
                                          <p:attrName>style.visibility</p:attrName>
                                        </p:attrNameLst>
                                      </p:cBhvr>
                                      <p:to>
                                        <p:strVal val="visible"/>
                                      </p:to>
                                    </p:set>
                                    <p:anim calcmode="lin" valueType="num">
                                      <p:cBhvr additive="base">
                                        <p:cTn id="89" dur="500" fill="hold"/>
                                        <p:tgtEl>
                                          <p:spTgt spid="65"/>
                                        </p:tgtEl>
                                        <p:attrNameLst>
                                          <p:attrName>ppt_x</p:attrName>
                                        </p:attrNameLst>
                                      </p:cBhvr>
                                      <p:tavLst>
                                        <p:tav tm="0">
                                          <p:val>
                                            <p:strVal val="#ppt_x"/>
                                          </p:val>
                                        </p:tav>
                                        <p:tav tm="100000">
                                          <p:val>
                                            <p:strVal val="#ppt_x"/>
                                          </p:val>
                                        </p:tav>
                                      </p:tavLst>
                                    </p:anim>
                                    <p:anim calcmode="lin" valueType="num">
                                      <p:cBhvr additive="base">
                                        <p:cTn id="90" dur="500" fill="hold"/>
                                        <p:tgtEl>
                                          <p:spTgt spid="65"/>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51"/>
                                        </p:tgtEl>
                                        <p:attrNameLst>
                                          <p:attrName>style.visibility</p:attrName>
                                        </p:attrNameLst>
                                      </p:cBhvr>
                                      <p:to>
                                        <p:strVal val="visible"/>
                                      </p:to>
                                    </p:set>
                                    <p:anim calcmode="lin" valueType="num">
                                      <p:cBhvr additive="base">
                                        <p:cTn id="93" dur="500" fill="hold"/>
                                        <p:tgtEl>
                                          <p:spTgt spid="51"/>
                                        </p:tgtEl>
                                        <p:attrNameLst>
                                          <p:attrName>ppt_x</p:attrName>
                                        </p:attrNameLst>
                                      </p:cBhvr>
                                      <p:tavLst>
                                        <p:tav tm="0">
                                          <p:val>
                                            <p:strVal val="#ppt_x"/>
                                          </p:val>
                                        </p:tav>
                                        <p:tav tm="100000">
                                          <p:val>
                                            <p:strVal val="#ppt_x"/>
                                          </p:val>
                                        </p:tav>
                                      </p:tavLst>
                                    </p:anim>
                                    <p:anim calcmode="lin" valueType="num">
                                      <p:cBhvr additive="base">
                                        <p:cTn id="94" dur="500" fill="hold"/>
                                        <p:tgtEl>
                                          <p:spTgt spid="51"/>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54"/>
                                        </p:tgtEl>
                                        <p:attrNameLst>
                                          <p:attrName>style.visibility</p:attrName>
                                        </p:attrNameLst>
                                      </p:cBhvr>
                                      <p:to>
                                        <p:strVal val="visible"/>
                                      </p:to>
                                    </p:set>
                                    <p:anim calcmode="lin" valueType="num">
                                      <p:cBhvr additive="base">
                                        <p:cTn id="97" dur="500" fill="hold"/>
                                        <p:tgtEl>
                                          <p:spTgt spid="54"/>
                                        </p:tgtEl>
                                        <p:attrNameLst>
                                          <p:attrName>ppt_x</p:attrName>
                                        </p:attrNameLst>
                                      </p:cBhvr>
                                      <p:tavLst>
                                        <p:tav tm="0">
                                          <p:val>
                                            <p:strVal val="#ppt_x"/>
                                          </p:val>
                                        </p:tav>
                                        <p:tav tm="100000">
                                          <p:val>
                                            <p:strVal val="#ppt_x"/>
                                          </p:val>
                                        </p:tav>
                                      </p:tavLst>
                                    </p:anim>
                                    <p:anim calcmode="lin" valueType="num">
                                      <p:cBhvr additive="base">
                                        <p:cTn id="98" dur="500" fill="hold"/>
                                        <p:tgtEl>
                                          <p:spTgt spid="54"/>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53"/>
                                        </p:tgtEl>
                                        <p:attrNameLst>
                                          <p:attrName>style.visibility</p:attrName>
                                        </p:attrNameLst>
                                      </p:cBhvr>
                                      <p:to>
                                        <p:strVal val="visible"/>
                                      </p:to>
                                    </p:set>
                                    <p:anim calcmode="lin" valueType="num">
                                      <p:cBhvr additive="base">
                                        <p:cTn id="101" dur="500" fill="hold"/>
                                        <p:tgtEl>
                                          <p:spTgt spid="53"/>
                                        </p:tgtEl>
                                        <p:attrNameLst>
                                          <p:attrName>ppt_x</p:attrName>
                                        </p:attrNameLst>
                                      </p:cBhvr>
                                      <p:tavLst>
                                        <p:tav tm="0">
                                          <p:val>
                                            <p:strVal val="#ppt_x"/>
                                          </p:val>
                                        </p:tav>
                                        <p:tav tm="100000">
                                          <p:val>
                                            <p:strVal val="#ppt_x"/>
                                          </p:val>
                                        </p:tav>
                                      </p:tavLst>
                                    </p:anim>
                                    <p:anim calcmode="lin" valueType="num">
                                      <p:cBhvr additive="base">
                                        <p:cTn id="102" dur="500" fill="hold"/>
                                        <p:tgtEl>
                                          <p:spTgt spid="53"/>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52"/>
                                        </p:tgtEl>
                                        <p:attrNameLst>
                                          <p:attrName>style.visibility</p:attrName>
                                        </p:attrNameLst>
                                      </p:cBhvr>
                                      <p:to>
                                        <p:strVal val="visible"/>
                                      </p:to>
                                    </p:set>
                                    <p:anim calcmode="lin" valueType="num">
                                      <p:cBhvr additive="base">
                                        <p:cTn id="105" dur="500" fill="hold"/>
                                        <p:tgtEl>
                                          <p:spTgt spid="52"/>
                                        </p:tgtEl>
                                        <p:attrNameLst>
                                          <p:attrName>ppt_x</p:attrName>
                                        </p:attrNameLst>
                                      </p:cBhvr>
                                      <p:tavLst>
                                        <p:tav tm="0">
                                          <p:val>
                                            <p:strVal val="#ppt_x"/>
                                          </p:val>
                                        </p:tav>
                                        <p:tav tm="100000">
                                          <p:val>
                                            <p:strVal val="#ppt_x"/>
                                          </p:val>
                                        </p:tav>
                                      </p:tavLst>
                                    </p:anim>
                                    <p:anim calcmode="lin" valueType="num">
                                      <p:cBhvr additive="base">
                                        <p:cTn id="106" dur="500" fill="hold"/>
                                        <p:tgtEl>
                                          <p:spTgt spid="52"/>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56"/>
                                        </p:tgtEl>
                                        <p:attrNameLst>
                                          <p:attrName>style.visibility</p:attrName>
                                        </p:attrNameLst>
                                      </p:cBhvr>
                                      <p:to>
                                        <p:strVal val="visible"/>
                                      </p:to>
                                    </p:set>
                                    <p:anim calcmode="lin" valueType="num">
                                      <p:cBhvr additive="base">
                                        <p:cTn id="109" dur="500" fill="hold"/>
                                        <p:tgtEl>
                                          <p:spTgt spid="56"/>
                                        </p:tgtEl>
                                        <p:attrNameLst>
                                          <p:attrName>ppt_x</p:attrName>
                                        </p:attrNameLst>
                                      </p:cBhvr>
                                      <p:tavLst>
                                        <p:tav tm="0">
                                          <p:val>
                                            <p:strVal val="#ppt_x"/>
                                          </p:val>
                                        </p:tav>
                                        <p:tav tm="100000">
                                          <p:val>
                                            <p:strVal val="#ppt_x"/>
                                          </p:val>
                                        </p:tav>
                                      </p:tavLst>
                                    </p:anim>
                                    <p:anim calcmode="lin" valueType="num">
                                      <p:cBhvr additive="base">
                                        <p:cTn id="110" dur="500" fill="hold"/>
                                        <p:tgtEl>
                                          <p:spTgt spid="56"/>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62"/>
                                        </p:tgtEl>
                                        <p:attrNameLst>
                                          <p:attrName>style.visibility</p:attrName>
                                        </p:attrNameLst>
                                      </p:cBhvr>
                                      <p:to>
                                        <p:strVal val="visible"/>
                                      </p:to>
                                    </p:set>
                                    <p:anim calcmode="lin" valueType="num">
                                      <p:cBhvr additive="base">
                                        <p:cTn id="113" dur="500" fill="hold"/>
                                        <p:tgtEl>
                                          <p:spTgt spid="62"/>
                                        </p:tgtEl>
                                        <p:attrNameLst>
                                          <p:attrName>ppt_x</p:attrName>
                                        </p:attrNameLst>
                                      </p:cBhvr>
                                      <p:tavLst>
                                        <p:tav tm="0">
                                          <p:val>
                                            <p:strVal val="#ppt_x"/>
                                          </p:val>
                                        </p:tav>
                                        <p:tav tm="100000">
                                          <p:val>
                                            <p:strVal val="#ppt_x"/>
                                          </p:val>
                                        </p:tav>
                                      </p:tavLst>
                                    </p:anim>
                                    <p:anim calcmode="lin" valueType="num">
                                      <p:cBhvr additive="base">
                                        <p:cTn id="114" dur="500" fill="hold"/>
                                        <p:tgtEl>
                                          <p:spTgt spid="62"/>
                                        </p:tgtEl>
                                        <p:attrNameLst>
                                          <p:attrName>ppt_y</p:attrName>
                                        </p:attrNameLst>
                                      </p:cBhvr>
                                      <p:tavLst>
                                        <p:tav tm="0">
                                          <p:val>
                                            <p:strVal val="1+#ppt_h/2"/>
                                          </p:val>
                                        </p:tav>
                                        <p:tav tm="100000">
                                          <p:val>
                                            <p:strVal val="#ppt_y"/>
                                          </p:val>
                                        </p:tav>
                                      </p:tavLst>
                                    </p:anim>
                                  </p:childTnLst>
                                </p:cTn>
                              </p:par>
                              <p:par>
                                <p:cTn id="115" presetID="2" presetClass="entr" presetSubtype="4" fill="hold" nodeType="withEffect">
                                  <p:stCondLst>
                                    <p:cond delay="0"/>
                                  </p:stCondLst>
                                  <p:childTnLst>
                                    <p:set>
                                      <p:cBhvr>
                                        <p:cTn id="116" dur="1" fill="hold">
                                          <p:stCondLst>
                                            <p:cond delay="0"/>
                                          </p:stCondLst>
                                        </p:cTn>
                                        <p:tgtEl>
                                          <p:spTgt spid="50"/>
                                        </p:tgtEl>
                                        <p:attrNameLst>
                                          <p:attrName>style.visibility</p:attrName>
                                        </p:attrNameLst>
                                      </p:cBhvr>
                                      <p:to>
                                        <p:strVal val="visible"/>
                                      </p:to>
                                    </p:set>
                                    <p:anim calcmode="lin" valueType="num">
                                      <p:cBhvr additive="base">
                                        <p:cTn id="117" dur="500" fill="hold"/>
                                        <p:tgtEl>
                                          <p:spTgt spid="50"/>
                                        </p:tgtEl>
                                        <p:attrNameLst>
                                          <p:attrName>ppt_x</p:attrName>
                                        </p:attrNameLst>
                                      </p:cBhvr>
                                      <p:tavLst>
                                        <p:tav tm="0">
                                          <p:val>
                                            <p:strVal val="#ppt_x"/>
                                          </p:val>
                                        </p:tav>
                                        <p:tav tm="100000">
                                          <p:val>
                                            <p:strVal val="#ppt_x"/>
                                          </p:val>
                                        </p:tav>
                                      </p:tavLst>
                                    </p:anim>
                                    <p:anim calcmode="lin" valueType="num">
                                      <p:cBhvr additive="base">
                                        <p:cTn id="118" dur="500" fill="hold"/>
                                        <p:tgtEl>
                                          <p:spTgt spid="50"/>
                                        </p:tgtEl>
                                        <p:attrNameLst>
                                          <p:attrName>ppt_y</p:attrName>
                                        </p:attrNameLst>
                                      </p:cBhvr>
                                      <p:tavLst>
                                        <p:tav tm="0">
                                          <p:val>
                                            <p:strVal val="1+#ppt_h/2"/>
                                          </p:val>
                                        </p:tav>
                                        <p:tav tm="100000">
                                          <p:val>
                                            <p:strVal val="#ppt_y"/>
                                          </p:val>
                                        </p:tav>
                                      </p:tavLst>
                                    </p:anim>
                                  </p:childTnLst>
                                </p:cTn>
                              </p:par>
                              <p:par>
                                <p:cTn id="119" presetID="2" presetClass="entr" presetSubtype="4" fill="hold" nodeType="withEffect">
                                  <p:stCondLst>
                                    <p:cond delay="0"/>
                                  </p:stCondLst>
                                  <p:childTnLst>
                                    <p:set>
                                      <p:cBhvr>
                                        <p:cTn id="120" dur="1" fill="hold">
                                          <p:stCondLst>
                                            <p:cond delay="0"/>
                                          </p:stCondLst>
                                        </p:cTn>
                                        <p:tgtEl>
                                          <p:spTgt spid="70"/>
                                        </p:tgtEl>
                                        <p:attrNameLst>
                                          <p:attrName>style.visibility</p:attrName>
                                        </p:attrNameLst>
                                      </p:cBhvr>
                                      <p:to>
                                        <p:strVal val="visible"/>
                                      </p:to>
                                    </p:set>
                                    <p:anim calcmode="lin" valueType="num">
                                      <p:cBhvr additive="base">
                                        <p:cTn id="121" dur="500" fill="hold"/>
                                        <p:tgtEl>
                                          <p:spTgt spid="70"/>
                                        </p:tgtEl>
                                        <p:attrNameLst>
                                          <p:attrName>ppt_x</p:attrName>
                                        </p:attrNameLst>
                                      </p:cBhvr>
                                      <p:tavLst>
                                        <p:tav tm="0">
                                          <p:val>
                                            <p:strVal val="#ppt_x"/>
                                          </p:val>
                                        </p:tav>
                                        <p:tav tm="100000">
                                          <p:val>
                                            <p:strVal val="#ppt_x"/>
                                          </p:val>
                                        </p:tav>
                                      </p:tavLst>
                                    </p:anim>
                                    <p:anim calcmode="lin" valueType="num">
                                      <p:cBhvr additive="base">
                                        <p:cTn id="122" dur="500" fill="hold"/>
                                        <p:tgtEl>
                                          <p:spTgt spid="70"/>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59"/>
                                        </p:tgtEl>
                                        <p:attrNameLst>
                                          <p:attrName>style.visibility</p:attrName>
                                        </p:attrNameLst>
                                      </p:cBhvr>
                                      <p:to>
                                        <p:strVal val="visible"/>
                                      </p:to>
                                    </p:set>
                                    <p:anim calcmode="lin" valueType="num">
                                      <p:cBhvr additive="base">
                                        <p:cTn id="125" dur="500" fill="hold"/>
                                        <p:tgtEl>
                                          <p:spTgt spid="59"/>
                                        </p:tgtEl>
                                        <p:attrNameLst>
                                          <p:attrName>ppt_x</p:attrName>
                                        </p:attrNameLst>
                                      </p:cBhvr>
                                      <p:tavLst>
                                        <p:tav tm="0">
                                          <p:val>
                                            <p:strVal val="#ppt_x"/>
                                          </p:val>
                                        </p:tav>
                                        <p:tav tm="100000">
                                          <p:val>
                                            <p:strVal val="#ppt_x"/>
                                          </p:val>
                                        </p:tav>
                                      </p:tavLst>
                                    </p:anim>
                                    <p:anim calcmode="lin" valueType="num">
                                      <p:cBhvr additive="base">
                                        <p:cTn id="126" dur="500" fill="hold"/>
                                        <p:tgtEl>
                                          <p:spTgt spid="59"/>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58"/>
                                        </p:tgtEl>
                                        <p:attrNameLst>
                                          <p:attrName>style.visibility</p:attrName>
                                        </p:attrNameLst>
                                      </p:cBhvr>
                                      <p:to>
                                        <p:strVal val="visible"/>
                                      </p:to>
                                    </p:set>
                                    <p:anim calcmode="lin" valueType="num">
                                      <p:cBhvr additive="base">
                                        <p:cTn id="129" dur="500" fill="hold"/>
                                        <p:tgtEl>
                                          <p:spTgt spid="58"/>
                                        </p:tgtEl>
                                        <p:attrNameLst>
                                          <p:attrName>ppt_x</p:attrName>
                                        </p:attrNameLst>
                                      </p:cBhvr>
                                      <p:tavLst>
                                        <p:tav tm="0">
                                          <p:val>
                                            <p:strVal val="#ppt_x"/>
                                          </p:val>
                                        </p:tav>
                                        <p:tav tm="100000">
                                          <p:val>
                                            <p:strVal val="#ppt_x"/>
                                          </p:val>
                                        </p:tav>
                                      </p:tavLst>
                                    </p:anim>
                                    <p:anim calcmode="lin" valueType="num">
                                      <p:cBhvr additive="base">
                                        <p:cTn id="130"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 presetClass="entr" presetSubtype="4" fill="hold" grpId="0" nodeType="clickEffect">
                                  <p:stCondLst>
                                    <p:cond delay="0"/>
                                  </p:stCondLst>
                                  <p:childTnLst>
                                    <p:set>
                                      <p:cBhvr>
                                        <p:cTn id="134" dur="1" fill="hold">
                                          <p:stCondLst>
                                            <p:cond delay="0"/>
                                          </p:stCondLst>
                                        </p:cTn>
                                        <p:tgtEl>
                                          <p:spTgt spid="57"/>
                                        </p:tgtEl>
                                        <p:attrNameLst>
                                          <p:attrName>style.visibility</p:attrName>
                                        </p:attrNameLst>
                                      </p:cBhvr>
                                      <p:to>
                                        <p:strVal val="visible"/>
                                      </p:to>
                                    </p:set>
                                    <p:anim calcmode="lin" valueType="num">
                                      <p:cBhvr additive="base">
                                        <p:cTn id="135" dur="500" fill="hold"/>
                                        <p:tgtEl>
                                          <p:spTgt spid="57"/>
                                        </p:tgtEl>
                                        <p:attrNameLst>
                                          <p:attrName>ppt_x</p:attrName>
                                        </p:attrNameLst>
                                      </p:cBhvr>
                                      <p:tavLst>
                                        <p:tav tm="0">
                                          <p:val>
                                            <p:strVal val="#ppt_x"/>
                                          </p:val>
                                        </p:tav>
                                        <p:tav tm="100000">
                                          <p:val>
                                            <p:strVal val="#ppt_x"/>
                                          </p:val>
                                        </p:tav>
                                      </p:tavLst>
                                    </p:anim>
                                    <p:anim calcmode="lin" valueType="num">
                                      <p:cBhvr additive="base">
                                        <p:cTn id="136" dur="500" fill="hold"/>
                                        <p:tgtEl>
                                          <p:spTgt spid="57"/>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49"/>
                                        </p:tgtEl>
                                        <p:attrNameLst>
                                          <p:attrName>style.visibility</p:attrName>
                                        </p:attrNameLst>
                                      </p:cBhvr>
                                      <p:to>
                                        <p:strVal val="visible"/>
                                      </p:to>
                                    </p:set>
                                    <p:anim calcmode="lin" valueType="num">
                                      <p:cBhvr additive="base">
                                        <p:cTn id="139" dur="500" fill="hold"/>
                                        <p:tgtEl>
                                          <p:spTgt spid="49"/>
                                        </p:tgtEl>
                                        <p:attrNameLst>
                                          <p:attrName>ppt_x</p:attrName>
                                        </p:attrNameLst>
                                      </p:cBhvr>
                                      <p:tavLst>
                                        <p:tav tm="0">
                                          <p:val>
                                            <p:strVal val="#ppt_x"/>
                                          </p:val>
                                        </p:tav>
                                        <p:tav tm="100000">
                                          <p:val>
                                            <p:strVal val="#ppt_x"/>
                                          </p:val>
                                        </p:tav>
                                      </p:tavLst>
                                    </p:anim>
                                    <p:anim calcmode="lin" valueType="num">
                                      <p:cBhvr additive="base">
                                        <p:cTn id="140" dur="500" fill="hold"/>
                                        <p:tgtEl>
                                          <p:spTgt spid="49"/>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63"/>
                                        </p:tgtEl>
                                        <p:attrNameLst>
                                          <p:attrName>style.visibility</p:attrName>
                                        </p:attrNameLst>
                                      </p:cBhvr>
                                      <p:to>
                                        <p:strVal val="visible"/>
                                      </p:to>
                                    </p:set>
                                    <p:anim calcmode="lin" valueType="num">
                                      <p:cBhvr additive="base">
                                        <p:cTn id="143" dur="500" fill="hold"/>
                                        <p:tgtEl>
                                          <p:spTgt spid="63"/>
                                        </p:tgtEl>
                                        <p:attrNameLst>
                                          <p:attrName>ppt_x</p:attrName>
                                        </p:attrNameLst>
                                      </p:cBhvr>
                                      <p:tavLst>
                                        <p:tav tm="0">
                                          <p:val>
                                            <p:strVal val="#ppt_x"/>
                                          </p:val>
                                        </p:tav>
                                        <p:tav tm="100000">
                                          <p:val>
                                            <p:strVal val="#ppt_x"/>
                                          </p:val>
                                        </p:tav>
                                      </p:tavLst>
                                    </p:anim>
                                    <p:anim calcmode="lin" valueType="num">
                                      <p:cBhvr additive="base">
                                        <p:cTn id="144" dur="500" fill="hold"/>
                                        <p:tgtEl>
                                          <p:spTgt spid="63"/>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64"/>
                                        </p:tgtEl>
                                        <p:attrNameLst>
                                          <p:attrName>style.visibility</p:attrName>
                                        </p:attrNameLst>
                                      </p:cBhvr>
                                      <p:to>
                                        <p:strVal val="visible"/>
                                      </p:to>
                                    </p:set>
                                    <p:anim calcmode="lin" valueType="num">
                                      <p:cBhvr additive="base">
                                        <p:cTn id="147" dur="500" fill="hold"/>
                                        <p:tgtEl>
                                          <p:spTgt spid="64"/>
                                        </p:tgtEl>
                                        <p:attrNameLst>
                                          <p:attrName>ppt_x</p:attrName>
                                        </p:attrNameLst>
                                      </p:cBhvr>
                                      <p:tavLst>
                                        <p:tav tm="0">
                                          <p:val>
                                            <p:strVal val="#ppt_x"/>
                                          </p:val>
                                        </p:tav>
                                        <p:tav tm="100000">
                                          <p:val>
                                            <p:strVal val="#ppt_x"/>
                                          </p:val>
                                        </p:tav>
                                      </p:tavLst>
                                    </p:anim>
                                    <p:anim calcmode="lin" valueType="num">
                                      <p:cBhvr additive="base">
                                        <p:cTn id="148" dur="500" fill="hold"/>
                                        <p:tgtEl>
                                          <p:spTgt spid="64"/>
                                        </p:tgtEl>
                                        <p:attrNameLst>
                                          <p:attrName>ppt_y</p:attrName>
                                        </p:attrNameLst>
                                      </p:cBhvr>
                                      <p:tavLst>
                                        <p:tav tm="0">
                                          <p:val>
                                            <p:strVal val="1+#ppt_h/2"/>
                                          </p:val>
                                        </p:tav>
                                        <p:tav tm="100000">
                                          <p:val>
                                            <p:strVal val="#ppt_y"/>
                                          </p:val>
                                        </p:tav>
                                      </p:tavLst>
                                    </p:anim>
                                  </p:childTnLst>
                                </p:cTn>
                              </p:par>
                              <p:par>
                                <p:cTn id="149" presetID="2" presetClass="entr" presetSubtype="4" fill="hold" grpId="0" nodeType="withEffect">
                                  <p:stCondLst>
                                    <p:cond delay="0"/>
                                  </p:stCondLst>
                                  <p:childTnLst>
                                    <p:set>
                                      <p:cBhvr>
                                        <p:cTn id="150" dur="1" fill="hold">
                                          <p:stCondLst>
                                            <p:cond delay="0"/>
                                          </p:stCondLst>
                                        </p:cTn>
                                        <p:tgtEl>
                                          <p:spTgt spid="66"/>
                                        </p:tgtEl>
                                        <p:attrNameLst>
                                          <p:attrName>style.visibility</p:attrName>
                                        </p:attrNameLst>
                                      </p:cBhvr>
                                      <p:to>
                                        <p:strVal val="visible"/>
                                      </p:to>
                                    </p:set>
                                    <p:anim calcmode="lin" valueType="num">
                                      <p:cBhvr additive="base">
                                        <p:cTn id="151" dur="500" fill="hold"/>
                                        <p:tgtEl>
                                          <p:spTgt spid="66"/>
                                        </p:tgtEl>
                                        <p:attrNameLst>
                                          <p:attrName>ppt_x</p:attrName>
                                        </p:attrNameLst>
                                      </p:cBhvr>
                                      <p:tavLst>
                                        <p:tav tm="0">
                                          <p:val>
                                            <p:strVal val="#ppt_x"/>
                                          </p:val>
                                        </p:tav>
                                        <p:tav tm="100000">
                                          <p:val>
                                            <p:strVal val="#ppt_x"/>
                                          </p:val>
                                        </p:tav>
                                      </p:tavLst>
                                    </p:anim>
                                    <p:anim calcmode="lin" valueType="num">
                                      <p:cBhvr additive="base">
                                        <p:cTn id="152" dur="500" fill="hold"/>
                                        <p:tgtEl>
                                          <p:spTgt spid="66"/>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55"/>
                                        </p:tgtEl>
                                        <p:attrNameLst>
                                          <p:attrName>style.visibility</p:attrName>
                                        </p:attrNameLst>
                                      </p:cBhvr>
                                      <p:to>
                                        <p:strVal val="visible"/>
                                      </p:to>
                                    </p:set>
                                    <p:anim calcmode="lin" valueType="num">
                                      <p:cBhvr additive="base">
                                        <p:cTn id="155" dur="500" fill="hold"/>
                                        <p:tgtEl>
                                          <p:spTgt spid="55"/>
                                        </p:tgtEl>
                                        <p:attrNameLst>
                                          <p:attrName>ppt_x</p:attrName>
                                        </p:attrNameLst>
                                      </p:cBhvr>
                                      <p:tavLst>
                                        <p:tav tm="0">
                                          <p:val>
                                            <p:strVal val="#ppt_x"/>
                                          </p:val>
                                        </p:tav>
                                        <p:tav tm="100000">
                                          <p:val>
                                            <p:strVal val="#ppt_x"/>
                                          </p:val>
                                        </p:tav>
                                      </p:tavLst>
                                    </p:anim>
                                    <p:anim calcmode="lin" valueType="num">
                                      <p:cBhvr additive="base">
                                        <p:cTn id="156"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2" presetClass="entr" presetSubtype="4" fill="hold" grpId="0" nodeType="clickEffect">
                                  <p:stCondLst>
                                    <p:cond delay="0"/>
                                  </p:stCondLst>
                                  <p:childTnLst>
                                    <p:set>
                                      <p:cBhvr>
                                        <p:cTn id="160" dur="1" fill="hold">
                                          <p:stCondLst>
                                            <p:cond delay="0"/>
                                          </p:stCondLst>
                                        </p:cTn>
                                        <p:tgtEl>
                                          <p:spTgt spid="10"/>
                                        </p:tgtEl>
                                        <p:attrNameLst>
                                          <p:attrName>style.visibility</p:attrName>
                                        </p:attrNameLst>
                                      </p:cBhvr>
                                      <p:to>
                                        <p:strVal val="visible"/>
                                      </p:to>
                                    </p:set>
                                    <p:anim calcmode="lin" valueType="num">
                                      <p:cBhvr additive="base">
                                        <p:cTn id="161" dur="500" fill="hold"/>
                                        <p:tgtEl>
                                          <p:spTgt spid="10"/>
                                        </p:tgtEl>
                                        <p:attrNameLst>
                                          <p:attrName>ppt_x</p:attrName>
                                        </p:attrNameLst>
                                      </p:cBhvr>
                                      <p:tavLst>
                                        <p:tav tm="0">
                                          <p:val>
                                            <p:strVal val="#ppt_x"/>
                                          </p:val>
                                        </p:tav>
                                        <p:tav tm="100000">
                                          <p:val>
                                            <p:strVal val="#ppt_x"/>
                                          </p:val>
                                        </p:tav>
                                      </p:tavLst>
                                    </p:anim>
                                    <p:anim calcmode="lin" valueType="num">
                                      <p:cBhvr additive="base">
                                        <p:cTn id="162" dur="500" fill="hold"/>
                                        <p:tgtEl>
                                          <p:spTgt spid="10"/>
                                        </p:tgtEl>
                                        <p:attrNameLst>
                                          <p:attrName>ppt_y</p:attrName>
                                        </p:attrNameLst>
                                      </p:cBhvr>
                                      <p:tavLst>
                                        <p:tav tm="0">
                                          <p:val>
                                            <p:strVal val="1+#ppt_h/2"/>
                                          </p:val>
                                        </p:tav>
                                        <p:tav tm="100000">
                                          <p:val>
                                            <p:strVal val="#ppt_y"/>
                                          </p:val>
                                        </p:tav>
                                      </p:tavLst>
                                    </p:anim>
                                  </p:childTnLst>
                                </p:cTn>
                              </p:par>
                              <p:par>
                                <p:cTn id="163" presetID="2" presetClass="entr" presetSubtype="4" fill="hold" nodeType="withEffect">
                                  <p:stCondLst>
                                    <p:cond delay="0"/>
                                  </p:stCondLst>
                                  <p:childTnLst>
                                    <p:set>
                                      <p:cBhvr>
                                        <p:cTn id="164" dur="1" fill="hold">
                                          <p:stCondLst>
                                            <p:cond delay="0"/>
                                          </p:stCondLst>
                                        </p:cTn>
                                        <p:tgtEl>
                                          <p:spTgt spid="12"/>
                                        </p:tgtEl>
                                        <p:attrNameLst>
                                          <p:attrName>style.visibility</p:attrName>
                                        </p:attrNameLst>
                                      </p:cBhvr>
                                      <p:to>
                                        <p:strVal val="visible"/>
                                      </p:to>
                                    </p:set>
                                    <p:anim calcmode="lin" valueType="num">
                                      <p:cBhvr additive="base">
                                        <p:cTn id="165" dur="500" fill="hold"/>
                                        <p:tgtEl>
                                          <p:spTgt spid="12"/>
                                        </p:tgtEl>
                                        <p:attrNameLst>
                                          <p:attrName>ppt_x</p:attrName>
                                        </p:attrNameLst>
                                      </p:cBhvr>
                                      <p:tavLst>
                                        <p:tav tm="0">
                                          <p:val>
                                            <p:strVal val="#ppt_x"/>
                                          </p:val>
                                        </p:tav>
                                        <p:tav tm="100000">
                                          <p:val>
                                            <p:strVal val="#ppt_x"/>
                                          </p:val>
                                        </p:tav>
                                      </p:tavLst>
                                    </p:anim>
                                    <p:anim calcmode="lin" valueType="num">
                                      <p:cBhvr additive="base">
                                        <p:cTn id="16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animBg="1"/>
      <p:bldP spid="25" grpId="0"/>
      <p:bldP spid="30" grpId="0"/>
      <p:bldP spid="4" grpId="0"/>
      <p:bldP spid="34" grpId="0" animBg="1"/>
      <p:bldP spid="48" grpId="0" animBg="1"/>
      <p:bldP spid="5" grpId="0"/>
      <p:bldP spid="60" grpId="0" animBg="1"/>
      <p:bldP spid="61" grpId="0" animBg="1"/>
      <p:bldP spid="2" grpId="0" animBg="1"/>
      <p:bldP spid="7" grpId="0" animBg="1"/>
      <p:bldP spid="3" grpId="0" animBg="1"/>
      <p:bldP spid="11" grpId="0" animBg="1"/>
      <p:bldP spid="17" grpId="0" animBg="1"/>
      <p:bldP spid="49" grpId="0" animBg="1"/>
      <p:bldP spid="51" grpId="0"/>
      <p:bldP spid="52" grpId="0"/>
      <p:bldP spid="53" grpId="0"/>
      <p:bldP spid="54" grpId="0"/>
      <p:bldP spid="55" grpId="0"/>
      <p:bldP spid="56" grpId="0"/>
      <p:bldP spid="57" grpId="0"/>
      <p:bldP spid="58" grpId="0" animBg="1"/>
      <p:bldP spid="59" grpId="0" animBg="1"/>
      <p:bldP spid="62" grpId="0"/>
      <p:bldP spid="63" grpId="0" animBg="1"/>
      <p:bldP spid="64" grpId="0" animBg="1"/>
      <p:bldP spid="65" grpId="0" animBg="1"/>
      <p:bldP spid="66" grpId="0" animBg="1"/>
      <p:bldP spid="10"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Frihandsfigur 80"/>
          <p:cNvSpPr/>
          <p:nvPr/>
        </p:nvSpPr>
        <p:spPr>
          <a:xfrm>
            <a:off x="1227259" y="4334587"/>
            <a:ext cx="5006066" cy="1103565"/>
          </a:xfrm>
          <a:custGeom>
            <a:avLst/>
            <a:gdLst>
              <a:gd name="connsiteX0" fmla="*/ 0 w 4911635"/>
              <a:gd name="connsiteY0" fmla="*/ 58313 h 1035373"/>
              <a:gd name="connsiteX1" fmla="*/ 1637212 w 4911635"/>
              <a:gd name="connsiteY1" fmla="*/ 101855 h 1035373"/>
              <a:gd name="connsiteX2" fmla="*/ 3648892 w 4911635"/>
              <a:gd name="connsiteY2" fmla="*/ 998838 h 1035373"/>
              <a:gd name="connsiteX3" fmla="*/ 4911635 w 4911635"/>
              <a:gd name="connsiteY3" fmla="*/ 859501 h 1035373"/>
            </a:gdLst>
            <a:ahLst/>
            <a:cxnLst>
              <a:cxn ang="0">
                <a:pos x="connsiteX0" y="connsiteY0"/>
              </a:cxn>
              <a:cxn ang="0">
                <a:pos x="connsiteX1" y="connsiteY1"/>
              </a:cxn>
              <a:cxn ang="0">
                <a:pos x="connsiteX2" y="connsiteY2"/>
              </a:cxn>
              <a:cxn ang="0">
                <a:pos x="connsiteX3" y="connsiteY3"/>
              </a:cxn>
            </a:cxnLst>
            <a:rect l="l" t="t" r="r" b="b"/>
            <a:pathLst>
              <a:path w="4911635" h="1035373">
                <a:moveTo>
                  <a:pt x="0" y="58313"/>
                </a:moveTo>
                <a:cubicBezTo>
                  <a:pt x="514531" y="1707"/>
                  <a:pt x="1029063" y="-54899"/>
                  <a:pt x="1637212" y="101855"/>
                </a:cubicBezTo>
                <a:cubicBezTo>
                  <a:pt x="2245361" y="258609"/>
                  <a:pt x="3103155" y="872564"/>
                  <a:pt x="3648892" y="998838"/>
                </a:cubicBezTo>
                <a:cubicBezTo>
                  <a:pt x="4194629" y="1125112"/>
                  <a:pt x="4598126" y="885627"/>
                  <a:pt x="4911635" y="859501"/>
                </a:cubicBezTo>
              </a:path>
            </a:pathLst>
          </a:custGeom>
          <a:ln w="57150">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cxnSp>
        <p:nvCxnSpPr>
          <p:cNvPr id="86" name="Rak pil 85"/>
          <p:cNvCxnSpPr>
            <a:stCxn id="79" idx="3"/>
          </p:cNvCxnSpPr>
          <p:nvPr/>
        </p:nvCxnSpPr>
        <p:spPr>
          <a:xfrm>
            <a:off x="5961048" y="4181014"/>
            <a:ext cx="346058" cy="210514"/>
          </a:xfrm>
          <a:prstGeom prst="straightConnector1">
            <a:avLst/>
          </a:prstGeom>
          <a:ln w="57150">
            <a:solidFill>
              <a:schemeClr val="accent1"/>
            </a:solidFill>
            <a:tailEnd type="arrow"/>
          </a:ln>
        </p:spPr>
        <p:style>
          <a:lnRef idx="2">
            <a:schemeClr val="accent1"/>
          </a:lnRef>
          <a:fillRef idx="0">
            <a:schemeClr val="accent1"/>
          </a:fillRef>
          <a:effectRef idx="1">
            <a:schemeClr val="accent1"/>
          </a:effectRef>
          <a:fontRef idx="minor">
            <a:schemeClr val="tx1"/>
          </a:fontRef>
        </p:style>
      </p:cxnSp>
      <p:sp>
        <p:nvSpPr>
          <p:cNvPr id="79" name="Frihandsfigur 78"/>
          <p:cNvSpPr/>
          <p:nvPr/>
        </p:nvSpPr>
        <p:spPr>
          <a:xfrm>
            <a:off x="1227260" y="4045830"/>
            <a:ext cx="4733789" cy="1462723"/>
          </a:xfrm>
          <a:custGeom>
            <a:avLst/>
            <a:gdLst>
              <a:gd name="connsiteX0" fmla="*/ 0 w 4824548"/>
              <a:gd name="connsiteY0" fmla="*/ 1055797 h 1058797"/>
              <a:gd name="connsiteX1" fmla="*/ 1524000 w 4824548"/>
              <a:gd name="connsiteY1" fmla="*/ 907751 h 1058797"/>
              <a:gd name="connsiteX2" fmla="*/ 3535680 w 4824548"/>
              <a:gd name="connsiteY2" fmla="*/ 80437 h 1058797"/>
              <a:gd name="connsiteX3" fmla="*/ 4824548 w 4824548"/>
              <a:gd name="connsiteY3" fmla="*/ 97854 h 1058797"/>
            </a:gdLst>
            <a:ahLst/>
            <a:cxnLst>
              <a:cxn ang="0">
                <a:pos x="connsiteX0" y="connsiteY0"/>
              </a:cxn>
              <a:cxn ang="0">
                <a:pos x="connsiteX1" y="connsiteY1"/>
              </a:cxn>
              <a:cxn ang="0">
                <a:pos x="connsiteX2" y="connsiteY2"/>
              </a:cxn>
              <a:cxn ang="0">
                <a:pos x="connsiteX3" y="connsiteY3"/>
              </a:cxn>
            </a:cxnLst>
            <a:rect l="l" t="t" r="r" b="b"/>
            <a:pathLst>
              <a:path w="4824548" h="1058797">
                <a:moveTo>
                  <a:pt x="0" y="1055797"/>
                </a:moveTo>
                <a:cubicBezTo>
                  <a:pt x="467360" y="1063054"/>
                  <a:pt x="934720" y="1070311"/>
                  <a:pt x="1524000" y="907751"/>
                </a:cubicBezTo>
                <a:cubicBezTo>
                  <a:pt x="2113280" y="745191"/>
                  <a:pt x="2985589" y="215420"/>
                  <a:pt x="3535680" y="80437"/>
                </a:cubicBezTo>
                <a:cubicBezTo>
                  <a:pt x="4085771" y="-54546"/>
                  <a:pt x="4535714" y="608"/>
                  <a:pt x="4824548" y="97854"/>
                </a:cubicBezTo>
              </a:path>
            </a:pathLst>
          </a:custGeom>
          <a:ln w="57150"/>
        </p:spPr>
        <p:style>
          <a:lnRef idx="3">
            <a:schemeClr val="accent1"/>
          </a:lnRef>
          <a:fillRef idx="0">
            <a:schemeClr val="accent1"/>
          </a:fillRef>
          <a:effectRef idx="2">
            <a:schemeClr val="accent1"/>
          </a:effectRef>
          <a:fontRef idx="minor">
            <a:schemeClr val="tx1"/>
          </a:fontRef>
        </p:style>
        <p:txBody>
          <a:bodyPr rtlCol="0" anchor="ctr"/>
          <a:lstStyle/>
          <a:p>
            <a:pPr algn="ctr"/>
            <a:endParaRPr lang="sv-SE"/>
          </a:p>
        </p:txBody>
      </p:sp>
      <p:cxnSp>
        <p:nvCxnSpPr>
          <p:cNvPr id="104" name="Rak pil 103"/>
          <p:cNvCxnSpPr/>
          <p:nvPr/>
        </p:nvCxnSpPr>
        <p:spPr>
          <a:xfrm flipV="1">
            <a:off x="6224098" y="4994768"/>
            <a:ext cx="447791" cy="232269"/>
          </a:xfrm>
          <a:prstGeom prst="straightConnector1">
            <a:avLst/>
          </a:prstGeom>
          <a:ln w="57150">
            <a:solidFill>
              <a:schemeClr val="accent1"/>
            </a:solidFill>
            <a:tailEnd type="arrow"/>
          </a:ln>
        </p:spPr>
        <p:style>
          <a:lnRef idx="2">
            <a:schemeClr val="accent1"/>
          </a:lnRef>
          <a:fillRef idx="0">
            <a:schemeClr val="accent1"/>
          </a:fillRef>
          <a:effectRef idx="1">
            <a:schemeClr val="accent1"/>
          </a:effectRef>
          <a:fontRef idx="minor">
            <a:schemeClr val="tx1"/>
          </a:fontRef>
        </p:style>
      </p:cxnSp>
      <p:sp>
        <p:nvSpPr>
          <p:cNvPr id="1044" name="Rektangel 1043"/>
          <p:cNvSpPr/>
          <p:nvPr/>
        </p:nvSpPr>
        <p:spPr>
          <a:xfrm rot="19951977">
            <a:off x="3541271" y="2765777"/>
            <a:ext cx="4425421" cy="2791147"/>
          </a:xfrm>
          <a:prstGeom prst="rect">
            <a:avLst/>
          </a:prstGeom>
          <a:noFill/>
          <a:scene3d>
            <a:camera prst="orthographicFront"/>
            <a:lightRig rig="threePt" dir="t"/>
          </a:scene3d>
          <a:sp3d/>
        </p:spPr>
        <p:txBody>
          <a:bodyPr spcFirstLastPara="1" vert="horz" wrap="none" lIns="91440" tIns="45720" rIns="91440" bIns="45720" numCol="1">
            <a:prstTxWarp prst="textArchDown">
              <a:avLst>
                <a:gd name="adj" fmla="val 1616477"/>
              </a:avLst>
            </a:prstTxWarp>
            <a:spAutoFit/>
          </a:bodyPr>
          <a:lstStyle/>
          <a:p>
            <a:r>
              <a:rPr lang="sv-SE" sz="1400" b="1" dirty="0"/>
              <a:t>Marknadsekonomins expansion –</a:t>
            </a:r>
          </a:p>
          <a:p>
            <a:r>
              <a:rPr lang="sv-SE" sz="1400" b="1" dirty="0"/>
              <a:t> </a:t>
            </a:r>
            <a:r>
              <a:rPr lang="sv-SE" sz="1400" b="1" dirty="0" err="1"/>
              <a:t>nedbrytnnig</a:t>
            </a:r>
            <a:r>
              <a:rPr lang="sv-SE" sz="1400" b="1" dirty="0"/>
              <a:t> av lokala sociala relationer </a:t>
            </a:r>
          </a:p>
          <a:p>
            <a:r>
              <a:rPr lang="sv-SE" sz="1400" b="1" dirty="0"/>
              <a:t>      Tron på den självreglerande marknaden</a:t>
            </a:r>
          </a:p>
          <a:p>
            <a:pPr algn="ctr"/>
            <a:endParaRPr lang="sv-SE" sz="11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lgn="ctr"/>
            <a:endParaRPr lang="sv-SE" sz="6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 name="textruta 1"/>
          <p:cNvSpPr txBox="1"/>
          <p:nvPr/>
        </p:nvSpPr>
        <p:spPr>
          <a:xfrm>
            <a:off x="10468337" y="2474433"/>
            <a:ext cx="1478931" cy="523220"/>
          </a:xfrm>
          <a:prstGeom prst="rect">
            <a:avLst/>
          </a:prstGeom>
          <a:solidFill>
            <a:schemeClr val="bg1"/>
          </a:solidFill>
        </p:spPr>
        <p:txBody>
          <a:bodyPr wrap="none" rtlCol="0">
            <a:spAutoFit/>
          </a:bodyPr>
          <a:lstStyle/>
          <a:p>
            <a:r>
              <a:rPr lang="sv-SE" sz="1400" b="1" dirty="0"/>
              <a:t>(Antonio </a:t>
            </a:r>
            <a:r>
              <a:rPr lang="sv-SE" sz="1400" b="1" dirty="0" err="1"/>
              <a:t>Gramsci</a:t>
            </a:r>
            <a:endParaRPr lang="sv-SE" sz="1400" b="1" dirty="0"/>
          </a:p>
          <a:p>
            <a:r>
              <a:rPr lang="sv-SE" sz="1400" b="1" dirty="0"/>
              <a:t>1891 - 1937)</a:t>
            </a:r>
            <a:endParaRPr lang="sv-SE" sz="1400" dirty="0"/>
          </a:p>
        </p:txBody>
      </p:sp>
      <p:sp>
        <p:nvSpPr>
          <p:cNvPr id="28" name="textruta 27"/>
          <p:cNvSpPr txBox="1"/>
          <p:nvPr/>
        </p:nvSpPr>
        <p:spPr>
          <a:xfrm rot="1767909">
            <a:off x="4591869" y="4032232"/>
            <a:ext cx="3185168" cy="1365449"/>
          </a:xfrm>
          <a:prstGeom prst="rect">
            <a:avLst/>
          </a:prstGeom>
          <a:noFill/>
        </p:spPr>
        <p:txBody>
          <a:bodyPr wrap="none" rtlCol="0">
            <a:prstTxWarp prst="textArchUp">
              <a:avLst>
                <a:gd name="adj" fmla="val 10501756"/>
              </a:avLst>
            </a:prstTxWarp>
            <a:spAutoFit/>
          </a:bodyPr>
          <a:lstStyle/>
          <a:p>
            <a:r>
              <a:rPr lang="sv-SE" sz="1400" b="1" dirty="0"/>
              <a:t>Motrörelser – sociala krav på politik och</a:t>
            </a:r>
          </a:p>
          <a:p>
            <a:r>
              <a:rPr lang="sv-SE" sz="1400" b="1" dirty="0"/>
              <a:t>Statlig intervention - återinbäddning</a:t>
            </a:r>
          </a:p>
        </p:txBody>
      </p:sp>
      <p:pic>
        <p:nvPicPr>
          <p:cNvPr id="5" name="Picture 2" descr="Bildresultat för Antonio Gramsc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8721" y="2143403"/>
            <a:ext cx="1087769" cy="1092623"/>
          </a:xfrm>
          <a:prstGeom prst="rect">
            <a:avLst/>
          </a:prstGeom>
          <a:noFill/>
          <a:extLst>
            <a:ext uri="{909E8E84-426E-40DD-AFC4-6F175D3DCCD1}">
              <a14:hiddenFill xmlns:a14="http://schemas.microsoft.com/office/drawing/2010/main">
                <a:solidFill>
                  <a:srgbClr val="FFFFFF"/>
                </a:solidFill>
              </a14:hiddenFill>
            </a:ext>
          </a:extLst>
        </p:spPr>
      </p:pic>
      <p:sp>
        <p:nvSpPr>
          <p:cNvPr id="6" name="textruta 5"/>
          <p:cNvSpPr txBox="1"/>
          <p:nvPr/>
        </p:nvSpPr>
        <p:spPr>
          <a:xfrm>
            <a:off x="6545657" y="1938465"/>
            <a:ext cx="2496068" cy="954107"/>
          </a:xfrm>
          <a:prstGeom prst="rect">
            <a:avLst/>
          </a:prstGeom>
          <a:noFill/>
        </p:spPr>
        <p:txBody>
          <a:bodyPr wrap="none" rtlCol="0">
            <a:spAutoFit/>
          </a:bodyPr>
          <a:lstStyle/>
          <a:p>
            <a:pPr algn="ctr"/>
            <a:r>
              <a:rPr lang="sv-SE" sz="1400" b="1" dirty="0"/>
              <a:t>Historiska block</a:t>
            </a:r>
          </a:p>
          <a:p>
            <a:pPr algn="ctr"/>
            <a:r>
              <a:rPr lang="sv-SE" sz="1400" b="1" dirty="0"/>
              <a:t>i diskursiv kamp (positionskrig)</a:t>
            </a:r>
          </a:p>
          <a:p>
            <a:pPr algn="ctr"/>
            <a:r>
              <a:rPr lang="sv-SE" sz="1400" b="1" dirty="0"/>
              <a:t>om tolkningsföreträde</a:t>
            </a:r>
          </a:p>
          <a:p>
            <a:pPr algn="ctr"/>
            <a:r>
              <a:rPr lang="sv-SE" sz="1400" b="1" dirty="0"/>
              <a:t>(Hegemoni) </a:t>
            </a:r>
          </a:p>
        </p:txBody>
      </p:sp>
      <p:sp>
        <p:nvSpPr>
          <p:cNvPr id="8" name="textruta 7"/>
          <p:cNvSpPr txBox="1"/>
          <p:nvPr/>
        </p:nvSpPr>
        <p:spPr>
          <a:xfrm>
            <a:off x="2857777" y="3646579"/>
            <a:ext cx="1410964" cy="557204"/>
          </a:xfrm>
          <a:prstGeom prst="rect">
            <a:avLst/>
          </a:prstGeom>
          <a:noFill/>
        </p:spPr>
        <p:txBody>
          <a:bodyPr wrap="none" rtlCol="0">
            <a:spAutoFit/>
          </a:bodyPr>
          <a:lstStyle/>
          <a:p>
            <a:pPr>
              <a:lnSpc>
                <a:spcPts val="1800"/>
              </a:lnSpc>
            </a:pPr>
            <a:r>
              <a:rPr lang="sv-SE" b="1" dirty="0"/>
              <a:t>Demokratins</a:t>
            </a:r>
          </a:p>
          <a:p>
            <a:pPr>
              <a:lnSpc>
                <a:spcPts val="1800"/>
              </a:lnSpc>
            </a:pPr>
            <a:r>
              <a:rPr lang="sv-SE" b="1" dirty="0"/>
              <a:t>positionskrig</a:t>
            </a:r>
          </a:p>
        </p:txBody>
      </p:sp>
      <p:sp>
        <p:nvSpPr>
          <p:cNvPr id="20" name="Likbent triangel 19"/>
          <p:cNvSpPr/>
          <p:nvPr/>
        </p:nvSpPr>
        <p:spPr>
          <a:xfrm rot="10800000">
            <a:off x="2525022" y="4291772"/>
            <a:ext cx="1880541" cy="1604242"/>
          </a:xfrm>
          <a:prstGeom prst="triangle">
            <a:avLst>
              <a:gd name="adj" fmla="val 5087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textruta 21"/>
          <p:cNvSpPr txBox="1"/>
          <p:nvPr/>
        </p:nvSpPr>
        <p:spPr>
          <a:xfrm>
            <a:off x="2721834" y="4317488"/>
            <a:ext cx="745269" cy="276999"/>
          </a:xfrm>
          <a:prstGeom prst="rect">
            <a:avLst/>
          </a:prstGeom>
          <a:noFill/>
        </p:spPr>
        <p:txBody>
          <a:bodyPr wrap="none" rtlCol="0">
            <a:spAutoFit/>
          </a:bodyPr>
          <a:lstStyle/>
          <a:p>
            <a:r>
              <a:rPr lang="sv-SE" sz="1200" b="1" dirty="0"/>
              <a:t>Säkerhet</a:t>
            </a:r>
          </a:p>
        </p:txBody>
      </p:sp>
      <p:sp>
        <p:nvSpPr>
          <p:cNvPr id="23" name="textruta 22"/>
          <p:cNvSpPr txBox="1"/>
          <p:nvPr/>
        </p:nvSpPr>
        <p:spPr>
          <a:xfrm>
            <a:off x="3412178" y="4330366"/>
            <a:ext cx="840486" cy="461665"/>
          </a:xfrm>
          <a:prstGeom prst="rect">
            <a:avLst/>
          </a:prstGeom>
          <a:noFill/>
        </p:spPr>
        <p:txBody>
          <a:bodyPr wrap="none" rtlCol="0">
            <a:spAutoFit/>
          </a:bodyPr>
          <a:lstStyle/>
          <a:p>
            <a:pPr algn="ctr"/>
            <a:r>
              <a:rPr lang="sv-SE" sz="1200" b="1" dirty="0"/>
              <a:t>Frihet</a:t>
            </a:r>
          </a:p>
          <a:p>
            <a:pPr algn="ctr"/>
            <a:r>
              <a:rPr lang="sv-SE" sz="1200" b="1" dirty="0"/>
              <a:t>utveckling</a:t>
            </a:r>
          </a:p>
        </p:txBody>
      </p:sp>
      <p:sp>
        <p:nvSpPr>
          <p:cNvPr id="24" name="textruta 23"/>
          <p:cNvSpPr txBox="1"/>
          <p:nvPr/>
        </p:nvSpPr>
        <p:spPr>
          <a:xfrm>
            <a:off x="3117624" y="5158622"/>
            <a:ext cx="696024" cy="276999"/>
          </a:xfrm>
          <a:prstGeom prst="rect">
            <a:avLst/>
          </a:prstGeom>
          <a:noFill/>
        </p:spPr>
        <p:txBody>
          <a:bodyPr wrap="none" rtlCol="0">
            <a:spAutoFit/>
          </a:bodyPr>
          <a:lstStyle/>
          <a:p>
            <a:r>
              <a:rPr lang="sv-SE" sz="1200" b="1" dirty="0"/>
              <a:t>Rättvisa</a:t>
            </a:r>
          </a:p>
        </p:txBody>
      </p:sp>
      <p:sp>
        <p:nvSpPr>
          <p:cNvPr id="9" name="textruta 8"/>
          <p:cNvSpPr txBox="1"/>
          <p:nvPr/>
        </p:nvSpPr>
        <p:spPr>
          <a:xfrm>
            <a:off x="419197" y="4465493"/>
            <a:ext cx="2063770" cy="830997"/>
          </a:xfrm>
          <a:prstGeom prst="rect">
            <a:avLst/>
          </a:prstGeom>
          <a:noFill/>
        </p:spPr>
        <p:txBody>
          <a:bodyPr wrap="none" rtlCol="0">
            <a:spAutoFit/>
          </a:bodyPr>
          <a:lstStyle/>
          <a:p>
            <a:pPr algn="ctr"/>
            <a:r>
              <a:rPr lang="sv-SE" sz="1600" b="1" dirty="0"/>
              <a:t>Mötespunkten mellan</a:t>
            </a:r>
          </a:p>
          <a:p>
            <a:pPr algn="ctr"/>
            <a:r>
              <a:rPr lang="sv-SE" sz="1600" b="1" dirty="0"/>
              <a:t>den första och</a:t>
            </a:r>
          </a:p>
          <a:p>
            <a:pPr algn="ctr"/>
            <a:r>
              <a:rPr lang="sv-SE" sz="1600" b="1" dirty="0"/>
              <a:t>den andra rörelsen</a:t>
            </a:r>
          </a:p>
        </p:txBody>
      </p:sp>
      <p:cxnSp>
        <p:nvCxnSpPr>
          <p:cNvPr id="11" name="Rak pil 10"/>
          <p:cNvCxnSpPr>
            <a:cxnSpLocks/>
          </p:cNvCxnSpPr>
          <p:nvPr/>
        </p:nvCxnSpPr>
        <p:spPr>
          <a:xfrm flipV="1">
            <a:off x="3455734" y="2953319"/>
            <a:ext cx="1599805" cy="192431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ruta 13"/>
          <p:cNvSpPr txBox="1"/>
          <p:nvPr/>
        </p:nvSpPr>
        <p:spPr>
          <a:xfrm>
            <a:off x="4409481" y="2592508"/>
            <a:ext cx="2249590" cy="584775"/>
          </a:xfrm>
          <a:prstGeom prst="rect">
            <a:avLst/>
          </a:prstGeom>
          <a:noFill/>
        </p:spPr>
        <p:txBody>
          <a:bodyPr wrap="none" rtlCol="0">
            <a:spAutoFit/>
          </a:bodyPr>
          <a:lstStyle/>
          <a:p>
            <a:pPr algn="ctr"/>
            <a:r>
              <a:rPr lang="sv-SE" sz="1600" b="1" i="1" dirty="0">
                <a:solidFill>
                  <a:srgbClr val="FF0000"/>
                </a:solidFill>
              </a:rPr>
              <a:t>Dominerande tankesätt </a:t>
            </a:r>
          </a:p>
          <a:p>
            <a:pPr algn="ctr"/>
            <a:r>
              <a:rPr lang="sv-SE" sz="1600" b="1" i="1" dirty="0">
                <a:solidFill>
                  <a:srgbClr val="FF0000"/>
                </a:solidFill>
              </a:rPr>
              <a:t>(diskurs)</a:t>
            </a:r>
          </a:p>
        </p:txBody>
      </p:sp>
      <p:sp>
        <p:nvSpPr>
          <p:cNvPr id="4" name="textruta 3">
            <a:extLst>
              <a:ext uri="{FF2B5EF4-FFF2-40B4-BE49-F238E27FC236}">
                <a16:creationId xmlns:a16="http://schemas.microsoft.com/office/drawing/2014/main" id="{0A1835C7-B4BE-FADF-F9EB-3F33D4DA909F}"/>
              </a:ext>
            </a:extLst>
          </p:cNvPr>
          <p:cNvSpPr txBox="1"/>
          <p:nvPr/>
        </p:nvSpPr>
        <p:spPr>
          <a:xfrm>
            <a:off x="10297573" y="4794905"/>
            <a:ext cx="1743875" cy="646331"/>
          </a:xfrm>
          <a:prstGeom prst="rect">
            <a:avLst/>
          </a:prstGeom>
          <a:noFill/>
        </p:spPr>
        <p:txBody>
          <a:bodyPr wrap="none" rtlCol="0">
            <a:spAutoFit/>
          </a:bodyPr>
          <a:lstStyle/>
          <a:p>
            <a:pPr algn="ctr"/>
            <a:r>
              <a:rPr lang="sv-SE" sz="1200" b="1" dirty="0">
                <a:solidFill>
                  <a:srgbClr val="FF0000"/>
                </a:solidFill>
              </a:rPr>
              <a:t>Vad avgör det </a:t>
            </a:r>
          </a:p>
          <a:p>
            <a:pPr algn="ctr"/>
            <a:r>
              <a:rPr lang="sv-SE" sz="1200" b="1" dirty="0">
                <a:solidFill>
                  <a:srgbClr val="FF0000"/>
                </a:solidFill>
              </a:rPr>
              <a:t>politiska utrymmet</a:t>
            </a:r>
          </a:p>
          <a:p>
            <a:pPr algn="ctr"/>
            <a:r>
              <a:rPr lang="sv-SE" sz="1200" b="1" dirty="0">
                <a:solidFill>
                  <a:srgbClr val="FF0000"/>
                </a:solidFill>
              </a:rPr>
              <a:t>för diskursiv förändring?</a:t>
            </a:r>
            <a:endParaRPr lang="en-GB" sz="1200" b="1" dirty="0">
              <a:solidFill>
                <a:srgbClr val="FF0000"/>
              </a:solidFill>
            </a:endParaRPr>
          </a:p>
        </p:txBody>
      </p:sp>
      <p:sp>
        <p:nvSpPr>
          <p:cNvPr id="10" name="textruta 9">
            <a:extLst>
              <a:ext uri="{FF2B5EF4-FFF2-40B4-BE49-F238E27FC236}">
                <a16:creationId xmlns:a16="http://schemas.microsoft.com/office/drawing/2014/main" id="{B46D0F63-E786-7EE1-AE9C-5FC723AC9645}"/>
              </a:ext>
            </a:extLst>
          </p:cNvPr>
          <p:cNvSpPr txBox="1"/>
          <p:nvPr/>
        </p:nvSpPr>
        <p:spPr>
          <a:xfrm>
            <a:off x="9084783" y="4445307"/>
            <a:ext cx="1196033" cy="523220"/>
          </a:xfrm>
          <a:prstGeom prst="rect">
            <a:avLst/>
          </a:prstGeom>
          <a:solidFill>
            <a:schemeClr val="bg1"/>
          </a:solidFill>
        </p:spPr>
        <p:txBody>
          <a:bodyPr wrap="none" rtlCol="0">
            <a:spAutoFit/>
          </a:bodyPr>
          <a:lstStyle/>
          <a:p>
            <a:pPr algn="ctr"/>
            <a:r>
              <a:rPr lang="sv-SE" sz="1400" b="1" dirty="0"/>
              <a:t>(Björn </a:t>
            </a:r>
            <a:r>
              <a:rPr lang="sv-SE" sz="1400" b="1" dirty="0" err="1"/>
              <a:t>Hettne</a:t>
            </a:r>
            <a:endParaRPr lang="sv-SE" sz="1400" b="1" dirty="0"/>
          </a:p>
          <a:p>
            <a:pPr algn="ctr"/>
            <a:r>
              <a:rPr lang="sv-SE" sz="1400" b="1" dirty="0"/>
              <a:t>1939 - )</a:t>
            </a:r>
            <a:endParaRPr lang="sv-SE" sz="1400" dirty="0"/>
          </a:p>
        </p:txBody>
      </p:sp>
      <p:pic>
        <p:nvPicPr>
          <p:cNvPr id="12" name="Picture 4" descr="Bildresultat för Björn Hettne">
            <a:extLst>
              <a:ext uri="{FF2B5EF4-FFF2-40B4-BE49-F238E27FC236}">
                <a16:creationId xmlns:a16="http://schemas.microsoft.com/office/drawing/2014/main" id="{4C9975F9-C57F-CF2E-7926-9B7E338BEF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0497" y="3355490"/>
            <a:ext cx="911178" cy="11214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hinking about Development (häftad)">
            <a:extLst>
              <a:ext uri="{FF2B5EF4-FFF2-40B4-BE49-F238E27FC236}">
                <a16:creationId xmlns:a16="http://schemas.microsoft.com/office/drawing/2014/main" id="{B37DE84B-B8B4-2A61-8671-F19875BD38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0341" y="3429000"/>
            <a:ext cx="911178" cy="126593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en politiska ekonomins glokala uttryck : Sverige i en värld i förändring (häftad)">
            <a:extLst>
              <a:ext uri="{FF2B5EF4-FFF2-40B4-BE49-F238E27FC236}">
                <a16:creationId xmlns:a16="http://schemas.microsoft.com/office/drawing/2014/main" id="{EEE29828-0B11-23D3-BE1D-5539EFC46A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3499" y="4994768"/>
            <a:ext cx="949645" cy="1359196"/>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a:extLst>
              <a:ext uri="{FF2B5EF4-FFF2-40B4-BE49-F238E27FC236}">
                <a16:creationId xmlns:a16="http://schemas.microsoft.com/office/drawing/2014/main" id="{2587B1EB-A546-726A-AA1F-A846BA1516E0}"/>
              </a:ext>
            </a:extLst>
          </p:cNvPr>
          <p:cNvSpPr txBox="1"/>
          <p:nvPr/>
        </p:nvSpPr>
        <p:spPr>
          <a:xfrm>
            <a:off x="5908605" y="6126619"/>
            <a:ext cx="2764924" cy="584775"/>
          </a:xfrm>
          <a:prstGeom prst="rect">
            <a:avLst/>
          </a:prstGeom>
          <a:noFill/>
        </p:spPr>
        <p:txBody>
          <a:bodyPr wrap="none" rtlCol="0">
            <a:spAutoFit/>
          </a:bodyPr>
          <a:lstStyle/>
          <a:p>
            <a:pPr algn="ctr"/>
            <a:r>
              <a:rPr lang="sv-SE" sz="1600" b="1" dirty="0">
                <a:solidFill>
                  <a:srgbClr val="FF0000"/>
                </a:solidFill>
              </a:rPr>
              <a:t>Vad avgör den andra rörelsens</a:t>
            </a:r>
          </a:p>
          <a:p>
            <a:pPr algn="ctr"/>
            <a:r>
              <a:rPr lang="sv-SE" sz="1600" b="1" dirty="0">
                <a:solidFill>
                  <a:srgbClr val="FF0000"/>
                </a:solidFill>
              </a:rPr>
              <a:t>politiska inriktning ?</a:t>
            </a:r>
            <a:endParaRPr lang="en-GB" sz="1600" b="1" dirty="0">
              <a:solidFill>
                <a:srgbClr val="FF0000"/>
              </a:solidFill>
            </a:endParaRPr>
          </a:p>
        </p:txBody>
      </p:sp>
      <p:sp>
        <p:nvSpPr>
          <p:cNvPr id="7" name="textruta 6">
            <a:extLst>
              <a:ext uri="{FF2B5EF4-FFF2-40B4-BE49-F238E27FC236}">
                <a16:creationId xmlns:a16="http://schemas.microsoft.com/office/drawing/2014/main" id="{75D8A805-E893-0388-3ECC-B049B2B9A310}"/>
              </a:ext>
            </a:extLst>
          </p:cNvPr>
          <p:cNvSpPr txBox="1"/>
          <p:nvPr/>
        </p:nvSpPr>
        <p:spPr>
          <a:xfrm>
            <a:off x="418563" y="233907"/>
            <a:ext cx="3204467" cy="738664"/>
          </a:xfrm>
          <a:prstGeom prst="rect">
            <a:avLst/>
          </a:prstGeom>
          <a:noFill/>
        </p:spPr>
        <p:txBody>
          <a:bodyPr wrap="none" rtlCol="0">
            <a:spAutoFit/>
          </a:bodyPr>
          <a:lstStyle/>
          <a:p>
            <a:pPr algn="ctr"/>
            <a:r>
              <a:rPr lang="sv-SE" b="1" dirty="0"/>
              <a:t> </a:t>
            </a:r>
            <a:r>
              <a:rPr lang="sv-SE" sz="2400" b="1" dirty="0"/>
              <a:t>Den Stora Omdaningen</a:t>
            </a:r>
          </a:p>
          <a:p>
            <a:pPr algn="ctr"/>
            <a:r>
              <a:rPr lang="sv-SE" b="1" dirty="0"/>
              <a:t>och dess dubbla rörelser</a:t>
            </a:r>
          </a:p>
        </p:txBody>
      </p:sp>
      <p:sp>
        <p:nvSpPr>
          <p:cNvPr id="15" name="textruta 14">
            <a:extLst>
              <a:ext uri="{FF2B5EF4-FFF2-40B4-BE49-F238E27FC236}">
                <a16:creationId xmlns:a16="http://schemas.microsoft.com/office/drawing/2014/main" id="{FDC04B79-BE46-CF6E-FCAE-AD294ABFC874}"/>
              </a:ext>
            </a:extLst>
          </p:cNvPr>
          <p:cNvSpPr txBox="1"/>
          <p:nvPr/>
        </p:nvSpPr>
        <p:spPr>
          <a:xfrm>
            <a:off x="549776" y="3953558"/>
            <a:ext cx="1608197" cy="307777"/>
          </a:xfrm>
          <a:prstGeom prst="rect">
            <a:avLst/>
          </a:prstGeom>
          <a:noFill/>
        </p:spPr>
        <p:txBody>
          <a:bodyPr wrap="none" rtlCol="0">
            <a:spAutoFit/>
          </a:bodyPr>
          <a:lstStyle/>
          <a:p>
            <a:r>
              <a:rPr lang="sv-SE" sz="1400" b="1" dirty="0"/>
              <a:t>Den första rörelsen</a:t>
            </a:r>
          </a:p>
        </p:txBody>
      </p:sp>
      <p:pic>
        <p:nvPicPr>
          <p:cNvPr id="16" name="Picture 2" descr="http://www.famouseconomists.net/images/karl-polanyi.jpg">
            <a:extLst>
              <a:ext uri="{FF2B5EF4-FFF2-40B4-BE49-F238E27FC236}">
                <a16:creationId xmlns:a16="http://schemas.microsoft.com/office/drawing/2014/main" id="{80DB9D46-4C07-0D28-3F44-43D992747E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7768" y="372400"/>
            <a:ext cx="2653038" cy="1594684"/>
          </a:xfrm>
          <a:prstGeom prst="rect">
            <a:avLst/>
          </a:prstGeom>
          <a:noFill/>
          <a:extLst>
            <a:ext uri="{909E8E84-426E-40DD-AFC4-6F175D3DCCD1}">
              <a14:hiddenFill xmlns:a14="http://schemas.microsoft.com/office/drawing/2010/main">
                <a:solidFill>
                  <a:srgbClr val="FFFFFF"/>
                </a:solidFill>
              </a14:hiddenFill>
            </a:ext>
          </a:extLst>
        </p:spPr>
      </p:pic>
      <p:sp>
        <p:nvSpPr>
          <p:cNvPr id="17" name="textruta 16">
            <a:extLst>
              <a:ext uri="{FF2B5EF4-FFF2-40B4-BE49-F238E27FC236}">
                <a16:creationId xmlns:a16="http://schemas.microsoft.com/office/drawing/2014/main" id="{15613569-3871-4302-1E71-10A64DAD32E2}"/>
              </a:ext>
            </a:extLst>
          </p:cNvPr>
          <p:cNvSpPr txBox="1"/>
          <p:nvPr/>
        </p:nvSpPr>
        <p:spPr>
          <a:xfrm>
            <a:off x="3765218" y="2036361"/>
            <a:ext cx="1586845" cy="307777"/>
          </a:xfrm>
          <a:prstGeom prst="rect">
            <a:avLst/>
          </a:prstGeom>
          <a:solidFill>
            <a:schemeClr val="bg1"/>
          </a:solidFill>
        </p:spPr>
        <p:txBody>
          <a:bodyPr wrap="none" rtlCol="0">
            <a:spAutoFit/>
          </a:bodyPr>
          <a:lstStyle/>
          <a:p>
            <a:r>
              <a:rPr lang="sv-SE" sz="1400" b="1" dirty="0"/>
              <a:t>(Karl Polanyi,1944)</a:t>
            </a:r>
            <a:endParaRPr lang="sv-SE" sz="1400" dirty="0"/>
          </a:p>
        </p:txBody>
      </p:sp>
      <p:sp>
        <p:nvSpPr>
          <p:cNvPr id="18" name="textruta 17">
            <a:extLst>
              <a:ext uri="{FF2B5EF4-FFF2-40B4-BE49-F238E27FC236}">
                <a16:creationId xmlns:a16="http://schemas.microsoft.com/office/drawing/2014/main" id="{EA3E25B9-347E-B8FA-6BE8-B8C67FBC0750}"/>
              </a:ext>
            </a:extLst>
          </p:cNvPr>
          <p:cNvSpPr txBox="1"/>
          <p:nvPr/>
        </p:nvSpPr>
        <p:spPr>
          <a:xfrm>
            <a:off x="634514" y="986587"/>
            <a:ext cx="2829814" cy="954107"/>
          </a:xfrm>
          <a:prstGeom prst="rect">
            <a:avLst/>
          </a:prstGeom>
          <a:noFill/>
        </p:spPr>
        <p:txBody>
          <a:bodyPr wrap="none" rtlCol="0">
            <a:spAutoFit/>
          </a:bodyPr>
          <a:lstStyle/>
          <a:p>
            <a:pPr algn="ctr"/>
            <a:r>
              <a:rPr lang="sv-SE" sz="1400" b="1" dirty="0"/>
              <a:t>Framväxten av marknadsekonomin </a:t>
            </a:r>
          </a:p>
          <a:p>
            <a:pPr algn="ctr"/>
            <a:r>
              <a:rPr lang="sv-SE" sz="1400" b="1" dirty="0"/>
              <a:t>och den moderna staten</a:t>
            </a:r>
          </a:p>
          <a:p>
            <a:pPr algn="ctr"/>
            <a:r>
              <a:rPr lang="sv-SE" sz="1400" b="1" dirty="0"/>
              <a:t>Jordbrukssamhällets övergång </a:t>
            </a:r>
          </a:p>
          <a:p>
            <a:pPr algn="ctr"/>
            <a:r>
              <a:rPr lang="sv-SE" sz="1400" b="1" dirty="0"/>
              <a:t>till industrisamhället</a:t>
            </a:r>
          </a:p>
        </p:txBody>
      </p:sp>
      <p:sp>
        <p:nvSpPr>
          <p:cNvPr id="19" name="textruta 18">
            <a:extLst>
              <a:ext uri="{FF2B5EF4-FFF2-40B4-BE49-F238E27FC236}">
                <a16:creationId xmlns:a16="http://schemas.microsoft.com/office/drawing/2014/main" id="{0083D28D-F9CE-3770-FA31-85419C0129E9}"/>
              </a:ext>
            </a:extLst>
          </p:cNvPr>
          <p:cNvSpPr txBox="1"/>
          <p:nvPr/>
        </p:nvSpPr>
        <p:spPr>
          <a:xfrm>
            <a:off x="5333345" y="765245"/>
            <a:ext cx="3680879" cy="646331"/>
          </a:xfrm>
          <a:prstGeom prst="rect">
            <a:avLst/>
          </a:prstGeom>
          <a:solidFill>
            <a:schemeClr val="bg1"/>
          </a:solidFill>
        </p:spPr>
        <p:txBody>
          <a:bodyPr wrap="none" rtlCol="0">
            <a:spAutoFit/>
          </a:bodyPr>
          <a:lstStyle/>
          <a:p>
            <a:pPr algn="ctr"/>
            <a:r>
              <a:rPr lang="sv-SE" b="1" dirty="0"/>
              <a:t>Dialektiken mellan stat och marknad</a:t>
            </a:r>
          </a:p>
          <a:p>
            <a:pPr algn="ctr"/>
            <a:r>
              <a:rPr lang="sv-SE" b="1" dirty="0"/>
              <a:t>mellan politik och ekonomi</a:t>
            </a:r>
          </a:p>
        </p:txBody>
      </p:sp>
      <p:sp>
        <p:nvSpPr>
          <p:cNvPr id="21" name="textruta 20">
            <a:extLst>
              <a:ext uri="{FF2B5EF4-FFF2-40B4-BE49-F238E27FC236}">
                <a16:creationId xmlns:a16="http://schemas.microsoft.com/office/drawing/2014/main" id="{4E9568A7-72E5-CFBA-9417-7785728025BA}"/>
              </a:ext>
            </a:extLst>
          </p:cNvPr>
          <p:cNvSpPr txBox="1"/>
          <p:nvPr/>
        </p:nvSpPr>
        <p:spPr>
          <a:xfrm>
            <a:off x="660524" y="5719144"/>
            <a:ext cx="1841841" cy="307777"/>
          </a:xfrm>
          <a:prstGeom prst="rect">
            <a:avLst/>
          </a:prstGeom>
          <a:noFill/>
        </p:spPr>
        <p:txBody>
          <a:bodyPr wrap="square" rtlCol="0">
            <a:spAutoFit/>
          </a:bodyPr>
          <a:lstStyle/>
          <a:p>
            <a:r>
              <a:rPr lang="sv-SE" sz="1400" b="1" dirty="0"/>
              <a:t>Den andra rörelsen</a:t>
            </a:r>
          </a:p>
        </p:txBody>
      </p:sp>
      <p:sp>
        <p:nvSpPr>
          <p:cNvPr id="26" name="textruta 25">
            <a:extLst>
              <a:ext uri="{FF2B5EF4-FFF2-40B4-BE49-F238E27FC236}">
                <a16:creationId xmlns:a16="http://schemas.microsoft.com/office/drawing/2014/main" id="{49595B25-0309-7AA2-9993-D0CDC30DCEE7}"/>
              </a:ext>
            </a:extLst>
          </p:cNvPr>
          <p:cNvSpPr txBox="1"/>
          <p:nvPr/>
        </p:nvSpPr>
        <p:spPr>
          <a:xfrm>
            <a:off x="7707819" y="1583487"/>
            <a:ext cx="3681649" cy="369332"/>
          </a:xfrm>
          <a:prstGeom prst="rect">
            <a:avLst/>
          </a:prstGeom>
          <a:noFill/>
        </p:spPr>
        <p:txBody>
          <a:bodyPr wrap="none" rtlCol="0">
            <a:spAutoFit/>
          </a:bodyPr>
          <a:lstStyle/>
          <a:p>
            <a:r>
              <a:rPr lang="sv-SE" b="1" i="1" dirty="0"/>
              <a:t>Vikten av det demokratiska samtalet</a:t>
            </a:r>
            <a:endParaRPr lang="en-GB" b="1" i="1" dirty="0"/>
          </a:p>
        </p:txBody>
      </p:sp>
      <p:sp>
        <p:nvSpPr>
          <p:cNvPr id="25" name="textruta 24">
            <a:extLst>
              <a:ext uri="{FF2B5EF4-FFF2-40B4-BE49-F238E27FC236}">
                <a16:creationId xmlns:a16="http://schemas.microsoft.com/office/drawing/2014/main" id="{17E7492B-1397-A13C-12C0-16F092408F3E}"/>
              </a:ext>
            </a:extLst>
          </p:cNvPr>
          <p:cNvSpPr txBox="1"/>
          <p:nvPr/>
        </p:nvSpPr>
        <p:spPr>
          <a:xfrm>
            <a:off x="8035338" y="4968527"/>
            <a:ext cx="1229696" cy="1024576"/>
          </a:xfrm>
          <a:prstGeom prst="rect">
            <a:avLst/>
          </a:prstGeom>
          <a:solidFill>
            <a:schemeClr val="accent1"/>
          </a:solidFill>
        </p:spPr>
        <p:txBody>
          <a:bodyPr wrap="none" rtlCol="0">
            <a:spAutoFit/>
          </a:bodyPr>
          <a:lstStyle/>
          <a:p>
            <a:pPr algn="ctr">
              <a:lnSpc>
                <a:spcPts val="1200"/>
              </a:lnSpc>
            </a:pPr>
            <a:r>
              <a:rPr lang="sv-SE" sz="1400" b="1" dirty="0">
                <a:solidFill>
                  <a:srgbClr val="FFFF00"/>
                </a:solidFill>
              </a:rPr>
              <a:t>Inrikespolitisk</a:t>
            </a:r>
          </a:p>
          <a:p>
            <a:pPr algn="ctr">
              <a:lnSpc>
                <a:spcPts val="1200"/>
              </a:lnSpc>
            </a:pPr>
            <a:r>
              <a:rPr lang="sv-SE" sz="1400" b="1" dirty="0">
                <a:solidFill>
                  <a:srgbClr val="FFFF00"/>
                </a:solidFill>
              </a:rPr>
              <a:t>förflyttning </a:t>
            </a:r>
          </a:p>
          <a:p>
            <a:pPr algn="ctr">
              <a:lnSpc>
                <a:spcPts val="1200"/>
              </a:lnSpc>
            </a:pPr>
            <a:r>
              <a:rPr lang="sv-SE" sz="1400" b="1" dirty="0">
                <a:solidFill>
                  <a:srgbClr val="FFFF00"/>
                </a:solidFill>
              </a:rPr>
              <a:t>påverkar </a:t>
            </a:r>
          </a:p>
          <a:p>
            <a:pPr algn="ctr">
              <a:lnSpc>
                <a:spcPts val="1200"/>
              </a:lnSpc>
            </a:pPr>
            <a:r>
              <a:rPr lang="sv-SE" sz="1400" b="1" dirty="0">
                <a:solidFill>
                  <a:srgbClr val="FFFF00"/>
                </a:solidFill>
              </a:rPr>
              <a:t>Inriktningen </a:t>
            </a:r>
          </a:p>
          <a:p>
            <a:pPr algn="ctr">
              <a:lnSpc>
                <a:spcPts val="1200"/>
              </a:lnSpc>
            </a:pPr>
            <a:r>
              <a:rPr lang="sv-SE" sz="1400" b="1" dirty="0">
                <a:solidFill>
                  <a:srgbClr val="FFFF00"/>
                </a:solidFill>
              </a:rPr>
              <a:t>på länders </a:t>
            </a:r>
          </a:p>
          <a:p>
            <a:pPr algn="ctr">
              <a:lnSpc>
                <a:spcPts val="1200"/>
              </a:lnSpc>
            </a:pPr>
            <a:r>
              <a:rPr lang="sv-SE" sz="1400" b="1" dirty="0">
                <a:solidFill>
                  <a:srgbClr val="FFFF00"/>
                </a:solidFill>
              </a:rPr>
              <a:t>utrikespolitik</a:t>
            </a:r>
            <a:endParaRPr lang="en-GB" sz="1400" dirty="0"/>
          </a:p>
        </p:txBody>
      </p:sp>
      <p:sp>
        <p:nvSpPr>
          <p:cNvPr id="27" name="textruta 26">
            <a:extLst>
              <a:ext uri="{FF2B5EF4-FFF2-40B4-BE49-F238E27FC236}">
                <a16:creationId xmlns:a16="http://schemas.microsoft.com/office/drawing/2014/main" id="{F96F9362-ABCF-E611-BE5A-D8C55B537316}"/>
              </a:ext>
            </a:extLst>
          </p:cNvPr>
          <p:cNvSpPr txBox="1">
            <a:spLocks noChangeArrowheads="1"/>
          </p:cNvSpPr>
          <p:nvPr/>
        </p:nvSpPr>
        <p:spPr bwMode="auto">
          <a:xfrm>
            <a:off x="5265187" y="1733950"/>
            <a:ext cx="1438215" cy="369332"/>
          </a:xfrm>
          <a:prstGeom prst="rect">
            <a:avLst/>
          </a:prstGeom>
          <a:noFill/>
          <a:ln w="9525">
            <a:noFill/>
            <a:miter lim="800000"/>
            <a:headEnd/>
            <a:tailEnd/>
          </a:ln>
        </p:spPr>
        <p:txBody>
          <a:bodyPr wrap="none">
            <a:spAutoFit/>
          </a:bodyPr>
          <a:lstStyle/>
          <a:p>
            <a:pPr algn="ctr"/>
            <a:r>
              <a:rPr lang="sv-SE" b="1" dirty="0"/>
              <a:t>Globalisering</a:t>
            </a:r>
          </a:p>
        </p:txBody>
      </p:sp>
      <p:pic>
        <p:nvPicPr>
          <p:cNvPr id="29" name="Picture 4" descr="United Nations Conference of the Parties on Climate Change (UNFCCC COP 28)  - Right to the city">
            <a:extLst>
              <a:ext uri="{FF2B5EF4-FFF2-40B4-BE49-F238E27FC236}">
                <a16:creationId xmlns:a16="http://schemas.microsoft.com/office/drawing/2014/main" id="{6AF49A2D-2021-290F-8D09-7F124DA0CF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1803" y="2870988"/>
            <a:ext cx="975980" cy="664431"/>
          </a:xfrm>
          <a:prstGeom prst="rect">
            <a:avLst/>
          </a:prstGeom>
          <a:noFill/>
          <a:extLst>
            <a:ext uri="{909E8E84-426E-40DD-AFC4-6F175D3DCCD1}">
              <a14:hiddenFill xmlns:a14="http://schemas.microsoft.com/office/drawing/2010/main">
                <a:solidFill>
                  <a:srgbClr val="FFFFFF"/>
                </a:solidFill>
              </a14:hiddenFill>
            </a:ext>
          </a:extLst>
        </p:spPr>
      </p:pic>
      <p:sp>
        <p:nvSpPr>
          <p:cNvPr id="30" name="textruta 29">
            <a:extLst>
              <a:ext uri="{FF2B5EF4-FFF2-40B4-BE49-F238E27FC236}">
                <a16:creationId xmlns:a16="http://schemas.microsoft.com/office/drawing/2014/main" id="{53A6EFB6-8313-8973-F84C-EDC3B7FC68A2}"/>
              </a:ext>
            </a:extLst>
          </p:cNvPr>
          <p:cNvSpPr txBox="1"/>
          <p:nvPr/>
        </p:nvSpPr>
        <p:spPr>
          <a:xfrm>
            <a:off x="6566409" y="3206853"/>
            <a:ext cx="2454563" cy="915635"/>
          </a:xfrm>
          <a:prstGeom prst="rect">
            <a:avLst/>
          </a:prstGeom>
          <a:noFill/>
        </p:spPr>
        <p:txBody>
          <a:bodyPr wrap="square" rtlCol="0">
            <a:spAutoFit/>
          </a:bodyPr>
          <a:lstStyle/>
          <a:p>
            <a:pPr algn="ctr"/>
            <a:r>
              <a:rPr lang="sv-SE" sz="1600" b="1" dirty="0"/>
              <a:t>Diskursiv kamp</a:t>
            </a:r>
          </a:p>
          <a:p>
            <a:pPr algn="ctr">
              <a:lnSpc>
                <a:spcPts val="1500"/>
              </a:lnSpc>
            </a:pPr>
            <a:r>
              <a:rPr lang="sv-SE" sz="1200" b="1" dirty="0"/>
              <a:t>Grön tillväxt/</a:t>
            </a:r>
            <a:r>
              <a:rPr lang="sv-SE" sz="1200" b="1" dirty="0" err="1"/>
              <a:t>nedväxt</a:t>
            </a:r>
            <a:endParaRPr lang="sv-SE" sz="1200" b="1" dirty="0"/>
          </a:p>
          <a:p>
            <a:pPr algn="ctr">
              <a:lnSpc>
                <a:spcPts val="1500"/>
              </a:lnSpc>
            </a:pPr>
            <a:r>
              <a:rPr lang="sv-SE" sz="1200" b="1" dirty="0"/>
              <a:t>Vad skall växa</a:t>
            </a:r>
          </a:p>
          <a:p>
            <a:pPr algn="ctr">
              <a:lnSpc>
                <a:spcPts val="1500"/>
              </a:lnSpc>
            </a:pPr>
            <a:r>
              <a:rPr lang="sv-SE" sz="1200" b="1" dirty="0"/>
              <a:t>/vad skall bort?</a:t>
            </a:r>
            <a:endParaRPr lang="en-GB" sz="1200" b="1" dirty="0"/>
          </a:p>
        </p:txBody>
      </p:sp>
    </p:spTree>
    <p:extLst>
      <p:ext uri="{BB962C8B-B14F-4D97-AF65-F5344CB8AC3E}">
        <p14:creationId xmlns:p14="http://schemas.microsoft.com/office/powerpoint/2010/main" val="130386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6"/>
                                        </p:tgtEl>
                                        <p:attrNameLst>
                                          <p:attrName>style.visibility</p:attrName>
                                        </p:attrNameLst>
                                      </p:cBhvr>
                                      <p:to>
                                        <p:strVal val="visible"/>
                                      </p:to>
                                    </p:set>
                                    <p:anim calcmode="lin" valueType="num">
                                      <p:cBhvr additive="base">
                                        <p:cTn id="29" dur="500" fill="hold"/>
                                        <p:tgtEl>
                                          <p:spTgt spid="86"/>
                                        </p:tgtEl>
                                        <p:attrNameLst>
                                          <p:attrName>ppt_x</p:attrName>
                                        </p:attrNameLst>
                                      </p:cBhvr>
                                      <p:tavLst>
                                        <p:tav tm="0">
                                          <p:val>
                                            <p:strVal val="#ppt_x"/>
                                          </p:val>
                                        </p:tav>
                                        <p:tav tm="100000">
                                          <p:val>
                                            <p:strVal val="#ppt_x"/>
                                          </p:val>
                                        </p:tav>
                                      </p:tavLst>
                                    </p:anim>
                                    <p:anim calcmode="lin" valueType="num">
                                      <p:cBhvr additive="base">
                                        <p:cTn id="30" dur="500" fill="hold"/>
                                        <p:tgtEl>
                                          <p:spTgt spid="8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4"/>
                                        </p:tgtEl>
                                        <p:attrNameLst>
                                          <p:attrName>style.visibility</p:attrName>
                                        </p:attrNameLst>
                                      </p:cBhvr>
                                      <p:to>
                                        <p:strVal val="visible"/>
                                      </p:to>
                                    </p:set>
                                    <p:anim calcmode="lin" valueType="num">
                                      <p:cBhvr additive="base">
                                        <p:cTn id="33" dur="500" fill="hold"/>
                                        <p:tgtEl>
                                          <p:spTgt spid="104"/>
                                        </p:tgtEl>
                                        <p:attrNameLst>
                                          <p:attrName>ppt_x</p:attrName>
                                        </p:attrNameLst>
                                      </p:cBhvr>
                                      <p:tavLst>
                                        <p:tav tm="0">
                                          <p:val>
                                            <p:strVal val="#ppt_x"/>
                                          </p:val>
                                        </p:tav>
                                        <p:tav tm="100000">
                                          <p:val>
                                            <p:strVal val="#ppt_x"/>
                                          </p:val>
                                        </p:tav>
                                      </p:tavLst>
                                    </p:anim>
                                    <p:anim calcmode="lin" valueType="num">
                                      <p:cBhvr additive="base">
                                        <p:cTn id="34" dur="500" fill="hold"/>
                                        <p:tgtEl>
                                          <p:spTgt spid="10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79"/>
                                        </p:tgtEl>
                                        <p:attrNameLst>
                                          <p:attrName>style.visibility</p:attrName>
                                        </p:attrNameLst>
                                      </p:cBhvr>
                                      <p:to>
                                        <p:strVal val="visible"/>
                                      </p:to>
                                    </p:set>
                                    <p:anim calcmode="lin" valueType="num">
                                      <p:cBhvr additive="base">
                                        <p:cTn id="37" dur="500" fill="hold"/>
                                        <p:tgtEl>
                                          <p:spTgt spid="79"/>
                                        </p:tgtEl>
                                        <p:attrNameLst>
                                          <p:attrName>ppt_x</p:attrName>
                                        </p:attrNameLst>
                                      </p:cBhvr>
                                      <p:tavLst>
                                        <p:tav tm="0">
                                          <p:val>
                                            <p:strVal val="#ppt_x"/>
                                          </p:val>
                                        </p:tav>
                                        <p:tav tm="100000">
                                          <p:val>
                                            <p:strVal val="#ppt_x"/>
                                          </p:val>
                                        </p:tav>
                                      </p:tavLst>
                                    </p:anim>
                                    <p:anim calcmode="lin" valueType="num">
                                      <p:cBhvr additive="base">
                                        <p:cTn id="38" dur="500" fill="hold"/>
                                        <p:tgtEl>
                                          <p:spTgt spid="7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1"/>
                                        </p:tgtEl>
                                        <p:attrNameLst>
                                          <p:attrName>style.visibility</p:attrName>
                                        </p:attrNameLst>
                                      </p:cBhvr>
                                      <p:to>
                                        <p:strVal val="visible"/>
                                      </p:to>
                                    </p:set>
                                    <p:anim calcmode="lin" valueType="num">
                                      <p:cBhvr additive="base">
                                        <p:cTn id="41" dur="500" fill="hold"/>
                                        <p:tgtEl>
                                          <p:spTgt spid="81"/>
                                        </p:tgtEl>
                                        <p:attrNameLst>
                                          <p:attrName>ppt_x</p:attrName>
                                        </p:attrNameLst>
                                      </p:cBhvr>
                                      <p:tavLst>
                                        <p:tav tm="0">
                                          <p:val>
                                            <p:strVal val="#ppt_x"/>
                                          </p:val>
                                        </p:tav>
                                        <p:tav tm="100000">
                                          <p:val>
                                            <p:strVal val="#ppt_x"/>
                                          </p:val>
                                        </p:tav>
                                      </p:tavLst>
                                    </p:anim>
                                    <p:anim calcmode="lin" valueType="num">
                                      <p:cBhvr additive="base">
                                        <p:cTn id="42" dur="500" fill="hold"/>
                                        <p:tgtEl>
                                          <p:spTgt spid="8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additive="base">
                                        <p:cTn id="45" dur="500" fill="hold"/>
                                        <p:tgtEl>
                                          <p:spTgt spid="28"/>
                                        </p:tgtEl>
                                        <p:attrNameLst>
                                          <p:attrName>ppt_x</p:attrName>
                                        </p:attrNameLst>
                                      </p:cBhvr>
                                      <p:tavLst>
                                        <p:tav tm="0">
                                          <p:val>
                                            <p:strVal val="#ppt_x"/>
                                          </p:val>
                                        </p:tav>
                                        <p:tav tm="100000">
                                          <p:val>
                                            <p:strVal val="#ppt_x"/>
                                          </p:val>
                                        </p:tav>
                                      </p:tavLst>
                                    </p:anim>
                                    <p:anim calcmode="lin" valueType="num">
                                      <p:cBhvr additive="base">
                                        <p:cTn id="46" dur="500" fill="hold"/>
                                        <p:tgtEl>
                                          <p:spTgt spid="2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044"/>
                                        </p:tgtEl>
                                        <p:attrNameLst>
                                          <p:attrName>style.visibility</p:attrName>
                                        </p:attrNameLst>
                                      </p:cBhvr>
                                      <p:to>
                                        <p:strVal val="visible"/>
                                      </p:to>
                                    </p:set>
                                    <p:anim calcmode="lin" valueType="num">
                                      <p:cBhvr additive="base">
                                        <p:cTn id="49" dur="500" fill="hold"/>
                                        <p:tgtEl>
                                          <p:spTgt spid="1044"/>
                                        </p:tgtEl>
                                        <p:attrNameLst>
                                          <p:attrName>ppt_x</p:attrName>
                                        </p:attrNameLst>
                                      </p:cBhvr>
                                      <p:tavLst>
                                        <p:tav tm="0">
                                          <p:val>
                                            <p:strVal val="#ppt_x"/>
                                          </p:val>
                                        </p:tav>
                                        <p:tav tm="100000">
                                          <p:val>
                                            <p:strVal val="#ppt_x"/>
                                          </p:val>
                                        </p:tav>
                                      </p:tavLst>
                                    </p:anim>
                                    <p:anim calcmode="lin" valueType="num">
                                      <p:cBhvr additive="base">
                                        <p:cTn id="50" dur="500" fill="hold"/>
                                        <p:tgtEl>
                                          <p:spTgt spid="104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ppt_x"/>
                                          </p:val>
                                        </p:tav>
                                        <p:tav tm="100000">
                                          <p:val>
                                            <p:strVal val="#ppt_x"/>
                                          </p:val>
                                        </p:tav>
                                      </p:tavLst>
                                    </p:anim>
                                    <p:anim calcmode="lin" valueType="num">
                                      <p:cBhvr additive="base">
                                        <p:cTn id="5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anim calcmode="lin" valueType="num">
                                      <p:cBhvr additive="base">
                                        <p:cTn id="63" dur="500" fill="hold"/>
                                        <p:tgtEl>
                                          <p:spTgt spid="3"/>
                                        </p:tgtEl>
                                        <p:attrNameLst>
                                          <p:attrName>ppt_x</p:attrName>
                                        </p:attrNameLst>
                                      </p:cBhvr>
                                      <p:tavLst>
                                        <p:tav tm="0">
                                          <p:val>
                                            <p:strVal val="#ppt_x"/>
                                          </p:val>
                                        </p:tav>
                                        <p:tav tm="100000">
                                          <p:val>
                                            <p:strVal val="#ppt_x"/>
                                          </p:val>
                                        </p:tav>
                                      </p:tavLst>
                                    </p:anim>
                                    <p:anim calcmode="lin" valueType="num">
                                      <p:cBhvr additive="base">
                                        <p:cTn id="64" dur="500" fill="hold"/>
                                        <p:tgtEl>
                                          <p:spTgt spid="3"/>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additive="base">
                                        <p:cTn id="67" dur="500" fill="hold"/>
                                        <p:tgtEl>
                                          <p:spTgt spid="9"/>
                                        </p:tgtEl>
                                        <p:attrNameLst>
                                          <p:attrName>ppt_x</p:attrName>
                                        </p:attrNameLst>
                                      </p:cBhvr>
                                      <p:tavLst>
                                        <p:tav tm="0">
                                          <p:val>
                                            <p:strVal val="#ppt_x"/>
                                          </p:val>
                                        </p:tav>
                                        <p:tav tm="100000">
                                          <p:val>
                                            <p:strVal val="#ppt_x"/>
                                          </p:val>
                                        </p:tav>
                                      </p:tavLst>
                                    </p:anim>
                                    <p:anim calcmode="lin" valueType="num">
                                      <p:cBhvr additive="base">
                                        <p:cTn id="6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500" fill="hold"/>
                                        <p:tgtEl>
                                          <p:spTgt spid="20"/>
                                        </p:tgtEl>
                                        <p:attrNameLst>
                                          <p:attrName>ppt_x</p:attrName>
                                        </p:attrNameLst>
                                      </p:cBhvr>
                                      <p:tavLst>
                                        <p:tav tm="0">
                                          <p:val>
                                            <p:strVal val="#ppt_x"/>
                                          </p:val>
                                        </p:tav>
                                        <p:tav tm="100000">
                                          <p:val>
                                            <p:strVal val="#ppt_x"/>
                                          </p:val>
                                        </p:tav>
                                      </p:tavLst>
                                    </p:anim>
                                    <p:anim calcmode="lin" valueType="num">
                                      <p:cBhvr additive="base">
                                        <p:cTn id="74" dur="500" fill="hold"/>
                                        <p:tgtEl>
                                          <p:spTgt spid="20"/>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8"/>
                                        </p:tgtEl>
                                        <p:attrNameLst>
                                          <p:attrName>style.visibility</p:attrName>
                                        </p:attrNameLst>
                                      </p:cBhvr>
                                      <p:to>
                                        <p:strVal val="visible"/>
                                      </p:to>
                                    </p:set>
                                    <p:anim calcmode="lin" valueType="num">
                                      <p:cBhvr additive="base">
                                        <p:cTn id="77" dur="500" fill="hold"/>
                                        <p:tgtEl>
                                          <p:spTgt spid="8"/>
                                        </p:tgtEl>
                                        <p:attrNameLst>
                                          <p:attrName>ppt_x</p:attrName>
                                        </p:attrNameLst>
                                      </p:cBhvr>
                                      <p:tavLst>
                                        <p:tav tm="0">
                                          <p:val>
                                            <p:strVal val="#ppt_x"/>
                                          </p:val>
                                        </p:tav>
                                        <p:tav tm="100000">
                                          <p:val>
                                            <p:strVal val="#ppt_x"/>
                                          </p:val>
                                        </p:tav>
                                      </p:tavLst>
                                    </p:anim>
                                    <p:anim calcmode="lin" valueType="num">
                                      <p:cBhvr additive="base">
                                        <p:cTn id="78" dur="500" fill="hold"/>
                                        <p:tgtEl>
                                          <p:spTgt spid="8"/>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additive="base">
                                        <p:cTn id="81" dur="500" fill="hold"/>
                                        <p:tgtEl>
                                          <p:spTgt spid="26"/>
                                        </p:tgtEl>
                                        <p:attrNameLst>
                                          <p:attrName>ppt_x</p:attrName>
                                        </p:attrNameLst>
                                      </p:cBhvr>
                                      <p:tavLst>
                                        <p:tav tm="0">
                                          <p:val>
                                            <p:strVal val="#ppt_x"/>
                                          </p:val>
                                        </p:tav>
                                        <p:tav tm="100000">
                                          <p:val>
                                            <p:strVal val="#ppt_x"/>
                                          </p:val>
                                        </p:tav>
                                      </p:tavLst>
                                    </p:anim>
                                    <p:anim calcmode="lin" valueType="num">
                                      <p:cBhvr additive="base">
                                        <p:cTn id="82" dur="500" fill="hold"/>
                                        <p:tgtEl>
                                          <p:spTgt spid="26"/>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5"/>
                                        </p:tgtEl>
                                        <p:attrNameLst>
                                          <p:attrName>style.visibility</p:attrName>
                                        </p:attrNameLst>
                                      </p:cBhvr>
                                      <p:to>
                                        <p:strVal val="visible"/>
                                      </p:to>
                                    </p:set>
                                    <p:anim calcmode="lin" valueType="num">
                                      <p:cBhvr additive="base">
                                        <p:cTn id="85" dur="500" fill="hold"/>
                                        <p:tgtEl>
                                          <p:spTgt spid="5"/>
                                        </p:tgtEl>
                                        <p:attrNameLst>
                                          <p:attrName>ppt_x</p:attrName>
                                        </p:attrNameLst>
                                      </p:cBhvr>
                                      <p:tavLst>
                                        <p:tav tm="0">
                                          <p:val>
                                            <p:strVal val="#ppt_x"/>
                                          </p:val>
                                        </p:tav>
                                        <p:tav tm="100000">
                                          <p:val>
                                            <p:strVal val="#ppt_x"/>
                                          </p:val>
                                        </p:tav>
                                      </p:tavLst>
                                    </p:anim>
                                    <p:anim calcmode="lin" valueType="num">
                                      <p:cBhvr additive="base">
                                        <p:cTn id="86" dur="500" fill="hold"/>
                                        <p:tgtEl>
                                          <p:spTgt spid="5"/>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
                                        </p:tgtEl>
                                        <p:attrNameLst>
                                          <p:attrName>style.visibility</p:attrName>
                                        </p:attrNameLst>
                                      </p:cBhvr>
                                      <p:to>
                                        <p:strVal val="visible"/>
                                      </p:to>
                                    </p:set>
                                    <p:anim calcmode="lin" valueType="num">
                                      <p:cBhvr additive="base">
                                        <p:cTn id="89" dur="500" fill="hold"/>
                                        <p:tgtEl>
                                          <p:spTgt spid="2"/>
                                        </p:tgtEl>
                                        <p:attrNameLst>
                                          <p:attrName>ppt_x</p:attrName>
                                        </p:attrNameLst>
                                      </p:cBhvr>
                                      <p:tavLst>
                                        <p:tav tm="0">
                                          <p:val>
                                            <p:strVal val="#ppt_x"/>
                                          </p:val>
                                        </p:tav>
                                        <p:tav tm="100000">
                                          <p:val>
                                            <p:strVal val="#ppt_x"/>
                                          </p:val>
                                        </p:tav>
                                      </p:tavLst>
                                    </p:anim>
                                    <p:anim calcmode="lin" valueType="num">
                                      <p:cBhvr additive="base">
                                        <p:cTn id="90" dur="500" fill="hold"/>
                                        <p:tgtEl>
                                          <p:spTgt spid="2"/>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6"/>
                                        </p:tgtEl>
                                        <p:attrNameLst>
                                          <p:attrName>style.visibility</p:attrName>
                                        </p:attrNameLst>
                                      </p:cBhvr>
                                      <p:to>
                                        <p:strVal val="visible"/>
                                      </p:to>
                                    </p:set>
                                    <p:anim calcmode="lin" valueType="num">
                                      <p:cBhvr additive="base">
                                        <p:cTn id="93" dur="500" fill="hold"/>
                                        <p:tgtEl>
                                          <p:spTgt spid="6"/>
                                        </p:tgtEl>
                                        <p:attrNameLst>
                                          <p:attrName>ppt_x</p:attrName>
                                        </p:attrNameLst>
                                      </p:cBhvr>
                                      <p:tavLst>
                                        <p:tav tm="0">
                                          <p:val>
                                            <p:strVal val="#ppt_x"/>
                                          </p:val>
                                        </p:tav>
                                        <p:tav tm="100000">
                                          <p:val>
                                            <p:strVal val="#ppt_x"/>
                                          </p:val>
                                        </p:tav>
                                      </p:tavLst>
                                    </p:anim>
                                    <p:anim calcmode="lin" valueType="num">
                                      <p:cBhvr additive="base">
                                        <p:cTn id="9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11"/>
                                        </p:tgtEl>
                                        <p:attrNameLst>
                                          <p:attrName>style.visibility</p:attrName>
                                        </p:attrNameLst>
                                      </p:cBhvr>
                                      <p:to>
                                        <p:strVal val="visible"/>
                                      </p:to>
                                    </p:set>
                                    <p:anim calcmode="lin" valueType="num">
                                      <p:cBhvr additive="base">
                                        <p:cTn id="99" dur="500" fill="hold"/>
                                        <p:tgtEl>
                                          <p:spTgt spid="11"/>
                                        </p:tgtEl>
                                        <p:attrNameLst>
                                          <p:attrName>ppt_x</p:attrName>
                                        </p:attrNameLst>
                                      </p:cBhvr>
                                      <p:tavLst>
                                        <p:tav tm="0">
                                          <p:val>
                                            <p:strVal val="#ppt_x"/>
                                          </p:val>
                                        </p:tav>
                                        <p:tav tm="100000">
                                          <p:val>
                                            <p:strVal val="#ppt_x"/>
                                          </p:val>
                                        </p:tav>
                                      </p:tavLst>
                                    </p:anim>
                                    <p:anim calcmode="lin" valueType="num">
                                      <p:cBhvr additive="base">
                                        <p:cTn id="100" dur="500" fill="hold"/>
                                        <p:tgtEl>
                                          <p:spTgt spid="11"/>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14"/>
                                        </p:tgtEl>
                                        <p:attrNameLst>
                                          <p:attrName>style.visibility</p:attrName>
                                        </p:attrNameLst>
                                      </p:cBhvr>
                                      <p:to>
                                        <p:strVal val="visible"/>
                                      </p:to>
                                    </p:set>
                                    <p:anim calcmode="lin" valueType="num">
                                      <p:cBhvr additive="base">
                                        <p:cTn id="103" dur="500" fill="hold"/>
                                        <p:tgtEl>
                                          <p:spTgt spid="14"/>
                                        </p:tgtEl>
                                        <p:attrNameLst>
                                          <p:attrName>ppt_x</p:attrName>
                                        </p:attrNameLst>
                                      </p:cBhvr>
                                      <p:tavLst>
                                        <p:tav tm="0">
                                          <p:val>
                                            <p:strVal val="#ppt_x"/>
                                          </p:val>
                                        </p:tav>
                                        <p:tav tm="100000">
                                          <p:val>
                                            <p:strVal val="#ppt_x"/>
                                          </p:val>
                                        </p:tav>
                                      </p:tavLst>
                                    </p:anim>
                                    <p:anim calcmode="lin" valueType="num">
                                      <p:cBhvr additive="base">
                                        <p:cTn id="10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29"/>
                                        </p:tgtEl>
                                        <p:attrNameLst>
                                          <p:attrName>style.visibility</p:attrName>
                                        </p:attrNameLst>
                                      </p:cBhvr>
                                      <p:to>
                                        <p:strVal val="visible"/>
                                      </p:to>
                                    </p:set>
                                    <p:anim calcmode="lin" valueType="num">
                                      <p:cBhvr additive="base">
                                        <p:cTn id="109" dur="500" fill="hold"/>
                                        <p:tgtEl>
                                          <p:spTgt spid="29"/>
                                        </p:tgtEl>
                                        <p:attrNameLst>
                                          <p:attrName>ppt_x</p:attrName>
                                        </p:attrNameLst>
                                      </p:cBhvr>
                                      <p:tavLst>
                                        <p:tav tm="0">
                                          <p:val>
                                            <p:strVal val="#ppt_x"/>
                                          </p:val>
                                        </p:tav>
                                        <p:tav tm="100000">
                                          <p:val>
                                            <p:strVal val="#ppt_x"/>
                                          </p:val>
                                        </p:tav>
                                      </p:tavLst>
                                    </p:anim>
                                    <p:anim calcmode="lin" valueType="num">
                                      <p:cBhvr additive="base">
                                        <p:cTn id="110" dur="500" fill="hold"/>
                                        <p:tgtEl>
                                          <p:spTgt spid="29"/>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30"/>
                                        </p:tgtEl>
                                        <p:attrNameLst>
                                          <p:attrName>style.visibility</p:attrName>
                                        </p:attrNameLst>
                                      </p:cBhvr>
                                      <p:to>
                                        <p:strVal val="visible"/>
                                      </p:to>
                                    </p:set>
                                    <p:anim calcmode="lin" valueType="num">
                                      <p:cBhvr additive="base">
                                        <p:cTn id="113" dur="500" fill="hold"/>
                                        <p:tgtEl>
                                          <p:spTgt spid="30"/>
                                        </p:tgtEl>
                                        <p:attrNameLst>
                                          <p:attrName>ppt_x</p:attrName>
                                        </p:attrNameLst>
                                      </p:cBhvr>
                                      <p:tavLst>
                                        <p:tav tm="0">
                                          <p:val>
                                            <p:strVal val="#ppt_x"/>
                                          </p:val>
                                        </p:tav>
                                        <p:tav tm="100000">
                                          <p:val>
                                            <p:strVal val="#ppt_x"/>
                                          </p:val>
                                        </p:tav>
                                      </p:tavLst>
                                    </p:anim>
                                    <p:anim calcmode="lin" valueType="num">
                                      <p:cBhvr additive="base">
                                        <p:cTn id="11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10"/>
                                        </p:tgtEl>
                                        <p:attrNameLst>
                                          <p:attrName>style.visibility</p:attrName>
                                        </p:attrNameLst>
                                      </p:cBhvr>
                                      <p:to>
                                        <p:strVal val="visible"/>
                                      </p:to>
                                    </p:set>
                                    <p:anim calcmode="lin" valueType="num">
                                      <p:cBhvr additive="base">
                                        <p:cTn id="119" dur="500" fill="hold"/>
                                        <p:tgtEl>
                                          <p:spTgt spid="10"/>
                                        </p:tgtEl>
                                        <p:attrNameLst>
                                          <p:attrName>ppt_x</p:attrName>
                                        </p:attrNameLst>
                                      </p:cBhvr>
                                      <p:tavLst>
                                        <p:tav tm="0">
                                          <p:val>
                                            <p:strVal val="#ppt_x"/>
                                          </p:val>
                                        </p:tav>
                                        <p:tav tm="100000">
                                          <p:val>
                                            <p:strVal val="#ppt_x"/>
                                          </p:val>
                                        </p:tav>
                                      </p:tavLst>
                                    </p:anim>
                                    <p:anim calcmode="lin" valueType="num">
                                      <p:cBhvr additive="base">
                                        <p:cTn id="120" dur="500" fill="hold"/>
                                        <p:tgtEl>
                                          <p:spTgt spid="10"/>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13"/>
                                        </p:tgtEl>
                                        <p:attrNameLst>
                                          <p:attrName>style.visibility</p:attrName>
                                        </p:attrNameLst>
                                      </p:cBhvr>
                                      <p:to>
                                        <p:strVal val="visible"/>
                                      </p:to>
                                    </p:set>
                                    <p:anim calcmode="lin" valueType="num">
                                      <p:cBhvr additive="base">
                                        <p:cTn id="123" dur="500" fill="hold"/>
                                        <p:tgtEl>
                                          <p:spTgt spid="13"/>
                                        </p:tgtEl>
                                        <p:attrNameLst>
                                          <p:attrName>ppt_x</p:attrName>
                                        </p:attrNameLst>
                                      </p:cBhvr>
                                      <p:tavLst>
                                        <p:tav tm="0">
                                          <p:val>
                                            <p:strVal val="#ppt_x"/>
                                          </p:val>
                                        </p:tav>
                                        <p:tav tm="100000">
                                          <p:val>
                                            <p:strVal val="#ppt_x"/>
                                          </p:val>
                                        </p:tav>
                                      </p:tavLst>
                                    </p:anim>
                                    <p:anim calcmode="lin" valueType="num">
                                      <p:cBhvr additive="base">
                                        <p:cTn id="124" dur="500" fill="hold"/>
                                        <p:tgtEl>
                                          <p:spTgt spid="13"/>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 calcmode="lin" valueType="num">
                                      <p:cBhvr additive="base">
                                        <p:cTn id="127" dur="500" fill="hold"/>
                                        <p:tgtEl>
                                          <p:spTgt spid="12"/>
                                        </p:tgtEl>
                                        <p:attrNameLst>
                                          <p:attrName>ppt_x</p:attrName>
                                        </p:attrNameLst>
                                      </p:cBhvr>
                                      <p:tavLst>
                                        <p:tav tm="0">
                                          <p:val>
                                            <p:strVal val="#ppt_x"/>
                                          </p:val>
                                        </p:tav>
                                        <p:tav tm="100000">
                                          <p:val>
                                            <p:strVal val="#ppt_x"/>
                                          </p:val>
                                        </p:tav>
                                      </p:tavLst>
                                    </p:anim>
                                    <p:anim calcmode="lin" valueType="num">
                                      <p:cBhvr additive="base">
                                        <p:cTn id="128" dur="500" fill="hold"/>
                                        <p:tgtEl>
                                          <p:spTgt spid="12"/>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22"/>
                                        </p:tgtEl>
                                        <p:attrNameLst>
                                          <p:attrName>style.visibility</p:attrName>
                                        </p:attrNameLst>
                                      </p:cBhvr>
                                      <p:to>
                                        <p:strVal val="visible"/>
                                      </p:to>
                                    </p:set>
                                    <p:anim calcmode="lin" valueType="num">
                                      <p:cBhvr additive="base">
                                        <p:cTn id="131" dur="500" fill="hold"/>
                                        <p:tgtEl>
                                          <p:spTgt spid="22"/>
                                        </p:tgtEl>
                                        <p:attrNameLst>
                                          <p:attrName>ppt_x</p:attrName>
                                        </p:attrNameLst>
                                      </p:cBhvr>
                                      <p:tavLst>
                                        <p:tav tm="0">
                                          <p:val>
                                            <p:strVal val="#ppt_x"/>
                                          </p:val>
                                        </p:tav>
                                        <p:tav tm="100000">
                                          <p:val>
                                            <p:strVal val="#ppt_x"/>
                                          </p:val>
                                        </p:tav>
                                      </p:tavLst>
                                    </p:anim>
                                    <p:anim calcmode="lin" valueType="num">
                                      <p:cBhvr additive="base">
                                        <p:cTn id="132" dur="500" fill="hold"/>
                                        <p:tgtEl>
                                          <p:spTgt spid="22"/>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23"/>
                                        </p:tgtEl>
                                        <p:attrNameLst>
                                          <p:attrName>style.visibility</p:attrName>
                                        </p:attrNameLst>
                                      </p:cBhvr>
                                      <p:to>
                                        <p:strVal val="visible"/>
                                      </p:to>
                                    </p:set>
                                    <p:anim calcmode="lin" valueType="num">
                                      <p:cBhvr additive="base">
                                        <p:cTn id="135" dur="500" fill="hold"/>
                                        <p:tgtEl>
                                          <p:spTgt spid="23"/>
                                        </p:tgtEl>
                                        <p:attrNameLst>
                                          <p:attrName>ppt_x</p:attrName>
                                        </p:attrNameLst>
                                      </p:cBhvr>
                                      <p:tavLst>
                                        <p:tav tm="0">
                                          <p:val>
                                            <p:strVal val="#ppt_x"/>
                                          </p:val>
                                        </p:tav>
                                        <p:tav tm="100000">
                                          <p:val>
                                            <p:strVal val="#ppt_x"/>
                                          </p:val>
                                        </p:tav>
                                      </p:tavLst>
                                    </p:anim>
                                    <p:anim calcmode="lin" valueType="num">
                                      <p:cBhvr additive="base">
                                        <p:cTn id="136" dur="500" fill="hold"/>
                                        <p:tgtEl>
                                          <p:spTgt spid="23"/>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24"/>
                                        </p:tgtEl>
                                        <p:attrNameLst>
                                          <p:attrName>style.visibility</p:attrName>
                                        </p:attrNameLst>
                                      </p:cBhvr>
                                      <p:to>
                                        <p:strVal val="visible"/>
                                      </p:to>
                                    </p:set>
                                    <p:anim calcmode="lin" valueType="num">
                                      <p:cBhvr additive="base">
                                        <p:cTn id="139" dur="500" fill="hold"/>
                                        <p:tgtEl>
                                          <p:spTgt spid="24"/>
                                        </p:tgtEl>
                                        <p:attrNameLst>
                                          <p:attrName>ppt_x</p:attrName>
                                        </p:attrNameLst>
                                      </p:cBhvr>
                                      <p:tavLst>
                                        <p:tav tm="0">
                                          <p:val>
                                            <p:strVal val="#ppt_x"/>
                                          </p:val>
                                        </p:tav>
                                        <p:tav tm="100000">
                                          <p:val>
                                            <p:strVal val="#ppt_x"/>
                                          </p:val>
                                        </p:tav>
                                      </p:tavLst>
                                    </p:anim>
                                    <p:anim calcmode="lin" valueType="num">
                                      <p:cBhvr additive="base">
                                        <p:cTn id="140" dur="500" fill="hold"/>
                                        <p:tgtEl>
                                          <p:spTgt spid="24"/>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4"/>
                                        </p:tgtEl>
                                        <p:attrNameLst>
                                          <p:attrName>style.visibility</p:attrName>
                                        </p:attrNameLst>
                                      </p:cBhvr>
                                      <p:to>
                                        <p:strVal val="visible"/>
                                      </p:to>
                                    </p:set>
                                    <p:anim calcmode="lin" valueType="num">
                                      <p:cBhvr additive="base">
                                        <p:cTn id="143" dur="500" fill="hold"/>
                                        <p:tgtEl>
                                          <p:spTgt spid="4"/>
                                        </p:tgtEl>
                                        <p:attrNameLst>
                                          <p:attrName>ppt_x</p:attrName>
                                        </p:attrNameLst>
                                      </p:cBhvr>
                                      <p:tavLst>
                                        <p:tav tm="0">
                                          <p:val>
                                            <p:strVal val="#ppt_x"/>
                                          </p:val>
                                        </p:tav>
                                        <p:tav tm="100000">
                                          <p:val>
                                            <p:strVal val="#ppt_x"/>
                                          </p:val>
                                        </p:tav>
                                      </p:tavLst>
                                    </p:anim>
                                    <p:anim calcmode="lin" valueType="num">
                                      <p:cBhvr additive="base">
                                        <p:cTn id="144" dur="500" fill="hold"/>
                                        <p:tgtEl>
                                          <p:spTgt spid="4"/>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27"/>
                                        </p:tgtEl>
                                        <p:attrNameLst>
                                          <p:attrName>style.visibility</p:attrName>
                                        </p:attrNameLst>
                                      </p:cBhvr>
                                      <p:to>
                                        <p:strVal val="visible"/>
                                      </p:to>
                                    </p:set>
                                    <p:anim calcmode="lin" valueType="num">
                                      <p:cBhvr additive="base">
                                        <p:cTn id="147" dur="500" fill="hold"/>
                                        <p:tgtEl>
                                          <p:spTgt spid="27"/>
                                        </p:tgtEl>
                                        <p:attrNameLst>
                                          <p:attrName>ppt_x</p:attrName>
                                        </p:attrNameLst>
                                      </p:cBhvr>
                                      <p:tavLst>
                                        <p:tav tm="0">
                                          <p:val>
                                            <p:strVal val="#ppt_x"/>
                                          </p:val>
                                        </p:tav>
                                        <p:tav tm="100000">
                                          <p:val>
                                            <p:strVal val="#ppt_x"/>
                                          </p:val>
                                        </p:tav>
                                      </p:tavLst>
                                    </p:anim>
                                    <p:anim calcmode="lin" valueType="num">
                                      <p:cBhvr additive="base">
                                        <p:cTn id="14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2" presetClass="entr" presetSubtype="4" fill="hold" nodeType="clickEffect">
                                  <p:stCondLst>
                                    <p:cond delay="0"/>
                                  </p:stCondLst>
                                  <p:childTnLst>
                                    <p:set>
                                      <p:cBhvr>
                                        <p:cTn id="152" dur="1" fill="hold">
                                          <p:stCondLst>
                                            <p:cond delay="0"/>
                                          </p:stCondLst>
                                        </p:cTn>
                                        <p:tgtEl>
                                          <p:spTgt spid="1026"/>
                                        </p:tgtEl>
                                        <p:attrNameLst>
                                          <p:attrName>style.visibility</p:attrName>
                                        </p:attrNameLst>
                                      </p:cBhvr>
                                      <p:to>
                                        <p:strVal val="visible"/>
                                      </p:to>
                                    </p:set>
                                    <p:anim calcmode="lin" valueType="num">
                                      <p:cBhvr additive="base">
                                        <p:cTn id="153" dur="500" fill="hold"/>
                                        <p:tgtEl>
                                          <p:spTgt spid="1026"/>
                                        </p:tgtEl>
                                        <p:attrNameLst>
                                          <p:attrName>ppt_x</p:attrName>
                                        </p:attrNameLst>
                                      </p:cBhvr>
                                      <p:tavLst>
                                        <p:tav tm="0">
                                          <p:val>
                                            <p:strVal val="#ppt_x"/>
                                          </p:val>
                                        </p:tav>
                                        <p:tav tm="100000">
                                          <p:val>
                                            <p:strVal val="#ppt_x"/>
                                          </p:val>
                                        </p:tav>
                                      </p:tavLst>
                                    </p:anim>
                                    <p:anim calcmode="lin" valueType="num">
                                      <p:cBhvr additive="base">
                                        <p:cTn id="15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2" presetClass="entr" presetSubtype="4" fill="hold" grpId="0" nodeType="clickEffect">
                                  <p:stCondLst>
                                    <p:cond delay="0"/>
                                  </p:stCondLst>
                                  <p:childTnLst>
                                    <p:set>
                                      <p:cBhvr>
                                        <p:cTn id="158" dur="1" fill="hold">
                                          <p:stCondLst>
                                            <p:cond delay="0"/>
                                          </p:stCondLst>
                                        </p:cTn>
                                        <p:tgtEl>
                                          <p:spTgt spid="25"/>
                                        </p:tgtEl>
                                        <p:attrNameLst>
                                          <p:attrName>style.visibility</p:attrName>
                                        </p:attrNameLst>
                                      </p:cBhvr>
                                      <p:to>
                                        <p:strVal val="visible"/>
                                      </p:to>
                                    </p:set>
                                    <p:anim calcmode="lin" valueType="num">
                                      <p:cBhvr additive="base">
                                        <p:cTn id="159" dur="500" fill="hold"/>
                                        <p:tgtEl>
                                          <p:spTgt spid="25"/>
                                        </p:tgtEl>
                                        <p:attrNameLst>
                                          <p:attrName>ppt_x</p:attrName>
                                        </p:attrNameLst>
                                      </p:cBhvr>
                                      <p:tavLst>
                                        <p:tav tm="0">
                                          <p:val>
                                            <p:strVal val="#ppt_x"/>
                                          </p:val>
                                        </p:tav>
                                        <p:tav tm="100000">
                                          <p:val>
                                            <p:strVal val="#ppt_x"/>
                                          </p:val>
                                        </p:tav>
                                      </p:tavLst>
                                    </p:anim>
                                    <p:anim calcmode="lin" valueType="num">
                                      <p:cBhvr additive="base">
                                        <p:cTn id="16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79" grpId="0" animBg="1"/>
      <p:bldP spid="1044" grpId="0"/>
      <p:bldP spid="2" grpId="0" animBg="1"/>
      <p:bldP spid="28" grpId="0"/>
      <p:bldP spid="6" grpId="0"/>
      <p:bldP spid="8" grpId="0"/>
      <p:bldP spid="20" grpId="0" animBg="1"/>
      <p:bldP spid="22" grpId="0"/>
      <p:bldP spid="23" grpId="0"/>
      <p:bldP spid="24" grpId="0"/>
      <p:bldP spid="9" grpId="0"/>
      <p:bldP spid="14" grpId="0"/>
      <p:bldP spid="4" grpId="0"/>
      <p:bldP spid="10" grpId="0" animBg="1"/>
      <p:bldP spid="3" grpId="0"/>
      <p:bldP spid="7" grpId="0"/>
      <p:bldP spid="15" grpId="0"/>
      <p:bldP spid="17" grpId="0" animBg="1"/>
      <p:bldP spid="18" grpId="0"/>
      <p:bldP spid="19" grpId="0" animBg="1"/>
      <p:bldP spid="21" grpId="0"/>
      <p:bldP spid="26" grpId="0"/>
      <p:bldP spid="25" grpId="0" animBg="1"/>
      <p:bldP spid="27" grpId="0"/>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21D30088-730E-A9A6-CF68-445FC68C92C6}"/>
              </a:ext>
            </a:extLst>
          </p:cNvPr>
          <p:cNvSpPr txBox="1"/>
          <p:nvPr/>
        </p:nvSpPr>
        <p:spPr>
          <a:xfrm>
            <a:off x="1383011" y="611948"/>
            <a:ext cx="2999217" cy="923330"/>
          </a:xfrm>
          <a:prstGeom prst="rect">
            <a:avLst/>
          </a:prstGeom>
          <a:solidFill>
            <a:srgbClr val="FF0000"/>
          </a:solidFill>
        </p:spPr>
        <p:txBody>
          <a:bodyPr wrap="square" rtlCol="0">
            <a:spAutoFit/>
          </a:bodyPr>
          <a:lstStyle/>
          <a:p>
            <a:pPr algn="ctr"/>
            <a:r>
              <a:rPr lang="sv-SE" b="1" dirty="0">
                <a:solidFill>
                  <a:schemeClr val="bg1"/>
                </a:solidFill>
              </a:rPr>
              <a:t>5) Invandring leder till större otrygghet och minskad lokalsamhälletillit</a:t>
            </a:r>
          </a:p>
        </p:txBody>
      </p:sp>
      <p:sp>
        <p:nvSpPr>
          <p:cNvPr id="5" name="textruta 4">
            <a:extLst>
              <a:ext uri="{FF2B5EF4-FFF2-40B4-BE49-F238E27FC236}">
                <a16:creationId xmlns:a16="http://schemas.microsoft.com/office/drawing/2014/main" id="{E6E0C799-B58B-7A6B-0B5B-C122B459A293}"/>
              </a:ext>
            </a:extLst>
          </p:cNvPr>
          <p:cNvSpPr txBox="1"/>
          <p:nvPr/>
        </p:nvSpPr>
        <p:spPr>
          <a:xfrm>
            <a:off x="1398819" y="6099466"/>
            <a:ext cx="6708504" cy="707886"/>
          </a:xfrm>
          <a:prstGeom prst="rect">
            <a:avLst/>
          </a:prstGeom>
          <a:noFill/>
        </p:spPr>
        <p:txBody>
          <a:bodyPr wrap="none" rtlCol="0">
            <a:spAutoFit/>
          </a:bodyPr>
          <a:lstStyle/>
          <a:p>
            <a:pPr algn="ctr"/>
            <a:r>
              <a:rPr lang="sv-SE" sz="2000" b="1" i="1" dirty="0"/>
              <a:t>Om inte förändringen av migrationspolitiken </a:t>
            </a:r>
          </a:p>
          <a:p>
            <a:pPr algn="ctr"/>
            <a:r>
              <a:rPr lang="sv-SE" sz="2000" b="1" i="1" dirty="0"/>
              <a:t>förklaras av vetenskaplig evidens – hur skall vi då förstå den?</a:t>
            </a:r>
            <a:r>
              <a:rPr lang="sv-SE" dirty="0"/>
              <a:t> </a:t>
            </a:r>
            <a:endParaRPr lang="en-GB" dirty="0"/>
          </a:p>
        </p:txBody>
      </p:sp>
      <p:pic>
        <p:nvPicPr>
          <p:cNvPr id="6" name="Picture 2" descr="Bildresultat fÃ¶r varningstriangel">
            <a:extLst>
              <a:ext uri="{FF2B5EF4-FFF2-40B4-BE49-F238E27FC236}">
                <a16:creationId xmlns:a16="http://schemas.microsoft.com/office/drawing/2014/main" id="{59C989E4-E7A8-143C-3636-FF15DBADBB6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1485" y="5839303"/>
            <a:ext cx="716257" cy="5735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9E16F71-194F-D3C0-1347-7A37A223F3C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5711" y="6015461"/>
            <a:ext cx="716271" cy="437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tjärna: 5 punkter 7">
            <a:extLst>
              <a:ext uri="{FF2B5EF4-FFF2-40B4-BE49-F238E27FC236}">
                <a16:creationId xmlns:a16="http://schemas.microsoft.com/office/drawing/2014/main" id="{B5C80B0B-2CF9-0E03-431F-F40035C8D350}"/>
              </a:ext>
            </a:extLst>
          </p:cNvPr>
          <p:cNvSpPr/>
          <p:nvPr/>
        </p:nvSpPr>
        <p:spPr>
          <a:xfrm>
            <a:off x="8328564" y="5535418"/>
            <a:ext cx="914400" cy="914400"/>
          </a:xfrm>
          <a:prstGeom prst="star5">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textruta 8">
            <a:extLst>
              <a:ext uri="{FF2B5EF4-FFF2-40B4-BE49-F238E27FC236}">
                <a16:creationId xmlns:a16="http://schemas.microsoft.com/office/drawing/2014/main" id="{9E060AB6-E867-663D-3339-D2C77EC6EE4A}"/>
              </a:ext>
            </a:extLst>
          </p:cNvPr>
          <p:cNvSpPr txBox="1"/>
          <p:nvPr/>
        </p:nvSpPr>
        <p:spPr>
          <a:xfrm>
            <a:off x="8615086" y="5807952"/>
            <a:ext cx="460334" cy="369332"/>
          </a:xfrm>
          <a:prstGeom prst="rect">
            <a:avLst/>
          </a:prstGeom>
          <a:noFill/>
          <a:ln w="38100">
            <a:noFill/>
          </a:ln>
        </p:spPr>
        <p:txBody>
          <a:bodyPr wrap="square" rtlCol="0">
            <a:spAutoFit/>
          </a:bodyPr>
          <a:lstStyle/>
          <a:p>
            <a:r>
              <a:rPr lang="sv-SE" b="1" dirty="0"/>
              <a:t>4</a:t>
            </a:r>
          </a:p>
        </p:txBody>
      </p:sp>
      <p:sp>
        <p:nvSpPr>
          <p:cNvPr id="10" name="textruta 9">
            <a:extLst>
              <a:ext uri="{FF2B5EF4-FFF2-40B4-BE49-F238E27FC236}">
                <a16:creationId xmlns:a16="http://schemas.microsoft.com/office/drawing/2014/main" id="{40093BC8-B2CA-6471-B220-287E9BAD7508}"/>
              </a:ext>
            </a:extLst>
          </p:cNvPr>
          <p:cNvSpPr txBox="1"/>
          <p:nvPr/>
        </p:nvSpPr>
        <p:spPr>
          <a:xfrm>
            <a:off x="9004719" y="5565234"/>
            <a:ext cx="2141484" cy="861774"/>
          </a:xfrm>
          <a:prstGeom prst="rect">
            <a:avLst/>
          </a:prstGeom>
          <a:noFill/>
        </p:spPr>
        <p:txBody>
          <a:bodyPr wrap="none" rtlCol="0">
            <a:spAutoFit/>
          </a:bodyPr>
          <a:lstStyle/>
          <a:p>
            <a:pPr algn="ctr">
              <a:lnSpc>
                <a:spcPts val="2000"/>
              </a:lnSpc>
            </a:pPr>
            <a:r>
              <a:rPr lang="sv-SE" sz="2400" b="1" i="1" dirty="0"/>
              <a:t>Frågan varför ?</a:t>
            </a:r>
          </a:p>
          <a:p>
            <a:pPr algn="ctr">
              <a:lnSpc>
                <a:spcPts val="2000"/>
              </a:lnSpc>
            </a:pPr>
            <a:r>
              <a:rPr lang="sv-SE" sz="2000" b="1" dirty="0"/>
              <a:t>Kunskapsläget</a:t>
            </a:r>
          </a:p>
          <a:p>
            <a:pPr algn="ctr">
              <a:lnSpc>
                <a:spcPts val="2000"/>
              </a:lnSpc>
            </a:pPr>
            <a:r>
              <a:rPr lang="sv-SE" b="1" dirty="0"/>
              <a:t>Vad vi tror oss veta</a:t>
            </a:r>
            <a:endParaRPr lang="en-GB" b="1" dirty="0"/>
          </a:p>
        </p:txBody>
      </p:sp>
      <p:sp>
        <p:nvSpPr>
          <p:cNvPr id="11" name="textruta 10">
            <a:extLst>
              <a:ext uri="{FF2B5EF4-FFF2-40B4-BE49-F238E27FC236}">
                <a16:creationId xmlns:a16="http://schemas.microsoft.com/office/drawing/2014/main" id="{2E90A091-3C6B-BF08-1C0B-A6EE327FF47C}"/>
              </a:ext>
            </a:extLst>
          </p:cNvPr>
          <p:cNvSpPr txBox="1"/>
          <p:nvPr/>
        </p:nvSpPr>
        <p:spPr>
          <a:xfrm>
            <a:off x="6113643" y="1379517"/>
            <a:ext cx="5278942" cy="2339102"/>
          </a:xfrm>
          <a:prstGeom prst="rect">
            <a:avLst/>
          </a:prstGeom>
          <a:noFill/>
        </p:spPr>
        <p:txBody>
          <a:bodyPr wrap="square">
            <a:spAutoFit/>
          </a:bodyPr>
          <a:lstStyle/>
          <a:p>
            <a:pPr algn="l"/>
            <a:r>
              <a:rPr lang="sv-SE" b="1" i="0" dirty="0">
                <a:solidFill>
                  <a:srgbClr val="1E2D37"/>
                </a:solidFill>
                <a:effectLst/>
                <a:latin typeface="Gothia Serif"/>
              </a:rPr>
              <a:t>Ingen korrelation</a:t>
            </a:r>
          </a:p>
          <a:p>
            <a:pPr algn="l"/>
            <a:r>
              <a:rPr lang="sv-SE" sz="1600" b="0" i="0" dirty="0">
                <a:solidFill>
                  <a:srgbClr val="1E2D37"/>
                </a:solidFill>
                <a:effectLst/>
                <a:latin typeface="Georgia" panose="02040502050405020303" pitchFamily="18" charset="0"/>
              </a:rPr>
              <a:t>– I vissa kommuner har man sett en ökning, och i andra har man inte det. Trots att invandringen är i stort sett identisk, säger Sarnecki.</a:t>
            </a:r>
          </a:p>
          <a:p>
            <a:pPr algn="l"/>
            <a:r>
              <a:rPr lang="sv-SE" sz="1600" b="0" i="0" dirty="0">
                <a:solidFill>
                  <a:srgbClr val="1E2D37"/>
                </a:solidFill>
                <a:effectLst/>
                <a:latin typeface="Georgia" panose="02040502050405020303" pitchFamily="18" charset="0"/>
              </a:rPr>
              <a:t>Däremot har man hittat andra variabler som korrelerar med kommunerna som haft högst ökning av allvarlig brottslighet. Det gäller bland annat ökning i inkomstklyftor, en stagnerande befolkningsutveckling, hög arbetslöshet och hög sjuklighet.</a:t>
            </a:r>
          </a:p>
        </p:txBody>
      </p:sp>
      <p:pic>
        <p:nvPicPr>
          <p:cNvPr id="12" name="Bildobjekt 11">
            <a:extLst>
              <a:ext uri="{FF2B5EF4-FFF2-40B4-BE49-F238E27FC236}">
                <a16:creationId xmlns:a16="http://schemas.microsoft.com/office/drawing/2014/main" id="{23C5DC59-7D4E-6966-AD7E-29E1450F4296}"/>
              </a:ext>
            </a:extLst>
          </p:cNvPr>
          <p:cNvPicPr>
            <a:picLocks noChangeAspect="1"/>
          </p:cNvPicPr>
          <p:nvPr/>
        </p:nvPicPr>
        <p:blipFill>
          <a:blip r:embed="rId4"/>
          <a:stretch>
            <a:fillRect/>
          </a:stretch>
        </p:blipFill>
        <p:spPr>
          <a:xfrm>
            <a:off x="8676969" y="931609"/>
            <a:ext cx="2428875" cy="790575"/>
          </a:xfrm>
          <a:prstGeom prst="rect">
            <a:avLst/>
          </a:prstGeom>
        </p:spPr>
      </p:pic>
      <p:sp>
        <p:nvSpPr>
          <p:cNvPr id="13" name="textruta 12">
            <a:extLst>
              <a:ext uri="{FF2B5EF4-FFF2-40B4-BE49-F238E27FC236}">
                <a16:creationId xmlns:a16="http://schemas.microsoft.com/office/drawing/2014/main" id="{036F3E32-E118-9BDF-408F-91CF31CD8224}"/>
              </a:ext>
            </a:extLst>
          </p:cNvPr>
          <p:cNvSpPr txBox="1"/>
          <p:nvPr/>
        </p:nvSpPr>
        <p:spPr>
          <a:xfrm>
            <a:off x="7071084" y="427282"/>
            <a:ext cx="2514959" cy="646331"/>
          </a:xfrm>
          <a:prstGeom prst="rect">
            <a:avLst/>
          </a:prstGeom>
          <a:solidFill>
            <a:srgbClr val="FF0000"/>
          </a:solidFill>
        </p:spPr>
        <p:txBody>
          <a:bodyPr wrap="square" rtlCol="0">
            <a:spAutoFit/>
          </a:bodyPr>
          <a:lstStyle/>
          <a:p>
            <a:pPr algn="ctr"/>
            <a:r>
              <a:rPr lang="sv-SE" b="1" dirty="0">
                <a:solidFill>
                  <a:schemeClr val="bg1"/>
                </a:solidFill>
              </a:rPr>
              <a:t>4) Invandring leder till</a:t>
            </a:r>
          </a:p>
          <a:p>
            <a:pPr algn="ctr"/>
            <a:r>
              <a:rPr lang="sv-SE" b="1" dirty="0">
                <a:solidFill>
                  <a:schemeClr val="bg1"/>
                </a:solidFill>
              </a:rPr>
              <a:t>ökad brottslighet</a:t>
            </a:r>
          </a:p>
        </p:txBody>
      </p:sp>
      <p:sp>
        <p:nvSpPr>
          <p:cNvPr id="14" name="Ellips 13">
            <a:extLst>
              <a:ext uri="{FF2B5EF4-FFF2-40B4-BE49-F238E27FC236}">
                <a16:creationId xmlns:a16="http://schemas.microsoft.com/office/drawing/2014/main" id="{19F400E2-1ED6-D7BD-4854-A5A01D28EB51}"/>
              </a:ext>
            </a:extLst>
          </p:cNvPr>
          <p:cNvSpPr/>
          <p:nvPr/>
        </p:nvSpPr>
        <p:spPr>
          <a:xfrm>
            <a:off x="5919606" y="2358911"/>
            <a:ext cx="1427980" cy="38031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Ellips 14">
            <a:extLst>
              <a:ext uri="{FF2B5EF4-FFF2-40B4-BE49-F238E27FC236}">
                <a16:creationId xmlns:a16="http://schemas.microsoft.com/office/drawing/2014/main" id="{806140F9-9BCA-A24B-2C9B-D1B561B0C308}"/>
              </a:ext>
            </a:extLst>
          </p:cNvPr>
          <p:cNvSpPr/>
          <p:nvPr/>
        </p:nvSpPr>
        <p:spPr>
          <a:xfrm>
            <a:off x="6016370" y="3072773"/>
            <a:ext cx="1770821" cy="67127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Bildobjekt 22">
            <a:extLst>
              <a:ext uri="{FF2B5EF4-FFF2-40B4-BE49-F238E27FC236}">
                <a16:creationId xmlns:a16="http://schemas.microsoft.com/office/drawing/2014/main" id="{00186123-E0AF-ECE5-73F1-C07EA49644A4}"/>
              </a:ext>
            </a:extLst>
          </p:cNvPr>
          <p:cNvPicPr>
            <a:picLocks noChangeAspect="1"/>
          </p:cNvPicPr>
          <p:nvPr/>
        </p:nvPicPr>
        <p:blipFill>
          <a:blip r:embed="rId5"/>
          <a:stretch>
            <a:fillRect/>
          </a:stretch>
        </p:blipFill>
        <p:spPr>
          <a:xfrm>
            <a:off x="1169695" y="1548007"/>
            <a:ext cx="3425847" cy="1861810"/>
          </a:xfrm>
          <a:prstGeom prst="rect">
            <a:avLst/>
          </a:prstGeom>
        </p:spPr>
      </p:pic>
      <p:sp>
        <p:nvSpPr>
          <p:cNvPr id="24" name="textruta 23">
            <a:extLst>
              <a:ext uri="{FF2B5EF4-FFF2-40B4-BE49-F238E27FC236}">
                <a16:creationId xmlns:a16="http://schemas.microsoft.com/office/drawing/2014/main" id="{A640F579-FB69-BB19-D6E1-C958520ABCB9}"/>
              </a:ext>
            </a:extLst>
          </p:cNvPr>
          <p:cNvSpPr txBox="1"/>
          <p:nvPr/>
        </p:nvSpPr>
        <p:spPr>
          <a:xfrm>
            <a:off x="2751109" y="3426139"/>
            <a:ext cx="652743" cy="369332"/>
          </a:xfrm>
          <a:prstGeom prst="rect">
            <a:avLst/>
          </a:prstGeom>
          <a:noFill/>
        </p:spPr>
        <p:txBody>
          <a:bodyPr wrap="none" rtlCol="0">
            <a:spAutoFit/>
          </a:bodyPr>
          <a:lstStyle/>
          <a:p>
            <a:r>
              <a:rPr lang="sv-SE" dirty="0"/>
              <a:t>2015</a:t>
            </a:r>
            <a:endParaRPr lang="en-GB" dirty="0"/>
          </a:p>
        </p:txBody>
      </p:sp>
      <p:sp>
        <p:nvSpPr>
          <p:cNvPr id="25" name="textruta 24">
            <a:extLst>
              <a:ext uri="{FF2B5EF4-FFF2-40B4-BE49-F238E27FC236}">
                <a16:creationId xmlns:a16="http://schemas.microsoft.com/office/drawing/2014/main" id="{F04B24EC-65CF-9C89-4621-C44D1371C3AD}"/>
              </a:ext>
            </a:extLst>
          </p:cNvPr>
          <p:cNvSpPr txBox="1"/>
          <p:nvPr/>
        </p:nvSpPr>
        <p:spPr>
          <a:xfrm>
            <a:off x="4111148" y="3419686"/>
            <a:ext cx="652743" cy="369332"/>
          </a:xfrm>
          <a:prstGeom prst="rect">
            <a:avLst/>
          </a:prstGeom>
          <a:noFill/>
        </p:spPr>
        <p:txBody>
          <a:bodyPr wrap="none" rtlCol="0">
            <a:spAutoFit/>
          </a:bodyPr>
          <a:lstStyle/>
          <a:p>
            <a:r>
              <a:rPr lang="sv-SE" dirty="0"/>
              <a:t>2023</a:t>
            </a:r>
            <a:endParaRPr lang="en-GB" dirty="0"/>
          </a:p>
        </p:txBody>
      </p:sp>
      <p:sp>
        <p:nvSpPr>
          <p:cNvPr id="26" name="textruta 25">
            <a:extLst>
              <a:ext uri="{FF2B5EF4-FFF2-40B4-BE49-F238E27FC236}">
                <a16:creationId xmlns:a16="http://schemas.microsoft.com/office/drawing/2014/main" id="{6B3F2267-56D0-F928-D446-C1D814F3E20C}"/>
              </a:ext>
            </a:extLst>
          </p:cNvPr>
          <p:cNvSpPr txBox="1"/>
          <p:nvPr/>
        </p:nvSpPr>
        <p:spPr>
          <a:xfrm>
            <a:off x="1169695" y="3502910"/>
            <a:ext cx="652743" cy="369332"/>
          </a:xfrm>
          <a:prstGeom prst="rect">
            <a:avLst/>
          </a:prstGeom>
          <a:noFill/>
        </p:spPr>
        <p:txBody>
          <a:bodyPr wrap="none" rtlCol="0">
            <a:spAutoFit/>
          </a:bodyPr>
          <a:lstStyle/>
          <a:p>
            <a:r>
              <a:rPr lang="sv-SE" dirty="0"/>
              <a:t>2007</a:t>
            </a:r>
            <a:endParaRPr lang="en-GB" dirty="0"/>
          </a:p>
        </p:txBody>
      </p:sp>
      <p:pic>
        <p:nvPicPr>
          <p:cNvPr id="30" name="Platshållare för innehåll 29">
            <a:extLst>
              <a:ext uri="{FF2B5EF4-FFF2-40B4-BE49-F238E27FC236}">
                <a16:creationId xmlns:a16="http://schemas.microsoft.com/office/drawing/2014/main" id="{5D97B18D-E4A1-081F-06E1-084C63611F64}"/>
              </a:ext>
            </a:extLst>
          </p:cNvPr>
          <p:cNvPicPr>
            <a:picLocks noGrp="1" noChangeAspect="1"/>
          </p:cNvPicPr>
          <p:nvPr>
            <p:ph idx="1"/>
          </p:nvPr>
        </p:nvPicPr>
        <p:blipFill>
          <a:blip r:embed="rId6"/>
          <a:stretch>
            <a:fillRect/>
          </a:stretch>
        </p:blipFill>
        <p:spPr>
          <a:xfrm>
            <a:off x="1189614" y="3986015"/>
            <a:ext cx="3855654" cy="1999678"/>
          </a:xfrm>
        </p:spPr>
      </p:pic>
      <p:sp>
        <p:nvSpPr>
          <p:cNvPr id="31" name="textruta 30">
            <a:extLst>
              <a:ext uri="{FF2B5EF4-FFF2-40B4-BE49-F238E27FC236}">
                <a16:creationId xmlns:a16="http://schemas.microsoft.com/office/drawing/2014/main" id="{4D51389A-4D4B-1167-9D59-E99AACAA3939}"/>
              </a:ext>
            </a:extLst>
          </p:cNvPr>
          <p:cNvSpPr txBox="1"/>
          <p:nvPr/>
        </p:nvSpPr>
        <p:spPr>
          <a:xfrm>
            <a:off x="6343051" y="4698013"/>
            <a:ext cx="5492401" cy="738664"/>
          </a:xfrm>
          <a:prstGeom prst="rect">
            <a:avLst/>
          </a:prstGeom>
          <a:noFill/>
        </p:spPr>
        <p:txBody>
          <a:bodyPr wrap="none" rtlCol="0">
            <a:spAutoFit/>
          </a:bodyPr>
          <a:lstStyle/>
          <a:p>
            <a:r>
              <a:rPr lang="sv-SE" b="1" dirty="0"/>
              <a:t>Mordfrekvens Världen 6,1 Europa 3,0 Sverige 1,1 (2021)</a:t>
            </a:r>
          </a:p>
          <a:p>
            <a:r>
              <a:rPr lang="sv-SE" sz="1200" b="0" i="0" dirty="0">
                <a:solidFill>
                  <a:srgbClr val="404040"/>
                </a:solidFill>
                <a:effectLst/>
                <a:latin typeface="Arial" panose="020B0604020202020204" pitchFamily="34" charset="0"/>
              </a:rPr>
              <a:t>Mordfrekvensen i Sverige har varierat mellan 0,6 och 1,2 sen 1700-talet. </a:t>
            </a:r>
          </a:p>
          <a:p>
            <a:r>
              <a:rPr lang="sv-SE" sz="1200" b="0" i="0" dirty="0">
                <a:solidFill>
                  <a:srgbClr val="404040"/>
                </a:solidFill>
                <a:effectLst/>
                <a:latin typeface="Arial" panose="020B0604020202020204" pitchFamily="34" charset="0"/>
              </a:rPr>
              <a:t>Oavsett lagar, straff och kriminalpolitik har mordfrekvensen inte förändrats.</a:t>
            </a:r>
            <a:endParaRPr lang="en-GB" sz="1200" dirty="0"/>
          </a:p>
        </p:txBody>
      </p:sp>
      <p:sp>
        <p:nvSpPr>
          <p:cNvPr id="32" name="textruta 31">
            <a:extLst>
              <a:ext uri="{FF2B5EF4-FFF2-40B4-BE49-F238E27FC236}">
                <a16:creationId xmlns:a16="http://schemas.microsoft.com/office/drawing/2014/main" id="{693792B4-9C10-B1EB-5556-8A473D15A9E6}"/>
              </a:ext>
            </a:extLst>
          </p:cNvPr>
          <p:cNvSpPr txBox="1"/>
          <p:nvPr/>
        </p:nvSpPr>
        <p:spPr>
          <a:xfrm>
            <a:off x="6430635" y="3913183"/>
            <a:ext cx="5090047" cy="784830"/>
          </a:xfrm>
          <a:prstGeom prst="rect">
            <a:avLst/>
          </a:prstGeom>
          <a:noFill/>
        </p:spPr>
        <p:txBody>
          <a:bodyPr wrap="none" rtlCol="0">
            <a:spAutoFit/>
          </a:bodyPr>
          <a:lstStyle/>
          <a:p>
            <a:pPr algn="ctr">
              <a:lnSpc>
                <a:spcPts val="1800"/>
              </a:lnSpc>
            </a:pPr>
            <a:r>
              <a:rPr lang="sv-SE" sz="1600" b="1" dirty="0"/>
              <a:t>Bortsett från gängkriminalitet </a:t>
            </a:r>
          </a:p>
          <a:p>
            <a:pPr algn="ctr">
              <a:lnSpc>
                <a:spcPts val="1800"/>
              </a:lnSpc>
            </a:pPr>
            <a:r>
              <a:rPr lang="sv-SE" sz="1600" b="1" dirty="0"/>
              <a:t>skjutvapenvåld och ekonomisk brottslighet</a:t>
            </a:r>
          </a:p>
          <a:p>
            <a:pPr algn="ctr">
              <a:lnSpc>
                <a:spcPts val="1800"/>
              </a:lnSpc>
            </a:pPr>
            <a:r>
              <a:rPr lang="sv-SE" sz="1600" b="1" dirty="0"/>
              <a:t>minskar den generella brottsligheten i Sverige sedan 2017</a:t>
            </a:r>
            <a:endParaRPr lang="en-GB" sz="1600" b="1" dirty="0"/>
          </a:p>
        </p:txBody>
      </p:sp>
    </p:spTree>
    <p:extLst>
      <p:ext uri="{BB962C8B-B14F-4D97-AF65-F5344CB8AC3E}">
        <p14:creationId xmlns:p14="http://schemas.microsoft.com/office/powerpoint/2010/main" val="5104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additive="base">
                                        <p:cTn id="53" dur="500" fill="hold"/>
                                        <p:tgtEl>
                                          <p:spTgt spid="32"/>
                                        </p:tgtEl>
                                        <p:attrNameLst>
                                          <p:attrName>ppt_x</p:attrName>
                                        </p:attrNameLst>
                                      </p:cBhvr>
                                      <p:tavLst>
                                        <p:tav tm="0">
                                          <p:val>
                                            <p:strVal val="#ppt_x"/>
                                          </p:val>
                                        </p:tav>
                                        <p:tav tm="100000">
                                          <p:val>
                                            <p:strVal val="#ppt_x"/>
                                          </p:val>
                                        </p:tav>
                                      </p:tavLst>
                                    </p:anim>
                                    <p:anim calcmode="lin" valueType="num">
                                      <p:cBhvr additive="base">
                                        <p:cTn id="54" dur="500" fill="hold"/>
                                        <p:tgtEl>
                                          <p:spTgt spid="3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anim calcmode="lin" valueType="num">
                                      <p:cBhvr additive="base">
                                        <p:cTn id="57" dur="500" fill="hold"/>
                                        <p:tgtEl>
                                          <p:spTgt spid="31"/>
                                        </p:tgtEl>
                                        <p:attrNameLst>
                                          <p:attrName>ppt_x</p:attrName>
                                        </p:attrNameLst>
                                      </p:cBhvr>
                                      <p:tavLst>
                                        <p:tav tm="0">
                                          <p:val>
                                            <p:strVal val="#ppt_x"/>
                                          </p:val>
                                        </p:tav>
                                        <p:tav tm="100000">
                                          <p:val>
                                            <p:strVal val="#ppt_x"/>
                                          </p:val>
                                        </p:tav>
                                      </p:tavLst>
                                    </p:anim>
                                    <p:anim calcmode="lin" valueType="num">
                                      <p:cBhvr additive="base">
                                        <p:cTn id="5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additive="base">
                                        <p:cTn id="63" dur="500" fill="hold"/>
                                        <p:tgtEl>
                                          <p:spTgt spid="6"/>
                                        </p:tgtEl>
                                        <p:attrNameLst>
                                          <p:attrName>ppt_x</p:attrName>
                                        </p:attrNameLst>
                                      </p:cBhvr>
                                      <p:tavLst>
                                        <p:tav tm="0">
                                          <p:val>
                                            <p:strVal val="#ppt_x"/>
                                          </p:val>
                                        </p:tav>
                                        <p:tav tm="100000">
                                          <p:val>
                                            <p:strVal val="#ppt_x"/>
                                          </p:val>
                                        </p:tav>
                                      </p:tavLst>
                                    </p:anim>
                                    <p:anim calcmode="lin" valueType="num">
                                      <p:cBhvr additive="base">
                                        <p:cTn id="64" dur="500" fill="hold"/>
                                        <p:tgtEl>
                                          <p:spTgt spid="6"/>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additive="base">
                                        <p:cTn id="67" dur="500" fill="hold"/>
                                        <p:tgtEl>
                                          <p:spTgt spid="7"/>
                                        </p:tgtEl>
                                        <p:attrNameLst>
                                          <p:attrName>ppt_x</p:attrName>
                                        </p:attrNameLst>
                                      </p:cBhvr>
                                      <p:tavLst>
                                        <p:tav tm="0">
                                          <p:val>
                                            <p:strVal val="#ppt_x"/>
                                          </p:val>
                                        </p:tav>
                                        <p:tav tm="100000">
                                          <p:val>
                                            <p:strVal val="#ppt_x"/>
                                          </p:val>
                                        </p:tav>
                                      </p:tavLst>
                                    </p:anim>
                                    <p:anim calcmode="lin" valueType="num">
                                      <p:cBhvr additive="base">
                                        <p:cTn id="68" dur="500" fill="hold"/>
                                        <p:tgtEl>
                                          <p:spTgt spid="7"/>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5"/>
                                        </p:tgtEl>
                                        <p:attrNameLst>
                                          <p:attrName>style.visibility</p:attrName>
                                        </p:attrNameLst>
                                      </p:cBhvr>
                                      <p:to>
                                        <p:strVal val="visible"/>
                                      </p:to>
                                    </p:set>
                                    <p:anim calcmode="lin" valueType="num">
                                      <p:cBhvr additive="base">
                                        <p:cTn id="71" dur="500" fill="hold"/>
                                        <p:tgtEl>
                                          <p:spTgt spid="5"/>
                                        </p:tgtEl>
                                        <p:attrNameLst>
                                          <p:attrName>ppt_x</p:attrName>
                                        </p:attrNameLst>
                                      </p:cBhvr>
                                      <p:tavLst>
                                        <p:tav tm="0">
                                          <p:val>
                                            <p:strVal val="#ppt_x"/>
                                          </p:val>
                                        </p:tav>
                                        <p:tav tm="100000">
                                          <p:val>
                                            <p:strVal val="#ppt_x"/>
                                          </p:val>
                                        </p:tav>
                                      </p:tavLst>
                                    </p:anim>
                                    <p:anim calcmode="lin" valueType="num">
                                      <p:cBhvr additive="base">
                                        <p:cTn id="72" dur="500" fill="hold"/>
                                        <p:tgtEl>
                                          <p:spTgt spid="5"/>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9"/>
                                        </p:tgtEl>
                                        <p:attrNameLst>
                                          <p:attrName>style.visibility</p:attrName>
                                        </p:attrNameLst>
                                      </p:cBhvr>
                                      <p:to>
                                        <p:strVal val="visible"/>
                                      </p:to>
                                    </p:set>
                                    <p:anim calcmode="lin" valueType="num">
                                      <p:cBhvr additive="base">
                                        <p:cTn id="75" dur="500" fill="hold"/>
                                        <p:tgtEl>
                                          <p:spTgt spid="9"/>
                                        </p:tgtEl>
                                        <p:attrNameLst>
                                          <p:attrName>ppt_x</p:attrName>
                                        </p:attrNameLst>
                                      </p:cBhvr>
                                      <p:tavLst>
                                        <p:tav tm="0">
                                          <p:val>
                                            <p:strVal val="#ppt_x"/>
                                          </p:val>
                                        </p:tav>
                                        <p:tav tm="100000">
                                          <p:val>
                                            <p:strVal val="#ppt_x"/>
                                          </p:val>
                                        </p:tav>
                                      </p:tavLst>
                                    </p:anim>
                                    <p:anim calcmode="lin" valueType="num">
                                      <p:cBhvr additive="base">
                                        <p:cTn id="76" dur="500" fill="hold"/>
                                        <p:tgtEl>
                                          <p:spTgt spid="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8"/>
                                        </p:tgtEl>
                                        <p:attrNameLst>
                                          <p:attrName>style.visibility</p:attrName>
                                        </p:attrNameLst>
                                      </p:cBhvr>
                                      <p:to>
                                        <p:strVal val="visible"/>
                                      </p:to>
                                    </p:set>
                                    <p:anim calcmode="lin" valueType="num">
                                      <p:cBhvr additive="base">
                                        <p:cTn id="79" dur="500" fill="hold"/>
                                        <p:tgtEl>
                                          <p:spTgt spid="8"/>
                                        </p:tgtEl>
                                        <p:attrNameLst>
                                          <p:attrName>ppt_x</p:attrName>
                                        </p:attrNameLst>
                                      </p:cBhvr>
                                      <p:tavLst>
                                        <p:tav tm="0">
                                          <p:val>
                                            <p:strVal val="#ppt_x"/>
                                          </p:val>
                                        </p:tav>
                                        <p:tav tm="100000">
                                          <p:val>
                                            <p:strVal val="#ppt_x"/>
                                          </p:val>
                                        </p:tav>
                                      </p:tavLst>
                                    </p:anim>
                                    <p:anim calcmode="lin" valueType="num">
                                      <p:cBhvr additive="base">
                                        <p:cTn id="80" dur="500" fill="hold"/>
                                        <p:tgtEl>
                                          <p:spTgt spid="8"/>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10"/>
                                        </p:tgtEl>
                                        <p:attrNameLst>
                                          <p:attrName>style.visibility</p:attrName>
                                        </p:attrNameLst>
                                      </p:cBhvr>
                                      <p:to>
                                        <p:strVal val="visible"/>
                                      </p:to>
                                    </p:set>
                                    <p:anim calcmode="lin" valueType="num">
                                      <p:cBhvr additive="base">
                                        <p:cTn id="83" dur="500" fill="hold"/>
                                        <p:tgtEl>
                                          <p:spTgt spid="10"/>
                                        </p:tgtEl>
                                        <p:attrNameLst>
                                          <p:attrName>ppt_x</p:attrName>
                                        </p:attrNameLst>
                                      </p:cBhvr>
                                      <p:tavLst>
                                        <p:tav tm="0">
                                          <p:val>
                                            <p:strVal val="#ppt_x"/>
                                          </p:val>
                                        </p:tav>
                                        <p:tav tm="100000">
                                          <p:val>
                                            <p:strVal val="#ppt_x"/>
                                          </p:val>
                                        </p:tav>
                                      </p:tavLst>
                                    </p:anim>
                                    <p:anim calcmode="lin" valueType="num">
                                      <p:cBhvr additive="base">
                                        <p:cTn id="8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animBg="1"/>
      <p:bldP spid="9" grpId="0"/>
      <p:bldP spid="10" grpId="0"/>
      <p:bldP spid="11" grpId="0"/>
      <p:bldP spid="13" grpId="0" animBg="1"/>
      <p:bldP spid="14" grpId="0" animBg="1"/>
      <p:bldP spid="15" grpId="0" animBg="1"/>
      <p:bldP spid="24" grpId="0"/>
      <p:bldP spid="25" grpId="0"/>
      <p:bldP spid="26" grpId="0"/>
      <p:bldP spid="31" grpId="0"/>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Bildresultat för fns globala hållbarhetsmål 203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0458" y="2492205"/>
            <a:ext cx="2520280" cy="1579790"/>
          </a:xfrm>
          <a:prstGeom prst="rect">
            <a:avLst/>
          </a:prstGeom>
          <a:noFill/>
          <a:extLst>
            <a:ext uri="{909E8E84-426E-40DD-AFC4-6F175D3DCCD1}">
              <a14:hiddenFill xmlns:a14="http://schemas.microsoft.com/office/drawing/2010/main">
                <a:solidFill>
                  <a:srgbClr val="FFFFFF"/>
                </a:solidFill>
              </a14:hiddenFill>
            </a:ext>
          </a:extLst>
        </p:spPr>
      </p:pic>
      <p:sp>
        <p:nvSpPr>
          <p:cNvPr id="9" name="textruta 8"/>
          <p:cNvSpPr txBox="1"/>
          <p:nvPr/>
        </p:nvSpPr>
        <p:spPr>
          <a:xfrm>
            <a:off x="1597572" y="2473244"/>
            <a:ext cx="2871042" cy="415498"/>
          </a:xfrm>
          <a:prstGeom prst="rect">
            <a:avLst/>
          </a:prstGeom>
          <a:noFill/>
        </p:spPr>
        <p:txBody>
          <a:bodyPr wrap="none" rtlCol="0">
            <a:spAutoFit/>
          </a:bodyPr>
          <a:lstStyle/>
          <a:p>
            <a:pPr algn="ctr">
              <a:lnSpc>
                <a:spcPts val="600"/>
              </a:lnSpc>
            </a:pPr>
            <a:r>
              <a:rPr lang="sv-SE" sz="1600" b="1" dirty="0"/>
              <a:t>Mål 8: Anständiga arbetsvillkor </a:t>
            </a:r>
          </a:p>
          <a:p>
            <a:pPr algn="ctr"/>
            <a:r>
              <a:rPr lang="sv-SE" sz="1600" b="1" dirty="0"/>
              <a:t>och ekonomisk tillväxt</a:t>
            </a:r>
          </a:p>
        </p:txBody>
      </p:sp>
      <p:sp>
        <p:nvSpPr>
          <p:cNvPr id="11" name="textruta 10"/>
          <p:cNvSpPr txBox="1"/>
          <p:nvPr/>
        </p:nvSpPr>
        <p:spPr>
          <a:xfrm>
            <a:off x="8304108" y="2073943"/>
            <a:ext cx="2320764" cy="830997"/>
          </a:xfrm>
          <a:prstGeom prst="rect">
            <a:avLst/>
          </a:prstGeom>
          <a:noFill/>
        </p:spPr>
        <p:txBody>
          <a:bodyPr wrap="none" rtlCol="0">
            <a:spAutoFit/>
          </a:bodyPr>
          <a:lstStyle/>
          <a:p>
            <a:pPr algn="ctr"/>
            <a:r>
              <a:rPr lang="sv-SE" sz="1600" b="1" dirty="0"/>
              <a:t>Mål 12: Främja hållbara </a:t>
            </a:r>
          </a:p>
          <a:p>
            <a:pPr algn="ctr"/>
            <a:r>
              <a:rPr lang="sv-SE" sz="1600" b="1" dirty="0"/>
              <a:t>konsumtions- </a:t>
            </a:r>
          </a:p>
          <a:p>
            <a:pPr algn="ctr"/>
            <a:r>
              <a:rPr lang="sv-SE" sz="1600" b="1" dirty="0"/>
              <a:t>och produktionsmönster.</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343" y="332657"/>
            <a:ext cx="2380647" cy="1712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Bildresultat för Rio konferensen 199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8631" y="36895"/>
            <a:ext cx="2597421" cy="1963173"/>
          </a:xfrm>
          <a:prstGeom prst="rect">
            <a:avLst/>
          </a:prstGeom>
          <a:noFill/>
          <a:extLst>
            <a:ext uri="{909E8E84-426E-40DD-AFC4-6F175D3DCCD1}">
              <a14:hiddenFill xmlns:a14="http://schemas.microsoft.com/office/drawing/2010/main">
                <a:solidFill>
                  <a:srgbClr val="FFFFFF"/>
                </a:solidFill>
              </a14:hiddenFill>
            </a:ext>
          </a:extLst>
        </p:spPr>
      </p:pic>
      <p:sp>
        <p:nvSpPr>
          <p:cNvPr id="18" name="Högerböjd 17"/>
          <p:cNvSpPr/>
          <p:nvPr/>
        </p:nvSpPr>
        <p:spPr>
          <a:xfrm rot="7749825">
            <a:off x="4694947" y="1483034"/>
            <a:ext cx="511122" cy="191636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solidFill>
                <a:schemeClr val="tx1"/>
              </a:solidFill>
            </a:endParaRPr>
          </a:p>
        </p:txBody>
      </p:sp>
      <p:sp>
        <p:nvSpPr>
          <p:cNvPr id="20" name="textruta 19"/>
          <p:cNvSpPr txBox="1">
            <a:spLocks noChangeArrowheads="1"/>
          </p:cNvSpPr>
          <p:nvPr/>
        </p:nvSpPr>
        <p:spPr bwMode="auto">
          <a:xfrm>
            <a:off x="4142421" y="1038659"/>
            <a:ext cx="3999813" cy="1692771"/>
          </a:xfrm>
          <a:prstGeom prst="rect">
            <a:avLst/>
          </a:prstGeom>
          <a:noFill/>
          <a:ln w="9525">
            <a:noFill/>
            <a:miter lim="800000"/>
            <a:headEnd/>
            <a:tailEnd/>
          </a:ln>
        </p:spPr>
        <p:txBody>
          <a:bodyPr wrap="none">
            <a:spAutoFit/>
          </a:bodyPr>
          <a:lstStyle/>
          <a:p>
            <a:endParaRPr lang="sv-SE" dirty="0">
              <a:latin typeface="Calibri" pitchFamily="34" charset="0"/>
            </a:endParaRPr>
          </a:p>
          <a:p>
            <a:pPr algn="ctr"/>
            <a:r>
              <a:rPr lang="sv-SE" sz="3200" dirty="0">
                <a:latin typeface="Algerian" pitchFamily="82" charset="0"/>
              </a:rPr>
              <a:t>Spänningsfält</a:t>
            </a:r>
          </a:p>
          <a:p>
            <a:pPr algn="ctr"/>
            <a:r>
              <a:rPr lang="sv-SE" dirty="0">
                <a:latin typeface="Algerian" pitchFamily="82" charset="0"/>
              </a:rPr>
              <a:t>Gro Harlem Brundtland</a:t>
            </a:r>
          </a:p>
          <a:p>
            <a:pPr algn="ctr"/>
            <a:r>
              <a:rPr lang="sv-SE" sz="1600" b="1" dirty="0">
                <a:latin typeface="Times New Roman" panose="02020603050405020304" pitchFamily="18" charset="0"/>
                <a:cs typeface="Times New Roman" panose="02020603050405020304" pitchFamily="18" charset="0"/>
              </a:rPr>
              <a:t>Den hållbara utvecklingens dimensioner</a:t>
            </a:r>
          </a:p>
          <a:p>
            <a:pPr algn="ctr"/>
            <a:endParaRPr lang="sv-SE" sz="2000" b="1" dirty="0">
              <a:latin typeface="Times New Roman" pitchFamily="18" charset="0"/>
              <a:cs typeface="Times New Roman" pitchFamily="18" charset="0"/>
            </a:endParaRPr>
          </a:p>
        </p:txBody>
      </p:sp>
      <p:sp>
        <p:nvSpPr>
          <p:cNvPr id="21" name="textruta 20"/>
          <p:cNvSpPr txBox="1">
            <a:spLocks noChangeArrowheads="1"/>
          </p:cNvSpPr>
          <p:nvPr/>
        </p:nvSpPr>
        <p:spPr bwMode="auto">
          <a:xfrm>
            <a:off x="1955625" y="1929186"/>
            <a:ext cx="2160240" cy="338554"/>
          </a:xfrm>
          <a:prstGeom prst="rect">
            <a:avLst/>
          </a:prstGeom>
          <a:solidFill>
            <a:srgbClr val="CC0066"/>
          </a:solidFill>
          <a:ln w="9525">
            <a:noFill/>
            <a:miter lim="800000"/>
            <a:headEnd/>
            <a:tailEnd/>
          </a:ln>
        </p:spPr>
        <p:txBody>
          <a:bodyPr wrap="square">
            <a:spAutoFit/>
          </a:bodyPr>
          <a:lstStyle/>
          <a:p>
            <a:pPr algn="ctr"/>
            <a:r>
              <a:rPr lang="en-US" sz="1600" b="1" dirty="0" err="1">
                <a:latin typeface="Calibri" pitchFamily="34" charset="0"/>
              </a:rPr>
              <a:t>Ekonomisk</a:t>
            </a:r>
            <a:r>
              <a:rPr lang="en-US" sz="1600" b="1" dirty="0">
                <a:latin typeface="Calibri" pitchFamily="34" charset="0"/>
              </a:rPr>
              <a:t> </a:t>
            </a:r>
            <a:r>
              <a:rPr lang="en-US" sz="1600" b="1" dirty="0" err="1">
                <a:latin typeface="Calibri" pitchFamily="34" charset="0"/>
              </a:rPr>
              <a:t>utveckling</a:t>
            </a:r>
            <a:endParaRPr lang="en-US" sz="1600" b="1" dirty="0">
              <a:latin typeface="Calibri" pitchFamily="34" charset="0"/>
            </a:endParaRPr>
          </a:p>
        </p:txBody>
      </p:sp>
      <p:sp>
        <p:nvSpPr>
          <p:cNvPr id="22" name="textruta 21"/>
          <p:cNvSpPr txBox="1">
            <a:spLocks noChangeArrowheads="1"/>
          </p:cNvSpPr>
          <p:nvPr/>
        </p:nvSpPr>
        <p:spPr bwMode="auto">
          <a:xfrm>
            <a:off x="8390056" y="1735388"/>
            <a:ext cx="2148871" cy="338554"/>
          </a:xfrm>
          <a:prstGeom prst="rect">
            <a:avLst/>
          </a:prstGeom>
          <a:solidFill>
            <a:srgbClr val="CC6600"/>
          </a:solidFill>
          <a:ln w="9525">
            <a:noFill/>
            <a:miter lim="800000"/>
            <a:headEnd/>
            <a:tailEnd/>
          </a:ln>
        </p:spPr>
        <p:txBody>
          <a:bodyPr wrap="square">
            <a:spAutoFit/>
          </a:bodyPr>
          <a:lstStyle/>
          <a:p>
            <a:pPr algn="ctr"/>
            <a:r>
              <a:rPr lang="sv-SE" sz="1600" b="1" dirty="0">
                <a:latin typeface="Calibri" pitchFamily="34" charset="0"/>
              </a:rPr>
              <a:t>Ekologisk hållbarhet</a:t>
            </a:r>
            <a:r>
              <a:rPr lang="sv-SE" sz="1600" dirty="0">
                <a:latin typeface="Calibri" pitchFamily="34" charset="0"/>
              </a:rPr>
              <a:t> </a:t>
            </a:r>
          </a:p>
        </p:txBody>
      </p:sp>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6067" y="97529"/>
            <a:ext cx="3230311"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ruta 1"/>
          <p:cNvSpPr txBox="1"/>
          <p:nvPr/>
        </p:nvSpPr>
        <p:spPr>
          <a:xfrm>
            <a:off x="4899239" y="453884"/>
            <a:ext cx="2443857" cy="584775"/>
          </a:xfrm>
          <a:prstGeom prst="rect">
            <a:avLst/>
          </a:prstGeom>
          <a:solidFill>
            <a:schemeClr val="bg1"/>
          </a:solidFill>
        </p:spPr>
        <p:txBody>
          <a:bodyPr wrap="square" rtlCol="0">
            <a:spAutoFit/>
          </a:bodyPr>
          <a:lstStyle/>
          <a:p>
            <a:r>
              <a:rPr lang="sv-SE" sz="2800" dirty="0">
                <a:solidFill>
                  <a:srgbClr val="3366FF"/>
                </a:solidFill>
                <a:latin typeface="Arial Unicode MS" panose="020B0604020202020204" pitchFamily="34" charset="-128"/>
                <a:ea typeface="Arial Unicode MS" panose="020B0604020202020204" pitchFamily="34" charset="-128"/>
                <a:cs typeface="Arial Unicode MS" panose="020B0604020202020204" pitchFamily="34" charset="-128"/>
              </a:rPr>
              <a:t>Målkonflikter   </a:t>
            </a:r>
            <a:r>
              <a:rPr lang="sv-SE" sz="3200" dirty="0">
                <a:solidFill>
                  <a:srgbClr val="3366FF"/>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pic>
        <p:nvPicPr>
          <p:cNvPr id="2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01506" y="209023"/>
            <a:ext cx="768864" cy="833262"/>
          </a:xfrm>
          <a:prstGeom prst="rect">
            <a:avLst/>
          </a:prstGeom>
          <a:noFill/>
          <a:ln>
            <a:noFill/>
          </a:ln>
        </p:spPr>
      </p:pic>
      <p:pic>
        <p:nvPicPr>
          <p:cNvPr id="14" name="Bildobjekt 13">
            <a:extLst>
              <a:ext uri="{FF2B5EF4-FFF2-40B4-BE49-F238E27FC236}">
                <a16:creationId xmlns:a16="http://schemas.microsoft.com/office/drawing/2014/main" id="{535CDD42-EB5C-82FC-8A89-26995F0D47D9}"/>
              </a:ext>
            </a:extLst>
          </p:cNvPr>
          <p:cNvPicPr>
            <a:picLocks noChangeAspect="1"/>
          </p:cNvPicPr>
          <p:nvPr/>
        </p:nvPicPr>
        <p:blipFill>
          <a:blip r:embed="rId7"/>
          <a:stretch>
            <a:fillRect/>
          </a:stretch>
        </p:blipFill>
        <p:spPr>
          <a:xfrm rot="5400000">
            <a:off x="5853719" y="3191320"/>
            <a:ext cx="638209" cy="2488092"/>
          </a:xfrm>
          <a:prstGeom prst="rect">
            <a:avLst/>
          </a:prstGeom>
        </p:spPr>
      </p:pic>
      <p:sp>
        <p:nvSpPr>
          <p:cNvPr id="17" name="textruta 16">
            <a:extLst>
              <a:ext uri="{FF2B5EF4-FFF2-40B4-BE49-F238E27FC236}">
                <a16:creationId xmlns:a16="http://schemas.microsoft.com/office/drawing/2014/main" id="{8695F849-9C6D-A0C3-4BFA-F856132DF421}"/>
              </a:ext>
            </a:extLst>
          </p:cNvPr>
          <p:cNvSpPr txBox="1"/>
          <p:nvPr/>
        </p:nvSpPr>
        <p:spPr>
          <a:xfrm>
            <a:off x="4979949" y="4135603"/>
            <a:ext cx="2443545" cy="669414"/>
          </a:xfrm>
          <a:prstGeom prst="rect">
            <a:avLst/>
          </a:prstGeom>
          <a:noFill/>
        </p:spPr>
        <p:txBody>
          <a:bodyPr wrap="square">
            <a:spAutoFit/>
          </a:bodyPr>
          <a:lstStyle/>
          <a:p>
            <a:pPr algn="ctr">
              <a:lnSpc>
                <a:spcPts val="1500"/>
              </a:lnSpc>
            </a:pPr>
            <a:r>
              <a:rPr lang="sv-SE" b="1" dirty="0">
                <a:solidFill>
                  <a:schemeClr val="bg1"/>
                </a:solidFill>
              </a:rPr>
              <a:t>Reducera målkonflikten </a:t>
            </a:r>
          </a:p>
          <a:p>
            <a:pPr algn="ctr">
              <a:lnSpc>
                <a:spcPts val="1500"/>
              </a:lnSpc>
            </a:pPr>
            <a:r>
              <a:rPr lang="sv-SE" b="1" dirty="0">
                <a:solidFill>
                  <a:schemeClr val="bg1"/>
                </a:solidFill>
              </a:rPr>
              <a:t>genom teknikutveckling</a:t>
            </a:r>
          </a:p>
          <a:p>
            <a:pPr algn="ctr">
              <a:lnSpc>
                <a:spcPts val="1500"/>
              </a:lnSpc>
            </a:pPr>
            <a:r>
              <a:rPr lang="sv-SE" sz="1400" b="1" dirty="0">
                <a:solidFill>
                  <a:schemeClr val="bg1"/>
                </a:solidFill>
              </a:rPr>
              <a:t>Agenda 2030 mål 9:4</a:t>
            </a:r>
            <a:endParaRPr lang="en-GB" dirty="0"/>
          </a:p>
        </p:txBody>
      </p:sp>
      <p:pic>
        <p:nvPicPr>
          <p:cNvPr id="1026" name="Picture 2" descr="Den gröna kapplöpningen - Streama online | TV.nu">
            <a:extLst>
              <a:ext uri="{FF2B5EF4-FFF2-40B4-BE49-F238E27FC236}">
                <a16:creationId xmlns:a16="http://schemas.microsoft.com/office/drawing/2014/main" id="{CF36CCDF-3BBB-15E0-8DAA-6BEB80AB15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3444" y="3066388"/>
            <a:ext cx="2668659" cy="1100670"/>
          </a:xfrm>
          <a:prstGeom prst="rect">
            <a:avLst/>
          </a:prstGeom>
          <a:noFill/>
          <a:extLst>
            <a:ext uri="{909E8E84-426E-40DD-AFC4-6F175D3DCCD1}">
              <a14:hiddenFill xmlns:a14="http://schemas.microsoft.com/office/drawing/2010/main">
                <a:solidFill>
                  <a:srgbClr val="FFFFFF"/>
                </a:solidFill>
              </a14:hiddenFill>
            </a:ext>
          </a:extLst>
        </p:spPr>
      </p:pic>
      <p:sp>
        <p:nvSpPr>
          <p:cNvPr id="29" name="textruta 28">
            <a:extLst>
              <a:ext uri="{FF2B5EF4-FFF2-40B4-BE49-F238E27FC236}">
                <a16:creationId xmlns:a16="http://schemas.microsoft.com/office/drawing/2014/main" id="{76BDEC41-5434-A015-F332-4066FA6C683F}"/>
              </a:ext>
            </a:extLst>
          </p:cNvPr>
          <p:cNvSpPr txBox="1"/>
          <p:nvPr/>
        </p:nvSpPr>
        <p:spPr>
          <a:xfrm>
            <a:off x="8203588" y="3124344"/>
            <a:ext cx="2768515" cy="492379"/>
          </a:xfrm>
          <a:prstGeom prst="rect">
            <a:avLst/>
          </a:prstGeom>
          <a:noFill/>
        </p:spPr>
        <p:txBody>
          <a:bodyPr wrap="none" rtlCol="0">
            <a:spAutoFit/>
          </a:bodyPr>
          <a:lstStyle/>
          <a:p>
            <a:pPr algn="ctr">
              <a:lnSpc>
                <a:spcPts val="1000"/>
              </a:lnSpc>
            </a:pPr>
            <a:r>
              <a:rPr lang="sv-SE" sz="1400" b="1" dirty="0">
                <a:solidFill>
                  <a:schemeClr val="bg1"/>
                </a:solidFill>
              </a:rPr>
              <a:t>Den sociala hållbarheten (och CSR)</a:t>
            </a:r>
          </a:p>
          <a:p>
            <a:pPr algn="ctr">
              <a:lnSpc>
                <a:spcPts val="1000"/>
              </a:lnSpc>
            </a:pPr>
            <a:r>
              <a:rPr lang="sv-SE" sz="1400" b="1" dirty="0">
                <a:solidFill>
                  <a:schemeClr val="bg1"/>
                </a:solidFill>
              </a:rPr>
              <a:t>offras på klimatarbetets och</a:t>
            </a:r>
          </a:p>
          <a:p>
            <a:pPr algn="ctr">
              <a:lnSpc>
                <a:spcPts val="1000"/>
              </a:lnSpc>
            </a:pPr>
            <a:r>
              <a:rPr lang="sv-SE" sz="1400" b="1" dirty="0">
                <a:solidFill>
                  <a:schemeClr val="bg1"/>
                </a:solidFill>
              </a:rPr>
              <a:t>tillväxtens altare</a:t>
            </a:r>
            <a:endParaRPr lang="en-GB" sz="1400" b="1" dirty="0">
              <a:solidFill>
                <a:schemeClr val="bg1"/>
              </a:solidFill>
            </a:endParaRPr>
          </a:p>
        </p:txBody>
      </p:sp>
      <p:pic>
        <p:nvPicPr>
          <p:cNvPr id="32" name="Bildobjekt 31">
            <a:extLst>
              <a:ext uri="{FF2B5EF4-FFF2-40B4-BE49-F238E27FC236}">
                <a16:creationId xmlns:a16="http://schemas.microsoft.com/office/drawing/2014/main" id="{3FF49056-5005-DF71-8ABF-C380B871C876}"/>
              </a:ext>
            </a:extLst>
          </p:cNvPr>
          <p:cNvPicPr>
            <a:picLocks noChangeAspect="1"/>
          </p:cNvPicPr>
          <p:nvPr/>
        </p:nvPicPr>
        <p:blipFill>
          <a:blip r:embed="rId9"/>
          <a:stretch>
            <a:fillRect/>
          </a:stretch>
        </p:blipFill>
        <p:spPr>
          <a:xfrm>
            <a:off x="4976295" y="4763718"/>
            <a:ext cx="2363148" cy="437457"/>
          </a:xfrm>
          <a:prstGeom prst="rect">
            <a:avLst/>
          </a:prstGeom>
        </p:spPr>
      </p:pic>
      <p:pic>
        <p:nvPicPr>
          <p:cNvPr id="33" name="Picture 2" descr="Bildresultat fÃ¶r varningstriangel">
            <a:extLst>
              <a:ext uri="{FF2B5EF4-FFF2-40B4-BE49-F238E27FC236}">
                <a16:creationId xmlns:a16="http://schemas.microsoft.com/office/drawing/2014/main" id="{F580EEAE-22CE-872D-F66F-8D0FC31351B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74793" y="3301165"/>
            <a:ext cx="593583" cy="614633"/>
          </a:xfrm>
          <a:prstGeom prst="rect">
            <a:avLst/>
          </a:prstGeom>
          <a:noFill/>
          <a:extLst>
            <a:ext uri="{909E8E84-426E-40DD-AFC4-6F175D3DCCD1}">
              <a14:hiddenFill xmlns:a14="http://schemas.microsoft.com/office/drawing/2010/main">
                <a:solidFill>
                  <a:srgbClr val="FFFFFF"/>
                </a:solidFill>
              </a14:hiddenFill>
            </a:ext>
          </a:extLst>
        </p:spPr>
      </p:pic>
      <p:sp>
        <p:nvSpPr>
          <p:cNvPr id="34" name="textruta 33">
            <a:extLst>
              <a:ext uri="{FF2B5EF4-FFF2-40B4-BE49-F238E27FC236}">
                <a16:creationId xmlns:a16="http://schemas.microsoft.com/office/drawing/2014/main" id="{44A40970-3782-8622-C3CD-508A6F9A7C6E}"/>
              </a:ext>
            </a:extLst>
          </p:cNvPr>
          <p:cNvSpPr txBox="1"/>
          <p:nvPr/>
        </p:nvSpPr>
        <p:spPr>
          <a:xfrm>
            <a:off x="5220016" y="4745031"/>
            <a:ext cx="2061526" cy="369332"/>
          </a:xfrm>
          <a:prstGeom prst="rect">
            <a:avLst/>
          </a:prstGeom>
          <a:noFill/>
        </p:spPr>
        <p:txBody>
          <a:bodyPr wrap="none" rtlCol="0">
            <a:spAutoFit/>
          </a:bodyPr>
          <a:lstStyle/>
          <a:p>
            <a:r>
              <a:rPr lang="sv-SE" b="1" i="1" dirty="0">
                <a:solidFill>
                  <a:schemeClr val="bg1"/>
                </a:solidFill>
              </a:rPr>
              <a:t>Nya målkonflikter ?</a:t>
            </a:r>
            <a:endParaRPr lang="en-GB" b="1" i="1" dirty="0">
              <a:solidFill>
                <a:schemeClr val="bg1"/>
              </a:solidFill>
            </a:endParaRPr>
          </a:p>
        </p:txBody>
      </p:sp>
      <p:pic>
        <p:nvPicPr>
          <p:cNvPr id="13" name="Picture 2" descr="Skellefteå | Facebook">
            <a:extLst>
              <a:ext uri="{FF2B5EF4-FFF2-40B4-BE49-F238E27FC236}">
                <a16:creationId xmlns:a16="http://schemas.microsoft.com/office/drawing/2014/main" id="{AF9E8F1E-7793-C141-2304-038498585B6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57776" y="2914747"/>
            <a:ext cx="1781175" cy="656522"/>
          </a:xfrm>
          <a:prstGeom prst="rect">
            <a:avLst/>
          </a:prstGeom>
          <a:noFill/>
          <a:extLst>
            <a:ext uri="{909E8E84-426E-40DD-AFC4-6F175D3DCCD1}">
              <a14:hiddenFill xmlns:a14="http://schemas.microsoft.com/office/drawing/2010/main">
                <a:solidFill>
                  <a:srgbClr val="FFFFFF"/>
                </a:solidFill>
              </a14:hiddenFill>
            </a:ext>
          </a:extLst>
        </p:spPr>
      </p:pic>
      <p:sp>
        <p:nvSpPr>
          <p:cNvPr id="15" name="textruta 14">
            <a:extLst>
              <a:ext uri="{FF2B5EF4-FFF2-40B4-BE49-F238E27FC236}">
                <a16:creationId xmlns:a16="http://schemas.microsoft.com/office/drawing/2014/main" id="{42844DCC-3B2C-9548-4624-8282CAA21419}"/>
              </a:ext>
            </a:extLst>
          </p:cNvPr>
          <p:cNvSpPr txBox="1"/>
          <p:nvPr/>
        </p:nvSpPr>
        <p:spPr>
          <a:xfrm>
            <a:off x="2108478" y="4065235"/>
            <a:ext cx="1530612" cy="523220"/>
          </a:xfrm>
          <a:prstGeom prst="rect">
            <a:avLst/>
          </a:prstGeom>
          <a:noFill/>
        </p:spPr>
        <p:txBody>
          <a:bodyPr wrap="none" rtlCol="0">
            <a:spAutoFit/>
          </a:bodyPr>
          <a:lstStyle/>
          <a:p>
            <a:pPr algn="ctr"/>
            <a:r>
              <a:rPr lang="sv-SE" sz="1400" b="1" dirty="0"/>
              <a:t>Vår tids hjältar</a:t>
            </a:r>
          </a:p>
          <a:p>
            <a:pPr algn="ctr"/>
            <a:r>
              <a:rPr lang="sv-SE" sz="1400" b="1" dirty="0"/>
              <a:t>Lokalt och Globalt</a:t>
            </a:r>
            <a:endParaRPr lang="en-GB" sz="1400" b="1" dirty="0"/>
          </a:p>
        </p:txBody>
      </p:sp>
      <p:pic>
        <p:nvPicPr>
          <p:cNvPr id="2050" name="Picture 2" descr="Premiär: Den gröna kapplöpningen, SVT Dokumentär - Fossilfritt Sverige">
            <a:extLst>
              <a:ext uri="{FF2B5EF4-FFF2-40B4-BE49-F238E27FC236}">
                <a16:creationId xmlns:a16="http://schemas.microsoft.com/office/drawing/2014/main" id="{23162178-C955-5ECB-1B84-088946D0083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15652" y="4549177"/>
            <a:ext cx="1790410" cy="102601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Tillväxtscenario - Skellefteå kommun">
            <a:extLst>
              <a:ext uri="{FF2B5EF4-FFF2-40B4-BE49-F238E27FC236}">
                <a16:creationId xmlns:a16="http://schemas.microsoft.com/office/drawing/2014/main" id="{ADC7C9CD-3247-2AEE-09FE-29CF9084E86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47083" y="3567375"/>
            <a:ext cx="1790410" cy="4147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Förkortning För Offentlig-privata Partnerskap Stock Illustrationer -  Illustration av chef, administration: 202654745">
            <a:extLst>
              <a:ext uri="{FF2B5EF4-FFF2-40B4-BE49-F238E27FC236}">
                <a16:creationId xmlns:a16="http://schemas.microsoft.com/office/drawing/2014/main" id="{7E8267AA-889B-2F92-51BB-C579EAFBEE6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52261" y="4334081"/>
            <a:ext cx="871553" cy="1058415"/>
          </a:xfrm>
          <a:prstGeom prst="rect">
            <a:avLst/>
          </a:prstGeom>
          <a:noFill/>
          <a:extLst>
            <a:ext uri="{909E8E84-426E-40DD-AFC4-6F175D3DCCD1}">
              <a14:hiddenFill xmlns:a14="http://schemas.microsoft.com/office/drawing/2010/main">
                <a:solidFill>
                  <a:srgbClr val="FFFFFF"/>
                </a:solidFill>
              </a14:hiddenFill>
            </a:ext>
          </a:extLst>
        </p:spPr>
      </p:pic>
      <p:pic>
        <p:nvPicPr>
          <p:cNvPr id="28" name="Bildobjekt 27">
            <a:extLst>
              <a:ext uri="{FF2B5EF4-FFF2-40B4-BE49-F238E27FC236}">
                <a16:creationId xmlns:a16="http://schemas.microsoft.com/office/drawing/2014/main" id="{64854298-9E5C-8F43-9FD8-5B9D360FFA59}"/>
              </a:ext>
            </a:extLst>
          </p:cNvPr>
          <p:cNvPicPr>
            <a:picLocks noChangeAspect="1"/>
          </p:cNvPicPr>
          <p:nvPr/>
        </p:nvPicPr>
        <p:blipFill>
          <a:blip r:embed="rId15"/>
          <a:stretch>
            <a:fillRect/>
          </a:stretch>
        </p:blipFill>
        <p:spPr>
          <a:xfrm>
            <a:off x="11153242" y="4430522"/>
            <a:ext cx="758921" cy="986403"/>
          </a:xfrm>
          <a:prstGeom prst="rect">
            <a:avLst/>
          </a:prstGeom>
        </p:spPr>
      </p:pic>
      <p:sp>
        <p:nvSpPr>
          <p:cNvPr id="31" name="textruta 30">
            <a:extLst>
              <a:ext uri="{FF2B5EF4-FFF2-40B4-BE49-F238E27FC236}">
                <a16:creationId xmlns:a16="http://schemas.microsoft.com/office/drawing/2014/main" id="{7B14168C-DFBE-95ED-BC8D-A1AEA3E5728A}"/>
              </a:ext>
            </a:extLst>
          </p:cNvPr>
          <p:cNvSpPr txBox="1"/>
          <p:nvPr/>
        </p:nvSpPr>
        <p:spPr>
          <a:xfrm>
            <a:off x="8343242" y="4264924"/>
            <a:ext cx="2810000" cy="1054135"/>
          </a:xfrm>
          <a:prstGeom prst="rect">
            <a:avLst/>
          </a:prstGeom>
          <a:noFill/>
        </p:spPr>
        <p:txBody>
          <a:bodyPr wrap="none" rtlCol="0">
            <a:spAutoFit/>
          </a:bodyPr>
          <a:lstStyle/>
          <a:p>
            <a:pPr algn="ctr">
              <a:lnSpc>
                <a:spcPts val="1500"/>
              </a:lnSpc>
            </a:pPr>
            <a:r>
              <a:rPr lang="sv-SE" sz="1400" b="1" dirty="0"/>
              <a:t>Ansträngt finansiellt läge utmanar </a:t>
            </a:r>
          </a:p>
          <a:p>
            <a:pPr algn="ctr">
              <a:lnSpc>
                <a:spcPts val="1500"/>
              </a:lnSpc>
            </a:pPr>
            <a:r>
              <a:rPr lang="sv-SE" sz="1400" b="1" dirty="0"/>
              <a:t>tillsammans  med tidsaspekten </a:t>
            </a:r>
          </a:p>
          <a:p>
            <a:pPr algn="ctr">
              <a:lnSpc>
                <a:spcPts val="1500"/>
              </a:lnSpc>
            </a:pPr>
            <a:r>
              <a:rPr lang="sv-SE" sz="1400" b="1" dirty="0"/>
              <a:t>möjlighet till samråd &amp; dialog (PBL)</a:t>
            </a:r>
          </a:p>
          <a:p>
            <a:pPr algn="ctr">
              <a:lnSpc>
                <a:spcPts val="1500"/>
              </a:lnSpc>
            </a:pPr>
            <a:r>
              <a:rPr lang="sv-SE" sz="1400" b="1" dirty="0"/>
              <a:t>liksom till olika upplåtelseformer</a:t>
            </a:r>
          </a:p>
          <a:p>
            <a:pPr algn="ctr">
              <a:lnSpc>
                <a:spcPts val="1500"/>
              </a:lnSpc>
            </a:pPr>
            <a:r>
              <a:rPr lang="sv-SE" sz="1400" b="1" dirty="0"/>
              <a:t>och ett blandat boende</a:t>
            </a:r>
          </a:p>
        </p:txBody>
      </p:sp>
      <p:sp>
        <p:nvSpPr>
          <p:cNvPr id="35" name="Vänsterböjd 18">
            <a:extLst>
              <a:ext uri="{FF2B5EF4-FFF2-40B4-BE49-F238E27FC236}">
                <a16:creationId xmlns:a16="http://schemas.microsoft.com/office/drawing/2014/main" id="{DD08F579-D305-55D2-F025-73F818B92F8F}"/>
              </a:ext>
            </a:extLst>
          </p:cNvPr>
          <p:cNvSpPr/>
          <p:nvPr/>
        </p:nvSpPr>
        <p:spPr>
          <a:xfrm rot="13791418">
            <a:off x="7511540" y="1437520"/>
            <a:ext cx="509893" cy="199605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solidFill>
                <a:schemeClr val="tx1"/>
              </a:solidFill>
            </a:endParaRPr>
          </a:p>
        </p:txBody>
      </p:sp>
      <p:sp>
        <p:nvSpPr>
          <p:cNvPr id="36" name="Högerböjd 17">
            <a:extLst>
              <a:ext uri="{FF2B5EF4-FFF2-40B4-BE49-F238E27FC236}">
                <a16:creationId xmlns:a16="http://schemas.microsoft.com/office/drawing/2014/main" id="{01051031-9171-330E-7A75-2E4309C0731F}"/>
              </a:ext>
            </a:extLst>
          </p:cNvPr>
          <p:cNvSpPr/>
          <p:nvPr/>
        </p:nvSpPr>
        <p:spPr>
          <a:xfrm rot="2586277">
            <a:off x="4987700" y="2977644"/>
            <a:ext cx="529712" cy="153061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solidFill>
                <a:schemeClr val="tx1"/>
              </a:solidFill>
            </a:endParaRPr>
          </a:p>
        </p:txBody>
      </p:sp>
      <p:pic>
        <p:nvPicPr>
          <p:cNvPr id="7" name="Bildobjekt 6">
            <a:extLst>
              <a:ext uri="{FF2B5EF4-FFF2-40B4-BE49-F238E27FC236}">
                <a16:creationId xmlns:a16="http://schemas.microsoft.com/office/drawing/2014/main" id="{61F7DAA8-76E6-6961-A9F9-E9D24EAC1FDB}"/>
              </a:ext>
            </a:extLst>
          </p:cNvPr>
          <p:cNvPicPr>
            <a:picLocks noChangeAspect="1"/>
          </p:cNvPicPr>
          <p:nvPr/>
        </p:nvPicPr>
        <p:blipFill>
          <a:blip r:embed="rId16"/>
          <a:stretch>
            <a:fillRect/>
          </a:stretch>
        </p:blipFill>
        <p:spPr>
          <a:xfrm>
            <a:off x="4979949" y="5188663"/>
            <a:ext cx="2363147" cy="741506"/>
          </a:xfrm>
          <a:prstGeom prst="rect">
            <a:avLst/>
          </a:prstGeom>
        </p:spPr>
      </p:pic>
      <p:sp>
        <p:nvSpPr>
          <p:cNvPr id="8" name="textruta 7">
            <a:extLst>
              <a:ext uri="{FF2B5EF4-FFF2-40B4-BE49-F238E27FC236}">
                <a16:creationId xmlns:a16="http://schemas.microsoft.com/office/drawing/2014/main" id="{D90E43CC-BB62-51B4-5BB1-806855933C1D}"/>
              </a:ext>
            </a:extLst>
          </p:cNvPr>
          <p:cNvSpPr txBox="1"/>
          <p:nvPr/>
        </p:nvSpPr>
        <p:spPr>
          <a:xfrm>
            <a:off x="5384046" y="5521468"/>
            <a:ext cx="1778051" cy="369332"/>
          </a:xfrm>
          <a:prstGeom prst="rect">
            <a:avLst/>
          </a:prstGeom>
          <a:noFill/>
        </p:spPr>
        <p:txBody>
          <a:bodyPr wrap="none" rtlCol="0">
            <a:spAutoFit/>
          </a:bodyPr>
          <a:lstStyle/>
          <a:p>
            <a:r>
              <a:rPr lang="sv-SE" b="1" dirty="0">
                <a:solidFill>
                  <a:schemeClr val="bg1"/>
                </a:solidFill>
              </a:rPr>
              <a:t>Social hållbarhet</a:t>
            </a:r>
            <a:endParaRPr lang="en-GB" b="1" dirty="0">
              <a:solidFill>
                <a:schemeClr val="bg1"/>
              </a:solidFill>
            </a:endParaRPr>
          </a:p>
        </p:txBody>
      </p:sp>
      <p:sp>
        <p:nvSpPr>
          <p:cNvPr id="10" name="Vänsterböjd 18">
            <a:extLst>
              <a:ext uri="{FF2B5EF4-FFF2-40B4-BE49-F238E27FC236}">
                <a16:creationId xmlns:a16="http://schemas.microsoft.com/office/drawing/2014/main" id="{31931F56-A3E3-267D-F201-7C644A476442}"/>
              </a:ext>
            </a:extLst>
          </p:cNvPr>
          <p:cNvSpPr/>
          <p:nvPr/>
        </p:nvSpPr>
        <p:spPr>
          <a:xfrm rot="21016844">
            <a:off x="6966775" y="3241105"/>
            <a:ext cx="632759" cy="224391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solidFill>
                <a:schemeClr val="tx1"/>
              </a:solidFill>
            </a:endParaRPr>
          </a:p>
        </p:txBody>
      </p:sp>
      <p:pic>
        <p:nvPicPr>
          <p:cNvPr id="19" name="Bildobjekt 18">
            <a:extLst>
              <a:ext uri="{FF2B5EF4-FFF2-40B4-BE49-F238E27FC236}">
                <a16:creationId xmlns:a16="http://schemas.microsoft.com/office/drawing/2014/main" id="{CC341383-6768-BC47-F9A1-B11AC07BAFD7}"/>
              </a:ext>
            </a:extLst>
          </p:cNvPr>
          <p:cNvPicPr>
            <a:picLocks noChangeAspect="1"/>
          </p:cNvPicPr>
          <p:nvPr/>
        </p:nvPicPr>
        <p:blipFill>
          <a:blip r:embed="rId17"/>
          <a:stretch>
            <a:fillRect/>
          </a:stretch>
        </p:blipFill>
        <p:spPr>
          <a:xfrm>
            <a:off x="1627649" y="6080809"/>
            <a:ext cx="8630447" cy="740295"/>
          </a:xfrm>
          <a:prstGeom prst="rect">
            <a:avLst/>
          </a:prstGeom>
        </p:spPr>
      </p:pic>
      <p:sp>
        <p:nvSpPr>
          <p:cNvPr id="3" name="textruta 2">
            <a:extLst>
              <a:ext uri="{FF2B5EF4-FFF2-40B4-BE49-F238E27FC236}">
                <a16:creationId xmlns:a16="http://schemas.microsoft.com/office/drawing/2014/main" id="{A4CB2DCC-1878-FE20-C6A5-2CE727393B81}"/>
              </a:ext>
            </a:extLst>
          </p:cNvPr>
          <p:cNvSpPr txBox="1"/>
          <p:nvPr/>
        </p:nvSpPr>
        <p:spPr>
          <a:xfrm>
            <a:off x="400465" y="5458502"/>
            <a:ext cx="2147767" cy="1384995"/>
          </a:xfrm>
          <a:prstGeom prst="rect">
            <a:avLst/>
          </a:prstGeom>
          <a:noFill/>
        </p:spPr>
        <p:txBody>
          <a:bodyPr wrap="none" rtlCol="0">
            <a:spAutoFit/>
          </a:bodyPr>
          <a:lstStyle/>
          <a:p>
            <a:r>
              <a:rPr lang="sv-SE" b="1" dirty="0"/>
              <a:t>Infrastruktur</a:t>
            </a:r>
          </a:p>
          <a:p>
            <a:r>
              <a:rPr lang="sv-SE" sz="1200" b="1" dirty="0"/>
              <a:t>(bostäder, järnväg, vägar, elnät</a:t>
            </a:r>
          </a:p>
          <a:p>
            <a:r>
              <a:rPr lang="sv-SE" b="1" dirty="0"/>
              <a:t>Metaller</a:t>
            </a:r>
          </a:p>
          <a:p>
            <a:r>
              <a:rPr lang="sv-SE" b="1" dirty="0"/>
              <a:t>Energi</a:t>
            </a:r>
          </a:p>
          <a:p>
            <a:r>
              <a:rPr lang="sv-SE" b="1" dirty="0"/>
              <a:t>Arbetskraft</a:t>
            </a:r>
            <a:endParaRPr lang="en-GB" b="1" dirty="0"/>
          </a:p>
        </p:txBody>
      </p:sp>
      <p:pic>
        <p:nvPicPr>
          <p:cNvPr id="5" name="Picture 2" descr="Norrsken - drömmen om den gröna industrin (häftad)">
            <a:extLst>
              <a:ext uri="{FF2B5EF4-FFF2-40B4-BE49-F238E27FC236}">
                <a16:creationId xmlns:a16="http://schemas.microsoft.com/office/drawing/2014/main" id="{58B1B57F-AB49-6D77-8578-1C47C254995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452294" y="5589964"/>
            <a:ext cx="881485" cy="986403"/>
          </a:xfrm>
          <a:prstGeom prst="rect">
            <a:avLst/>
          </a:prstGeom>
          <a:noFill/>
          <a:extLst>
            <a:ext uri="{909E8E84-426E-40DD-AFC4-6F175D3DCCD1}">
              <a14:hiddenFill xmlns:a14="http://schemas.microsoft.com/office/drawing/2010/main">
                <a:solidFill>
                  <a:srgbClr val="FFFFFF"/>
                </a:solidFill>
              </a14:hiddenFill>
            </a:ext>
          </a:extLst>
        </p:spPr>
      </p:pic>
      <p:sp>
        <p:nvSpPr>
          <p:cNvPr id="6" name="textruta 5">
            <a:extLst>
              <a:ext uri="{FF2B5EF4-FFF2-40B4-BE49-F238E27FC236}">
                <a16:creationId xmlns:a16="http://schemas.microsoft.com/office/drawing/2014/main" id="{299AD8D0-AD53-A49C-FDE5-3277D25B2A9A}"/>
              </a:ext>
            </a:extLst>
          </p:cNvPr>
          <p:cNvSpPr txBox="1"/>
          <p:nvPr/>
        </p:nvSpPr>
        <p:spPr>
          <a:xfrm>
            <a:off x="5968888" y="6194100"/>
            <a:ext cx="2135393" cy="553998"/>
          </a:xfrm>
          <a:prstGeom prst="rect">
            <a:avLst/>
          </a:prstGeom>
          <a:noFill/>
        </p:spPr>
        <p:txBody>
          <a:bodyPr wrap="none" rtlCol="0">
            <a:spAutoFit/>
          </a:bodyPr>
          <a:lstStyle/>
          <a:p>
            <a:pPr>
              <a:lnSpc>
                <a:spcPts val="1800"/>
              </a:lnSpc>
            </a:pPr>
            <a:r>
              <a:rPr lang="sv-SE" sz="1600" b="1" dirty="0"/>
              <a:t>Statens förändrade roll</a:t>
            </a:r>
          </a:p>
          <a:p>
            <a:pPr>
              <a:lnSpc>
                <a:spcPts val="1800"/>
              </a:lnSpc>
            </a:pPr>
            <a:r>
              <a:rPr lang="sv-SE" sz="1600" b="1" dirty="0"/>
              <a:t>Kommunal skuldbörda</a:t>
            </a:r>
            <a:endParaRPr lang="en-GB" sz="1600" b="1" dirty="0"/>
          </a:p>
        </p:txBody>
      </p:sp>
      <p:sp>
        <p:nvSpPr>
          <p:cNvPr id="12" name="textruta 11">
            <a:extLst>
              <a:ext uri="{FF2B5EF4-FFF2-40B4-BE49-F238E27FC236}">
                <a16:creationId xmlns:a16="http://schemas.microsoft.com/office/drawing/2014/main" id="{3F1487A7-1E89-9C04-CB18-7DDAEC4572D0}"/>
              </a:ext>
            </a:extLst>
          </p:cNvPr>
          <p:cNvSpPr txBox="1"/>
          <p:nvPr/>
        </p:nvSpPr>
        <p:spPr>
          <a:xfrm>
            <a:off x="1663212" y="6348606"/>
            <a:ext cx="3967881" cy="523220"/>
          </a:xfrm>
          <a:prstGeom prst="rect">
            <a:avLst/>
          </a:prstGeom>
          <a:solidFill>
            <a:schemeClr val="bg1"/>
          </a:solidFill>
        </p:spPr>
        <p:txBody>
          <a:bodyPr wrap="none" rtlCol="0">
            <a:spAutoFit/>
          </a:bodyPr>
          <a:lstStyle/>
          <a:p>
            <a:r>
              <a:rPr lang="sv-SE" sz="1400" b="1" dirty="0">
                <a:latin typeface="Aptos" panose="020B0004020202020204" pitchFamily="34" charset="0"/>
              </a:rPr>
              <a:t>Om omvandlingen till grön industri i Sverige</a:t>
            </a:r>
            <a:r>
              <a:rPr lang="sv-SE" sz="1400" dirty="0">
                <a:latin typeface="Aptos" panose="020B0004020202020204" pitchFamily="34" charset="0"/>
              </a:rPr>
              <a:t>       </a:t>
            </a:r>
          </a:p>
          <a:p>
            <a:endParaRPr lang="en-GB" sz="1400" dirty="0">
              <a:latin typeface="Aptos" panose="020B0004020202020204" pitchFamily="34" charset="0"/>
            </a:endParaRPr>
          </a:p>
        </p:txBody>
      </p:sp>
    </p:spTree>
    <p:extLst>
      <p:ext uri="{BB962C8B-B14F-4D97-AF65-F5344CB8AC3E}">
        <p14:creationId xmlns:p14="http://schemas.microsoft.com/office/powerpoint/2010/main" val="92874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74"/>
                                        </p:tgtEl>
                                        <p:attrNameLst>
                                          <p:attrName>style.visibility</p:attrName>
                                        </p:attrNameLst>
                                      </p:cBhvr>
                                      <p:to>
                                        <p:strVal val="visible"/>
                                      </p:to>
                                    </p:set>
                                    <p:anim calcmode="lin" valueType="num">
                                      <p:cBhvr additive="base">
                                        <p:cTn id="19" dur="500" fill="hold"/>
                                        <p:tgtEl>
                                          <p:spTgt spid="3074"/>
                                        </p:tgtEl>
                                        <p:attrNameLst>
                                          <p:attrName>ppt_x</p:attrName>
                                        </p:attrNameLst>
                                      </p:cBhvr>
                                      <p:tavLst>
                                        <p:tav tm="0">
                                          <p:val>
                                            <p:strVal val="#ppt_x"/>
                                          </p:val>
                                        </p:tav>
                                        <p:tav tm="100000">
                                          <p:val>
                                            <p:strVal val="#ppt_x"/>
                                          </p:val>
                                        </p:tav>
                                      </p:tavLst>
                                    </p:anim>
                                    <p:anim calcmode="lin" valueType="num">
                                      <p:cBhvr additive="base">
                                        <p:cTn id="20" dur="500" fill="hold"/>
                                        <p:tgtEl>
                                          <p:spTgt spid="307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 calcmode="lin" valueType="num">
                                      <p:cBhvr additive="base">
                                        <p:cTn id="23" dur="500" fill="hold"/>
                                        <p:tgtEl>
                                          <p:spTgt spid="3076"/>
                                        </p:tgtEl>
                                        <p:attrNameLst>
                                          <p:attrName>ppt_x</p:attrName>
                                        </p:attrNameLst>
                                      </p:cBhvr>
                                      <p:tavLst>
                                        <p:tav tm="0">
                                          <p:val>
                                            <p:strVal val="#ppt_x"/>
                                          </p:val>
                                        </p:tav>
                                        <p:tav tm="100000">
                                          <p:val>
                                            <p:strVal val="#ppt_x"/>
                                          </p:val>
                                        </p:tav>
                                      </p:tavLst>
                                    </p:anim>
                                    <p:anim calcmode="lin" valueType="num">
                                      <p:cBhvr additive="base">
                                        <p:cTn id="24" dur="500" fill="hold"/>
                                        <p:tgtEl>
                                          <p:spTgt spid="307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500" fill="hold"/>
                                        <p:tgtEl>
                                          <p:spTgt spid="35"/>
                                        </p:tgtEl>
                                        <p:attrNameLst>
                                          <p:attrName>ppt_x</p:attrName>
                                        </p:attrNameLst>
                                      </p:cBhvr>
                                      <p:tavLst>
                                        <p:tav tm="0">
                                          <p:val>
                                            <p:strVal val="#ppt_x"/>
                                          </p:val>
                                        </p:tav>
                                        <p:tav tm="100000">
                                          <p:val>
                                            <p:strVal val="#ppt_x"/>
                                          </p:val>
                                        </p:tav>
                                      </p:tavLst>
                                    </p:anim>
                                    <p:anim calcmode="lin" valueType="num">
                                      <p:cBhvr additive="base">
                                        <p:cTn id="5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additive="base">
                                        <p:cTn id="59" dur="500" fill="hold"/>
                                        <p:tgtEl>
                                          <p:spTgt spid="4"/>
                                        </p:tgtEl>
                                        <p:attrNameLst>
                                          <p:attrName>ppt_x</p:attrName>
                                        </p:attrNameLst>
                                      </p:cBhvr>
                                      <p:tavLst>
                                        <p:tav tm="0">
                                          <p:val>
                                            <p:strVal val="#ppt_x"/>
                                          </p:val>
                                        </p:tav>
                                        <p:tav tm="100000">
                                          <p:val>
                                            <p:strVal val="#ppt_x"/>
                                          </p:val>
                                        </p:tav>
                                      </p:tavLst>
                                    </p:anim>
                                    <p:anim calcmode="lin" valueType="num">
                                      <p:cBhvr additive="base">
                                        <p:cTn id="6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additive="base">
                                        <p:cTn id="65" dur="500" fill="hold"/>
                                        <p:tgtEl>
                                          <p:spTgt spid="13"/>
                                        </p:tgtEl>
                                        <p:attrNameLst>
                                          <p:attrName>ppt_x</p:attrName>
                                        </p:attrNameLst>
                                      </p:cBhvr>
                                      <p:tavLst>
                                        <p:tav tm="0">
                                          <p:val>
                                            <p:strVal val="#ppt_x"/>
                                          </p:val>
                                        </p:tav>
                                        <p:tav tm="100000">
                                          <p:val>
                                            <p:strVal val="#ppt_x"/>
                                          </p:val>
                                        </p:tav>
                                      </p:tavLst>
                                    </p:anim>
                                    <p:anim calcmode="lin" valueType="num">
                                      <p:cBhvr additive="base">
                                        <p:cTn id="66" dur="500" fill="hold"/>
                                        <p:tgtEl>
                                          <p:spTgt spid="13"/>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3"/>
                                        </p:tgtEl>
                                        <p:attrNameLst>
                                          <p:attrName>style.visibility</p:attrName>
                                        </p:attrNameLst>
                                      </p:cBhvr>
                                      <p:to>
                                        <p:strVal val="visible"/>
                                      </p:to>
                                    </p:set>
                                    <p:anim calcmode="lin" valueType="num">
                                      <p:cBhvr additive="base">
                                        <p:cTn id="69" dur="500" fill="hold"/>
                                        <p:tgtEl>
                                          <p:spTgt spid="23"/>
                                        </p:tgtEl>
                                        <p:attrNameLst>
                                          <p:attrName>ppt_x</p:attrName>
                                        </p:attrNameLst>
                                      </p:cBhvr>
                                      <p:tavLst>
                                        <p:tav tm="0">
                                          <p:val>
                                            <p:strVal val="#ppt_x"/>
                                          </p:val>
                                        </p:tav>
                                        <p:tav tm="100000">
                                          <p:val>
                                            <p:strVal val="#ppt_x"/>
                                          </p:val>
                                        </p:tav>
                                      </p:tavLst>
                                    </p:anim>
                                    <p:anim calcmode="lin" valueType="num">
                                      <p:cBhvr additive="base">
                                        <p:cTn id="70" dur="500" fill="hold"/>
                                        <p:tgtEl>
                                          <p:spTgt spid="23"/>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fill="hold"/>
                                        <p:tgtEl>
                                          <p:spTgt spid="15"/>
                                        </p:tgtEl>
                                        <p:attrNameLst>
                                          <p:attrName>ppt_x</p:attrName>
                                        </p:attrNameLst>
                                      </p:cBhvr>
                                      <p:tavLst>
                                        <p:tav tm="0">
                                          <p:val>
                                            <p:strVal val="#ppt_x"/>
                                          </p:val>
                                        </p:tav>
                                        <p:tav tm="100000">
                                          <p:val>
                                            <p:strVal val="#ppt_x"/>
                                          </p:val>
                                        </p:tav>
                                      </p:tavLst>
                                    </p:anim>
                                    <p:anim calcmode="lin" valueType="num">
                                      <p:cBhvr additive="base">
                                        <p:cTn id="74" dur="500" fill="hold"/>
                                        <p:tgtEl>
                                          <p:spTgt spid="15"/>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2050"/>
                                        </p:tgtEl>
                                        <p:attrNameLst>
                                          <p:attrName>style.visibility</p:attrName>
                                        </p:attrNameLst>
                                      </p:cBhvr>
                                      <p:to>
                                        <p:strVal val="visible"/>
                                      </p:to>
                                    </p:set>
                                    <p:anim calcmode="lin" valueType="num">
                                      <p:cBhvr additive="base">
                                        <p:cTn id="77" dur="500" fill="hold"/>
                                        <p:tgtEl>
                                          <p:spTgt spid="2050"/>
                                        </p:tgtEl>
                                        <p:attrNameLst>
                                          <p:attrName>ppt_x</p:attrName>
                                        </p:attrNameLst>
                                      </p:cBhvr>
                                      <p:tavLst>
                                        <p:tav tm="0">
                                          <p:val>
                                            <p:strVal val="#ppt_x"/>
                                          </p:val>
                                        </p:tav>
                                        <p:tav tm="100000">
                                          <p:val>
                                            <p:strVal val="#ppt_x"/>
                                          </p:val>
                                        </p:tav>
                                      </p:tavLst>
                                    </p:anim>
                                    <p:anim calcmode="lin" valueType="num">
                                      <p:cBhvr additive="base">
                                        <p:cTn id="78" dur="500" fill="hold"/>
                                        <p:tgtEl>
                                          <p:spTgt spid="2050"/>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6"/>
                                        </p:tgtEl>
                                        <p:attrNameLst>
                                          <p:attrName>style.visibility</p:attrName>
                                        </p:attrNameLst>
                                      </p:cBhvr>
                                      <p:to>
                                        <p:strVal val="visible"/>
                                      </p:to>
                                    </p:set>
                                    <p:anim calcmode="lin" valueType="num">
                                      <p:cBhvr additive="base">
                                        <p:cTn id="81" dur="500" fill="hold"/>
                                        <p:tgtEl>
                                          <p:spTgt spid="36"/>
                                        </p:tgtEl>
                                        <p:attrNameLst>
                                          <p:attrName>ppt_x</p:attrName>
                                        </p:attrNameLst>
                                      </p:cBhvr>
                                      <p:tavLst>
                                        <p:tav tm="0">
                                          <p:val>
                                            <p:strVal val="#ppt_x"/>
                                          </p:val>
                                        </p:tav>
                                        <p:tav tm="100000">
                                          <p:val>
                                            <p:strVal val="#ppt_x"/>
                                          </p:val>
                                        </p:tav>
                                      </p:tavLst>
                                    </p:anim>
                                    <p:anim calcmode="lin" valueType="num">
                                      <p:cBhvr additive="base">
                                        <p:cTn id="82" dur="500" fill="hold"/>
                                        <p:tgtEl>
                                          <p:spTgt spid="36"/>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additive="base">
                                        <p:cTn id="85" dur="500" fill="hold"/>
                                        <p:tgtEl>
                                          <p:spTgt spid="14"/>
                                        </p:tgtEl>
                                        <p:attrNameLst>
                                          <p:attrName>ppt_x</p:attrName>
                                        </p:attrNameLst>
                                      </p:cBhvr>
                                      <p:tavLst>
                                        <p:tav tm="0">
                                          <p:val>
                                            <p:strVal val="#ppt_x"/>
                                          </p:val>
                                        </p:tav>
                                        <p:tav tm="100000">
                                          <p:val>
                                            <p:strVal val="#ppt_x"/>
                                          </p:val>
                                        </p:tav>
                                      </p:tavLst>
                                    </p:anim>
                                    <p:anim calcmode="lin" valueType="num">
                                      <p:cBhvr additive="base">
                                        <p:cTn id="86" dur="500" fill="hold"/>
                                        <p:tgtEl>
                                          <p:spTgt spid="14"/>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17"/>
                                        </p:tgtEl>
                                        <p:attrNameLst>
                                          <p:attrName>style.visibility</p:attrName>
                                        </p:attrNameLst>
                                      </p:cBhvr>
                                      <p:to>
                                        <p:strVal val="visible"/>
                                      </p:to>
                                    </p:set>
                                    <p:anim calcmode="lin" valueType="num">
                                      <p:cBhvr additive="base">
                                        <p:cTn id="89" dur="500" fill="hold"/>
                                        <p:tgtEl>
                                          <p:spTgt spid="17"/>
                                        </p:tgtEl>
                                        <p:attrNameLst>
                                          <p:attrName>ppt_x</p:attrName>
                                        </p:attrNameLst>
                                      </p:cBhvr>
                                      <p:tavLst>
                                        <p:tav tm="0">
                                          <p:val>
                                            <p:strVal val="#ppt_x"/>
                                          </p:val>
                                        </p:tav>
                                        <p:tav tm="100000">
                                          <p:val>
                                            <p:strVal val="#ppt_x"/>
                                          </p:val>
                                        </p:tav>
                                      </p:tavLst>
                                    </p:anim>
                                    <p:anim calcmode="lin" valueType="num">
                                      <p:cBhvr additive="base">
                                        <p:cTn id="9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10"/>
                                        </p:tgtEl>
                                        <p:attrNameLst>
                                          <p:attrName>style.visibility</p:attrName>
                                        </p:attrNameLst>
                                      </p:cBhvr>
                                      <p:to>
                                        <p:strVal val="visible"/>
                                      </p:to>
                                    </p:set>
                                    <p:anim calcmode="lin" valueType="num">
                                      <p:cBhvr additive="base">
                                        <p:cTn id="95" dur="500" fill="hold"/>
                                        <p:tgtEl>
                                          <p:spTgt spid="10"/>
                                        </p:tgtEl>
                                        <p:attrNameLst>
                                          <p:attrName>ppt_x</p:attrName>
                                        </p:attrNameLst>
                                      </p:cBhvr>
                                      <p:tavLst>
                                        <p:tav tm="0">
                                          <p:val>
                                            <p:strVal val="#ppt_x"/>
                                          </p:val>
                                        </p:tav>
                                        <p:tav tm="100000">
                                          <p:val>
                                            <p:strVal val="#ppt_x"/>
                                          </p:val>
                                        </p:tav>
                                      </p:tavLst>
                                    </p:anim>
                                    <p:anim calcmode="lin" valueType="num">
                                      <p:cBhvr additive="base">
                                        <p:cTn id="96" dur="500" fill="hold"/>
                                        <p:tgtEl>
                                          <p:spTgt spid="10"/>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33"/>
                                        </p:tgtEl>
                                        <p:attrNameLst>
                                          <p:attrName>style.visibility</p:attrName>
                                        </p:attrNameLst>
                                      </p:cBhvr>
                                      <p:to>
                                        <p:strVal val="visible"/>
                                      </p:to>
                                    </p:set>
                                    <p:anim calcmode="lin" valueType="num">
                                      <p:cBhvr additive="base">
                                        <p:cTn id="99" dur="500" fill="hold"/>
                                        <p:tgtEl>
                                          <p:spTgt spid="33"/>
                                        </p:tgtEl>
                                        <p:attrNameLst>
                                          <p:attrName>ppt_x</p:attrName>
                                        </p:attrNameLst>
                                      </p:cBhvr>
                                      <p:tavLst>
                                        <p:tav tm="0">
                                          <p:val>
                                            <p:strVal val="#ppt_x"/>
                                          </p:val>
                                        </p:tav>
                                        <p:tav tm="100000">
                                          <p:val>
                                            <p:strVal val="#ppt_x"/>
                                          </p:val>
                                        </p:tav>
                                      </p:tavLst>
                                    </p:anim>
                                    <p:anim calcmode="lin" valueType="num">
                                      <p:cBhvr additive="base">
                                        <p:cTn id="100" dur="500" fill="hold"/>
                                        <p:tgtEl>
                                          <p:spTgt spid="33"/>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1026"/>
                                        </p:tgtEl>
                                        <p:attrNameLst>
                                          <p:attrName>style.visibility</p:attrName>
                                        </p:attrNameLst>
                                      </p:cBhvr>
                                      <p:to>
                                        <p:strVal val="visible"/>
                                      </p:to>
                                    </p:set>
                                    <p:anim calcmode="lin" valueType="num">
                                      <p:cBhvr additive="base">
                                        <p:cTn id="103" dur="500" fill="hold"/>
                                        <p:tgtEl>
                                          <p:spTgt spid="1026"/>
                                        </p:tgtEl>
                                        <p:attrNameLst>
                                          <p:attrName>ppt_x</p:attrName>
                                        </p:attrNameLst>
                                      </p:cBhvr>
                                      <p:tavLst>
                                        <p:tav tm="0">
                                          <p:val>
                                            <p:strVal val="#ppt_x"/>
                                          </p:val>
                                        </p:tav>
                                        <p:tav tm="100000">
                                          <p:val>
                                            <p:strVal val="#ppt_x"/>
                                          </p:val>
                                        </p:tav>
                                      </p:tavLst>
                                    </p:anim>
                                    <p:anim calcmode="lin" valueType="num">
                                      <p:cBhvr additive="base">
                                        <p:cTn id="104" dur="500" fill="hold"/>
                                        <p:tgtEl>
                                          <p:spTgt spid="1026"/>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29"/>
                                        </p:tgtEl>
                                        <p:attrNameLst>
                                          <p:attrName>style.visibility</p:attrName>
                                        </p:attrNameLst>
                                      </p:cBhvr>
                                      <p:to>
                                        <p:strVal val="visible"/>
                                      </p:to>
                                    </p:set>
                                    <p:anim calcmode="lin" valueType="num">
                                      <p:cBhvr additive="base">
                                        <p:cTn id="107" dur="500" fill="hold"/>
                                        <p:tgtEl>
                                          <p:spTgt spid="29"/>
                                        </p:tgtEl>
                                        <p:attrNameLst>
                                          <p:attrName>ppt_x</p:attrName>
                                        </p:attrNameLst>
                                      </p:cBhvr>
                                      <p:tavLst>
                                        <p:tav tm="0">
                                          <p:val>
                                            <p:strVal val="#ppt_x"/>
                                          </p:val>
                                        </p:tav>
                                        <p:tav tm="100000">
                                          <p:val>
                                            <p:strVal val="#ppt_x"/>
                                          </p:val>
                                        </p:tav>
                                      </p:tavLst>
                                    </p:anim>
                                    <p:anim calcmode="lin" valueType="num">
                                      <p:cBhvr additive="base">
                                        <p:cTn id="108" dur="500" fill="hold"/>
                                        <p:tgtEl>
                                          <p:spTgt spid="29"/>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34"/>
                                        </p:tgtEl>
                                        <p:attrNameLst>
                                          <p:attrName>style.visibility</p:attrName>
                                        </p:attrNameLst>
                                      </p:cBhvr>
                                      <p:to>
                                        <p:strVal val="visible"/>
                                      </p:to>
                                    </p:set>
                                    <p:anim calcmode="lin" valueType="num">
                                      <p:cBhvr additive="base">
                                        <p:cTn id="111" dur="500" fill="hold"/>
                                        <p:tgtEl>
                                          <p:spTgt spid="34"/>
                                        </p:tgtEl>
                                        <p:attrNameLst>
                                          <p:attrName>ppt_x</p:attrName>
                                        </p:attrNameLst>
                                      </p:cBhvr>
                                      <p:tavLst>
                                        <p:tav tm="0">
                                          <p:val>
                                            <p:strVal val="#ppt_x"/>
                                          </p:val>
                                        </p:tav>
                                        <p:tav tm="100000">
                                          <p:val>
                                            <p:strVal val="#ppt_x"/>
                                          </p:val>
                                        </p:tav>
                                      </p:tavLst>
                                    </p:anim>
                                    <p:anim calcmode="lin" valueType="num">
                                      <p:cBhvr additive="base">
                                        <p:cTn id="112" dur="500" fill="hold"/>
                                        <p:tgtEl>
                                          <p:spTgt spid="34"/>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32"/>
                                        </p:tgtEl>
                                        <p:attrNameLst>
                                          <p:attrName>style.visibility</p:attrName>
                                        </p:attrNameLst>
                                      </p:cBhvr>
                                      <p:to>
                                        <p:strVal val="visible"/>
                                      </p:to>
                                    </p:set>
                                    <p:anim calcmode="lin" valueType="num">
                                      <p:cBhvr additive="base">
                                        <p:cTn id="115" dur="500" fill="hold"/>
                                        <p:tgtEl>
                                          <p:spTgt spid="32"/>
                                        </p:tgtEl>
                                        <p:attrNameLst>
                                          <p:attrName>ppt_x</p:attrName>
                                        </p:attrNameLst>
                                      </p:cBhvr>
                                      <p:tavLst>
                                        <p:tav tm="0">
                                          <p:val>
                                            <p:strVal val="#ppt_x"/>
                                          </p:val>
                                        </p:tav>
                                        <p:tav tm="100000">
                                          <p:val>
                                            <p:strVal val="#ppt_x"/>
                                          </p:val>
                                        </p:tav>
                                      </p:tavLst>
                                    </p:anim>
                                    <p:anim calcmode="lin" valueType="num">
                                      <p:cBhvr additive="base">
                                        <p:cTn id="116" dur="500" fill="hold"/>
                                        <p:tgtEl>
                                          <p:spTgt spid="32"/>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8"/>
                                        </p:tgtEl>
                                        <p:attrNameLst>
                                          <p:attrName>style.visibility</p:attrName>
                                        </p:attrNameLst>
                                      </p:cBhvr>
                                      <p:to>
                                        <p:strVal val="visible"/>
                                      </p:to>
                                    </p:set>
                                    <p:anim calcmode="lin" valueType="num">
                                      <p:cBhvr additive="base">
                                        <p:cTn id="119" dur="500" fill="hold"/>
                                        <p:tgtEl>
                                          <p:spTgt spid="8"/>
                                        </p:tgtEl>
                                        <p:attrNameLst>
                                          <p:attrName>ppt_x</p:attrName>
                                        </p:attrNameLst>
                                      </p:cBhvr>
                                      <p:tavLst>
                                        <p:tav tm="0">
                                          <p:val>
                                            <p:strVal val="#ppt_x"/>
                                          </p:val>
                                        </p:tav>
                                        <p:tav tm="100000">
                                          <p:val>
                                            <p:strVal val="#ppt_x"/>
                                          </p:val>
                                        </p:tav>
                                      </p:tavLst>
                                    </p:anim>
                                    <p:anim calcmode="lin" valueType="num">
                                      <p:cBhvr additive="base">
                                        <p:cTn id="120" dur="500" fill="hold"/>
                                        <p:tgtEl>
                                          <p:spTgt spid="8"/>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7"/>
                                        </p:tgtEl>
                                        <p:attrNameLst>
                                          <p:attrName>style.visibility</p:attrName>
                                        </p:attrNameLst>
                                      </p:cBhvr>
                                      <p:to>
                                        <p:strVal val="visible"/>
                                      </p:to>
                                    </p:set>
                                    <p:anim calcmode="lin" valueType="num">
                                      <p:cBhvr additive="base">
                                        <p:cTn id="123" dur="500" fill="hold"/>
                                        <p:tgtEl>
                                          <p:spTgt spid="7"/>
                                        </p:tgtEl>
                                        <p:attrNameLst>
                                          <p:attrName>ppt_x</p:attrName>
                                        </p:attrNameLst>
                                      </p:cBhvr>
                                      <p:tavLst>
                                        <p:tav tm="0">
                                          <p:val>
                                            <p:strVal val="#ppt_x"/>
                                          </p:val>
                                        </p:tav>
                                        <p:tav tm="100000">
                                          <p:val>
                                            <p:strVal val="#ppt_x"/>
                                          </p:val>
                                        </p:tav>
                                      </p:tavLst>
                                    </p:anim>
                                    <p:anim calcmode="lin" valueType="num">
                                      <p:cBhvr additive="base">
                                        <p:cTn id="124" dur="500" fill="hold"/>
                                        <p:tgtEl>
                                          <p:spTgt spid="7"/>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1+#ppt_h/2"/>
                                          </p:val>
                                        </p:tav>
                                        <p:tav tm="100000">
                                          <p:val>
                                            <p:strVal val="#ppt_y"/>
                                          </p:val>
                                        </p:tav>
                                      </p:tavLst>
                                    </p:anim>
                                  </p:childTnLst>
                                </p:cTn>
                              </p:par>
                              <p:par>
                                <p:cTn id="129" presetID="2" presetClass="entr" presetSubtype="4" fill="hold" nodeType="withEffect">
                                  <p:stCondLst>
                                    <p:cond delay="0"/>
                                  </p:stCondLst>
                                  <p:childTnLst>
                                    <p:set>
                                      <p:cBhvr>
                                        <p:cTn id="130" dur="1" fill="hold">
                                          <p:stCondLst>
                                            <p:cond delay="0"/>
                                          </p:stCondLst>
                                        </p:cTn>
                                        <p:tgtEl>
                                          <p:spTgt spid="27"/>
                                        </p:tgtEl>
                                        <p:attrNameLst>
                                          <p:attrName>style.visibility</p:attrName>
                                        </p:attrNameLst>
                                      </p:cBhvr>
                                      <p:to>
                                        <p:strVal val="visible"/>
                                      </p:to>
                                    </p:set>
                                    <p:anim calcmode="lin" valueType="num">
                                      <p:cBhvr additive="base">
                                        <p:cTn id="131" dur="500" fill="hold"/>
                                        <p:tgtEl>
                                          <p:spTgt spid="27"/>
                                        </p:tgtEl>
                                        <p:attrNameLst>
                                          <p:attrName>ppt_x</p:attrName>
                                        </p:attrNameLst>
                                      </p:cBhvr>
                                      <p:tavLst>
                                        <p:tav tm="0">
                                          <p:val>
                                            <p:strVal val="#ppt_x"/>
                                          </p:val>
                                        </p:tav>
                                        <p:tav tm="100000">
                                          <p:val>
                                            <p:strVal val="#ppt_x"/>
                                          </p:val>
                                        </p:tav>
                                      </p:tavLst>
                                    </p:anim>
                                    <p:anim calcmode="lin" valueType="num">
                                      <p:cBhvr additive="base">
                                        <p:cTn id="132" dur="500" fill="hold"/>
                                        <p:tgtEl>
                                          <p:spTgt spid="27"/>
                                        </p:tgtEl>
                                        <p:attrNameLst>
                                          <p:attrName>ppt_y</p:attrName>
                                        </p:attrNameLst>
                                      </p:cBhvr>
                                      <p:tavLst>
                                        <p:tav tm="0">
                                          <p:val>
                                            <p:strVal val="1+#ppt_h/2"/>
                                          </p:val>
                                        </p:tav>
                                        <p:tav tm="100000">
                                          <p:val>
                                            <p:strVal val="#ppt_y"/>
                                          </p:val>
                                        </p:tav>
                                      </p:tavLst>
                                    </p:anim>
                                  </p:childTnLst>
                                </p:cTn>
                              </p:par>
                              <p:par>
                                <p:cTn id="133" presetID="2" presetClass="entr" presetSubtype="4" fill="hold" nodeType="withEffect">
                                  <p:stCondLst>
                                    <p:cond delay="0"/>
                                  </p:stCondLst>
                                  <p:childTnLst>
                                    <p:set>
                                      <p:cBhvr>
                                        <p:cTn id="134" dur="1" fill="hold">
                                          <p:stCondLst>
                                            <p:cond delay="0"/>
                                          </p:stCondLst>
                                        </p:cTn>
                                        <p:tgtEl>
                                          <p:spTgt spid="28"/>
                                        </p:tgtEl>
                                        <p:attrNameLst>
                                          <p:attrName>style.visibility</p:attrName>
                                        </p:attrNameLst>
                                      </p:cBhvr>
                                      <p:to>
                                        <p:strVal val="visible"/>
                                      </p:to>
                                    </p:set>
                                    <p:anim calcmode="lin" valueType="num">
                                      <p:cBhvr additive="base">
                                        <p:cTn id="135" dur="500" fill="hold"/>
                                        <p:tgtEl>
                                          <p:spTgt spid="28"/>
                                        </p:tgtEl>
                                        <p:attrNameLst>
                                          <p:attrName>ppt_x</p:attrName>
                                        </p:attrNameLst>
                                      </p:cBhvr>
                                      <p:tavLst>
                                        <p:tav tm="0">
                                          <p:val>
                                            <p:strVal val="#ppt_x"/>
                                          </p:val>
                                        </p:tav>
                                        <p:tav tm="100000">
                                          <p:val>
                                            <p:strVal val="#ppt_x"/>
                                          </p:val>
                                        </p:tav>
                                      </p:tavLst>
                                    </p:anim>
                                    <p:anim calcmode="lin" valueType="num">
                                      <p:cBhvr additive="base">
                                        <p:cTn id="136" dur="500" fill="hold"/>
                                        <p:tgtEl>
                                          <p:spTgt spid="28"/>
                                        </p:tgtEl>
                                        <p:attrNameLst>
                                          <p:attrName>ppt_y</p:attrName>
                                        </p:attrNameLst>
                                      </p:cBhvr>
                                      <p:tavLst>
                                        <p:tav tm="0">
                                          <p:val>
                                            <p:strVal val="1+#ppt_h/2"/>
                                          </p:val>
                                        </p:tav>
                                        <p:tav tm="100000">
                                          <p:val>
                                            <p:strVal val="#ppt_y"/>
                                          </p:val>
                                        </p:tav>
                                      </p:tavLst>
                                    </p:anim>
                                  </p:childTnLst>
                                </p:cTn>
                              </p:par>
                              <p:par>
                                <p:cTn id="137" presetID="2" presetClass="entr" presetSubtype="4" fill="hold" nodeType="withEffect">
                                  <p:stCondLst>
                                    <p:cond delay="0"/>
                                  </p:stCondLst>
                                  <p:childTnLst>
                                    <p:set>
                                      <p:cBhvr>
                                        <p:cTn id="138" dur="1" fill="hold">
                                          <p:stCondLst>
                                            <p:cond delay="0"/>
                                          </p:stCondLst>
                                        </p:cTn>
                                        <p:tgtEl>
                                          <p:spTgt spid="5"/>
                                        </p:tgtEl>
                                        <p:attrNameLst>
                                          <p:attrName>style.visibility</p:attrName>
                                        </p:attrNameLst>
                                      </p:cBhvr>
                                      <p:to>
                                        <p:strVal val="visible"/>
                                      </p:to>
                                    </p:set>
                                    <p:anim calcmode="lin" valueType="num">
                                      <p:cBhvr additive="base">
                                        <p:cTn id="139" dur="500" fill="hold"/>
                                        <p:tgtEl>
                                          <p:spTgt spid="5"/>
                                        </p:tgtEl>
                                        <p:attrNameLst>
                                          <p:attrName>ppt_x</p:attrName>
                                        </p:attrNameLst>
                                      </p:cBhvr>
                                      <p:tavLst>
                                        <p:tav tm="0">
                                          <p:val>
                                            <p:strVal val="#ppt_x"/>
                                          </p:val>
                                        </p:tav>
                                        <p:tav tm="100000">
                                          <p:val>
                                            <p:strVal val="#ppt_x"/>
                                          </p:val>
                                        </p:tav>
                                      </p:tavLst>
                                    </p:anim>
                                    <p:anim calcmode="lin" valueType="num">
                                      <p:cBhvr additive="base">
                                        <p:cTn id="14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3"/>
                                        </p:tgtEl>
                                        <p:attrNameLst>
                                          <p:attrName>style.visibility</p:attrName>
                                        </p:attrNameLst>
                                      </p:cBhvr>
                                      <p:to>
                                        <p:strVal val="visible"/>
                                      </p:to>
                                    </p:set>
                                    <p:anim calcmode="lin" valueType="num">
                                      <p:cBhvr additive="base">
                                        <p:cTn id="145" dur="500" fill="hold"/>
                                        <p:tgtEl>
                                          <p:spTgt spid="3"/>
                                        </p:tgtEl>
                                        <p:attrNameLst>
                                          <p:attrName>ppt_x</p:attrName>
                                        </p:attrNameLst>
                                      </p:cBhvr>
                                      <p:tavLst>
                                        <p:tav tm="0">
                                          <p:val>
                                            <p:strVal val="#ppt_x"/>
                                          </p:val>
                                        </p:tav>
                                        <p:tav tm="100000">
                                          <p:val>
                                            <p:strVal val="#ppt_x"/>
                                          </p:val>
                                        </p:tav>
                                      </p:tavLst>
                                    </p:anim>
                                    <p:anim calcmode="lin" valueType="num">
                                      <p:cBhvr additive="base">
                                        <p:cTn id="146" dur="500" fill="hold"/>
                                        <p:tgtEl>
                                          <p:spTgt spid="3"/>
                                        </p:tgtEl>
                                        <p:attrNameLst>
                                          <p:attrName>ppt_y</p:attrName>
                                        </p:attrNameLst>
                                      </p:cBhvr>
                                      <p:tavLst>
                                        <p:tav tm="0">
                                          <p:val>
                                            <p:strVal val="1+#ppt_h/2"/>
                                          </p:val>
                                        </p:tav>
                                        <p:tav tm="100000">
                                          <p:val>
                                            <p:strVal val="#ppt_y"/>
                                          </p:val>
                                        </p:tav>
                                      </p:tavLst>
                                    </p:anim>
                                  </p:childTnLst>
                                </p:cTn>
                              </p:par>
                              <p:par>
                                <p:cTn id="147" presetID="2" presetClass="entr" presetSubtype="4" fill="hold" nodeType="withEffect">
                                  <p:stCondLst>
                                    <p:cond delay="0"/>
                                  </p:stCondLst>
                                  <p:childTnLst>
                                    <p:set>
                                      <p:cBhvr>
                                        <p:cTn id="148" dur="1" fill="hold">
                                          <p:stCondLst>
                                            <p:cond delay="0"/>
                                          </p:stCondLst>
                                        </p:cTn>
                                        <p:tgtEl>
                                          <p:spTgt spid="19"/>
                                        </p:tgtEl>
                                        <p:attrNameLst>
                                          <p:attrName>style.visibility</p:attrName>
                                        </p:attrNameLst>
                                      </p:cBhvr>
                                      <p:to>
                                        <p:strVal val="visible"/>
                                      </p:to>
                                    </p:set>
                                    <p:anim calcmode="lin" valueType="num">
                                      <p:cBhvr additive="base">
                                        <p:cTn id="149" dur="500" fill="hold"/>
                                        <p:tgtEl>
                                          <p:spTgt spid="19"/>
                                        </p:tgtEl>
                                        <p:attrNameLst>
                                          <p:attrName>ppt_x</p:attrName>
                                        </p:attrNameLst>
                                      </p:cBhvr>
                                      <p:tavLst>
                                        <p:tav tm="0">
                                          <p:val>
                                            <p:strVal val="#ppt_x"/>
                                          </p:val>
                                        </p:tav>
                                        <p:tav tm="100000">
                                          <p:val>
                                            <p:strVal val="#ppt_x"/>
                                          </p:val>
                                        </p:tav>
                                      </p:tavLst>
                                    </p:anim>
                                    <p:anim calcmode="lin" valueType="num">
                                      <p:cBhvr additive="base">
                                        <p:cTn id="150" dur="500" fill="hold"/>
                                        <p:tgtEl>
                                          <p:spTgt spid="19"/>
                                        </p:tgtEl>
                                        <p:attrNameLst>
                                          <p:attrName>ppt_y</p:attrName>
                                        </p:attrNameLst>
                                      </p:cBhvr>
                                      <p:tavLst>
                                        <p:tav tm="0">
                                          <p:val>
                                            <p:strVal val="1+#ppt_h/2"/>
                                          </p:val>
                                        </p:tav>
                                        <p:tav tm="100000">
                                          <p:val>
                                            <p:strVal val="#ppt_y"/>
                                          </p:val>
                                        </p:tav>
                                      </p:tavLst>
                                    </p:anim>
                                  </p:childTnLst>
                                </p:cTn>
                              </p:par>
                              <p:par>
                                <p:cTn id="151" presetID="2" presetClass="entr" presetSubtype="4" fill="hold" grpId="0" nodeType="withEffect">
                                  <p:stCondLst>
                                    <p:cond delay="0"/>
                                  </p:stCondLst>
                                  <p:childTnLst>
                                    <p:set>
                                      <p:cBhvr>
                                        <p:cTn id="152" dur="1" fill="hold">
                                          <p:stCondLst>
                                            <p:cond delay="0"/>
                                          </p:stCondLst>
                                        </p:cTn>
                                        <p:tgtEl>
                                          <p:spTgt spid="12"/>
                                        </p:tgtEl>
                                        <p:attrNameLst>
                                          <p:attrName>style.visibility</p:attrName>
                                        </p:attrNameLst>
                                      </p:cBhvr>
                                      <p:to>
                                        <p:strVal val="visible"/>
                                      </p:to>
                                    </p:set>
                                    <p:anim calcmode="lin" valueType="num">
                                      <p:cBhvr additive="base">
                                        <p:cTn id="153" dur="500" fill="hold"/>
                                        <p:tgtEl>
                                          <p:spTgt spid="12"/>
                                        </p:tgtEl>
                                        <p:attrNameLst>
                                          <p:attrName>ppt_x</p:attrName>
                                        </p:attrNameLst>
                                      </p:cBhvr>
                                      <p:tavLst>
                                        <p:tav tm="0">
                                          <p:val>
                                            <p:strVal val="#ppt_x"/>
                                          </p:val>
                                        </p:tav>
                                        <p:tav tm="100000">
                                          <p:val>
                                            <p:strVal val="#ppt_x"/>
                                          </p:val>
                                        </p:tav>
                                      </p:tavLst>
                                    </p:anim>
                                    <p:anim calcmode="lin" valueType="num">
                                      <p:cBhvr additive="base">
                                        <p:cTn id="154" dur="500" fill="hold"/>
                                        <p:tgtEl>
                                          <p:spTgt spid="12"/>
                                        </p:tgtEl>
                                        <p:attrNameLst>
                                          <p:attrName>ppt_y</p:attrName>
                                        </p:attrNameLst>
                                      </p:cBhvr>
                                      <p:tavLst>
                                        <p:tav tm="0">
                                          <p:val>
                                            <p:strVal val="1+#ppt_h/2"/>
                                          </p:val>
                                        </p:tav>
                                        <p:tav tm="100000">
                                          <p:val>
                                            <p:strVal val="#ppt_y"/>
                                          </p:val>
                                        </p:tav>
                                      </p:tavLst>
                                    </p:anim>
                                  </p:childTnLst>
                                </p:cTn>
                              </p:par>
                              <p:par>
                                <p:cTn id="155" presetID="2" presetClass="entr" presetSubtype="4" fill="hold" grpId="0" nodeType="withEffect">
                                  <p:stCondLst>
                                    <p:cond delay="0"/>
                                  </p:stCondLst>
                                  <p:childTnLst>
                                    <p:set>
                                      <p:cBhvr>
                                        <p:cTn id="156" dur="1" fill="hold">
                                          <p:stCondLst>
                                            <p:cond delay="0"/>
                                          </p:stCondLst>
                                        </p:cTn>
                                        <p:tgtEl>
                                          <p:spTgt spid="6"/>
                                        </p:tgtEl>
                                        <p:attrNameLst>
                                          <p:attrName>style.visibility</p:attrName>
                                        </p:attrNameLst>
                                      </p:cBhvr>
                                      <p:to>
                                        <p:strVal val="visible"/>
                                      </p:to>
                                    </p:set>
                                    <p:anim calcmode="lin" valueType="num">
                                      <p:cBhvr additive="base">
                                        <p:cTn id="157" dur="500" fill="hold"/>
                                        <p:tgtEl>
                                          <p:spTgt spid="6"/>
                                        </p:tgtEl>
                                        <p:attrNameLst>
                                          <p:attrName>ppt_x</p:attrName>
                                        </p:attrNameLst>
                                      </p:cBhvr>
                                      <p:tavLst>
                                        <p:tav tm="0">
                                          <p:val>
                                            <p:strVal val="#ppt_x"/>
                                          </p:val>
                                        </p:tav>
                                        <p:tav tm="100000">
                                          <p:val>
                                            <p:strVal val="#ppt_x"/>
                                          </p:val>
                                        </p:tav>
                                      </p:tavLst>
                                    </p:anim>
                                    <p:anim calcmode="lin" valueType="num">
                                      <p:cBhvr additive="base">
                                        <p:cTn id="15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8" grpId="0" animBg="1"/>
      <p:bldP spid="20" grpId="0"/>
      <p:bldP spid="21" grpId="0" animBg="1"/>
      <p:bldP spid="22" grpId="0" animBg="1"/>
      <p:bldP spid="2" grpId="0" animBg="1"/>
      <p:bldP spid="17" grpId="0"/>
      <p:bldP spid="29" grpId="0"/>
      <p:bldP spid="34" grpId="0"/>
      <p:bldP spid="15" grpId="0"/>
      <p:bldP spid="31" grpId="0"/>
      <p:bldP spid="35" grpId="0" animBg="1"/>
      <p:bldP spid="36" grpId="0" animBg="1"/>
      <p:bldP spid="8" grpId="0"/>
      <p:bldP spid="10" grpId="0" animBg="1"/>
      <p:bldP spid="3" grpId="0"/>
      <p:bldP spid="6" grpId="0"/>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p:cNvSpPr txBox="1"/>
          <p:nvPr/>
        </p:nvSpPr>
        <p:spPr>
          <a:xfrm>
            <a:off x="3781436" y="34822"/>
            <a:ext cx="4856138" cy="1446550"/>
          </a:xfrm>
          <a:prstGeom prst="rect">
            <a:avLst/>
          </a:prstGeom>
          <a:noFill/>
        </p:spPr>
        <p:txBody>
          <a:bodyPr wrap="none" rtlCol="0">
            <a:spAutoFit/>
          </a:bodyPr>
          <a:lstStyle/>
          <a:p>
            <a:pPr algn="ctr"/>
            <a:r>
              <a:rPr lang="en-US" sz="2800" b="1" dirty="0">
                <a:cs typeface="Arial" charset="0"/>
              </a:rPr>
              <a:t>Den </a:t>
            </a:r>
            <a:r>
              <a:rPr lang="en-US" sz="2800" b="1" dirty="0" err="1">
                <a:cs typeface="Arial" charset="0"/>
              </a:rPr>
              <a:t>Stora</a:t>
            </a:r>
            <a:r>
              <a:rPr lang="en-US" sz="2800" b="1" dirty="0">
                <a:cs typeface="Arial" charset="0"/>
              </a:rPr>
              <a:t> </a:t>
            </a:r>
            <a:r>
              <a:rPr lang="en-US" sz="2800" b="1" dirty="0" err="1">
                <a:cs typeface="Arial" charset="0"/>
              </a:rPr>
              <a:t>Omdaningen</a:t>
            </a:r>
            <a:r>
              <a:rPr lang="en-US" sz="2800" b="1" dirty="0">
                <a:cs typeface="Arial" charset="0"/>
              </a:rPr>
              <a:t> </a:t>
            </a:r>
            <a:r>
              <a:rPr lang="en-US" sz="2800" b="1" dirty="0" err="1">
                <a:cs typeface="Arial" charset="0"/>
              </a:rPr>
              <a:t>i</a:t>
            </a:r>
            <a:r>
              <a:rPr lang="en-US" sz="2800" b="1" dirty="0">
                <a:cs typeface="Arial" charset="0"/>
              </a:rPr>
              <a:t> </a:t>
            </a:r>
            <a:r>
              <a:rPr lang="en-US" sz="2800" b="1" dirty="0" err="1">
                <a:cs typeface="Arial" charset="0"/>
              </a:rPr>
              <a:t>vår</a:t>
            </a:r>
            <a:r>
              <a:rPr lang="en-US" sz="2800" b="1" dirty="0">
                <a:cs typeface="Arial" charset="0"/>
              </a:rPr>
              <a:t> </a:t>
            </a:r>
            <a:r>
              <a:rPr lang="en-US" sz="2800" b="1" dirty="0" err="1">
                <a:cs typeface="Arial" charset="0"/>
              </a:rPr>
              <a:t>tid</a:t>
            </a:r>
            <a:endParaRPr lang="en-US" sz="2800" b="1" dirty="0">
              <a:cs typeface="Arial" charset="0"/>
            </a:endParaRPr>
          </a:p>
          <a:p>
            <a:pPr algn="ctr"/>
            <a:r>
              <a:rPr lang="en-US" sz="2400" b="1" dirty="0">
                <a:solidFill>
                  <a:srgbClr val="7030A0"/>
                </a:solidFill>
                <a:cs typeface="Arial" charset="0"/>
              </a:rPr>
              <a:t>Tre processer </a:t>
            </a:r>
            <a:r>
              <a:rPr lang="en-US" sz="2400" b="1" dirty="0" err="1">
                <a:solidFill>
                  <a:srgbClr val="7030A0"/>
                </a:solidFill>
                <a:cs typeface="Arial" charset="0"/>
              </a:rPr>
              <a:t>i</a:t>
            </a:r>
            <a:r>
              <a:rPr lang="en-US" sz="2400" b="1" dirty="0">
                <a:solidFill>
                  <a:srgbClr val="7030A0"/>
                </a:solidFill>
                <a:cs typeface="Arial" charset="0"/>
              </a:rPr>
              <a:t> </a:t>
            </a:r>
            <a:r>
              <a:rPr lang="en-US" sz="2400" b="1" dirty="0" err="1">
                <a:solidFill>
                  <a:srgbClr val="7030A0"/>
                </a:solidFill>
                <a:cs typeface="Arial" charset="0"/>
              </a:rPr>
              <a:t>samverkan</a:t>
            </a:r>
            <a:r>
              <a:rPr lang="en-US" sz="2400" b="1" dirty="0">
                <a:solidFill>
                  <a:srgbClr val="7030A0"/>
                </a:solidFill>
                <a:cs typeface="Arial" charset="0"/>
              </a:rPr>
              <a:t> </a:t>
            </a:r>
          </a:p>
          <a:p>
            <a:pPr algn="ctr"/>
            <a:r>
              <a:rPr lang="en-US" b="1" dirty="0" err="1">
                <a:solidFill>
                  <a:srgbClr val="7030A0"/>
                </a:solidFill>
                <a:cs typeface="Arial" charset="0"/>
              </a:rPr>
              <a:t>som</a:t>
            </a:r>
            <a:r>
              <a:rPr lang="en-US" b="1" dirty="0">
                <a:solidFill>
                  <a:srgbClr val="7030A0"/>
                </a:solidFill>
                <a:cs typeface="Arial" charset="0"/>
              </a:rPr>
              <a:t> </a:t>
            </a:r>
            <a:r>
              <a:rPr lang="en-US" b="1" dirty="0" err="1">
                <a:solidFill>
                  <a:srgbClr val="7030A0"/>
                </a:solidFill>
                <a:cs typeface="Arial" charset="0"/>
              </a:rPr>
              <a:t>flätar</a:t>
            </a:r>
            <a:r>
              <a:rPr lang="en-US" b="1" dirty="0">
                <a:solidFill>
                  <a:srgbClr val="7030A0"/>
                </a:solidFill>
                <a:cs typeface="Arial" charset="0"/>
              </a:rPr>
              <a:t> </a:t>
            </a:r>
            <a:r>
              <a:rPr lang="en-US" b="1" dirty="0" err="1">
                <a:solidFill>
                  <a:srgbClr val="7030A0"/>
                </a:solidFill>
                <a:cs typeface="Arial" charset="0"/>
              </a:rPr>
              <a:t>ihop</a:t>
            </a:r>
            <a:r>
              <a:rPr lang="en-US" b="1" dirty="0">
                <a:solidFill>
                  <a:srgbClr val="7030A0"/>
                </a:solidFill>
                <a:cs typeface="Arial" charset="0"/>
              </a:rPr>
              <a:t> </a:t>
            </a:r>
            <a:r>
              <a:rPr lang="en-US" b="1" dirty="0" err="1">
                <a:solidFill>
                  <a:srgbClr val="7030A0"/>
                </a:solidFill>
                <a:cs typeface="Arial" charset="0"/>
              </a:rPr>
              <a:t>det</a:t>
            </a:r>
            <a:r>
              <a:rPr lang="en-US" b="1" dirty="0">
                <a:solidFill>
                  <a:srgbClr val="7030A0"/>
                </a:solidFill>
                <a:cs typeface="Arial" charset="0"/>
              </a:rPr>
              <a:t> </a:t>
            </a:r>
            <a:r>
              <a:rPr lang="en-US" b="1" dirty="0" err="1">
                <a:solidFill>
                  <a:srgbClr val="7030A0"/>
                </a:solidFill>
                <a:cs typeface="Arial" charset="0"/>
              </a:rPr>
              <a:t>lokala</a:t>
            </a:r>
            <a:r>
              <a:rPr lang="en-US" b="1" dirty="0">
                <a:solidFill>
                  <a:srgbClr val="7030A0"/>
                </a:solidFill>
                <a:cs typeface="Arial" charset="0"/>
              </a:rPr>
              <a:t> med </a:t>
            </a:r>
            <a:r>
              <a:rPr lang="en-US" b="1" dirty="0" err="1">
                <a:solidFill>
                  <a:srgbClr val="7030A0"/>
                </a:solidFill>
                <a:cs typeface="Arial" charset="0"/>
              </a:rPr>
              <a:t>det</a:t>
            </a:r>
            <a:r>
              <a:rPr lang="en-US" b="1" dirty="0">
                <a:solidFill>
                  <a:srgbClr val="7030A0"/>
                </a:solidFill>
                <a:cs typeface="Arial" charset="0"/>
              </a:rPr>
              <a:t> </a:t>
            </a:r>
            <a:r>
              <a:rPr lang="en-US" b="1" dirty="0" err="1">
                <a:solidFill>
                  <a:srgbClr val="7030A0"/>
                </a:solidFill>
                <a:cs typeface="Arial" charset="0"/>
              </a:rPr>
              <a:t>globala</a:t>
            </a:r>
            <a:endParaRPr lang="en-US" b="1" dirty="0">
              <a:solidFill>
                <a:srgbClr val="7030A0"/>
              </a:solidFill>
              <a:cs typeface="Arial" charset="0"/>
            </a:endParaRPr>
          </a:p>
          <a:p>
            <a:pPr algn="ctr"/>
            <a:r>
              <a:rPr lang="en-US" b="1" dirty="0" err="1">
                <a:solidFill>
                  <a:srgbClr val="7030A0"/>
                </a:solidFill>
                <a:cs typeface="Arial" charset="0"/>
              </a:rPr>
              <a:t>och</a:t>
            </a:r>
            <a:r>
              <a:rPr lang="en-US" b="1" dirty="0">
                <a:solidFill>
                  <a:srgbClr val="7030A0"/>
                </a:solidFill>
                <a:cs typeface="Arial" charset="0"/>
              </a:rPr>
              <a:t> </a:t>
            </a:r>
            <a:r>
              <a:rPr lang="en-US" b="1" dirty="0" err="1">
                <a:solidFill>
                  <a:srgbClr val="7030A0"/>
                </a:solidFill>
                <a:cs typeface="Arial" charset="0"/>
              </a:rPr>
              <a:t>skapar</a:t>
            </a:r>
            <a:r>
              <a:rPr lang="en-US" b="1" dirty="0">
                <a:solidFill>
                  <a:srgbClr val="7030A0"/>
                </a:solidFill>
                <a:cs typeface="Arial" charset="0"/>
              </a:rPr>
              <a:t> </a:t>
            </a:r>
            <a:r>
              <a:rPr lang="en-US" b="1" i="1" dirty="0" err="1">
                <a:solidFill>
                  <a:srgbClr val="7030A0"/>
                </a:solidFill>
                <a:cs typeface="Arial" charset="0"/>
              </a:rPr>
              <a:t>glokala</a:t>
            </a:r>
            <a:r>
              <a:rPr lang="en-US" b="1" dirty="0">
                <a:solidFill>
                  <a:srgbClr val="7030A0"/>
                </a:solidFill>
                <a:cs typeface="Arial" charset="0"/>
              </a:rPr>
              <a:t> </a:t>
            </a:r>
            <a:r>
              <a:rPr lang="en-US" b="1" dirty="0" err="1">
                <a:solidFill>
                  <a:srgbClr val="7030A0"/>
                </a:solidFill>
                <a:cs typeface="Arial" charset="0"/>
              </a:rPr>
              <a:t>utmaningar</a:t>
            </a:r>
            <a:endParaRPr lang="sv-SE" dirty="0">
              <a:solidFill>
                <a:srgbClr val="7030A0"/>
              </a:solidFill>
            </a:endParaRPr>
          </a:p>
        </p:txBody>
      </p:sp>
      <p:sp>
        <p:nvSpPr>
          <p:cNvPr id="8" name="textruta 7"/>
          <p:cNvSpPr txBox="1">
            <a:spLocks noChangeArrowheads="1"/>
          </p:cNvSpPr>
          <p:nvPr/>
        </p:nvSpPr>
        <p:spPr bwMode="auto">
          <a:xfrm>
            <a:off x="5251705" y="1704521"/>
            <a:ext cx="1438214" cy="369332"/>
          </a:xfrm>
          <a:prstGeom prst="rect">
            <a:avLst/>
          </a:prstGeom>
          <a:noFill/>
          <a:ln w="9525">
            <a:noFill/>
            <a:miter lim="800000"/>
            <a:headEnd/>
            <a:tailEnd/>
          </a:ln>
        </p:spPr>
        <p:txBody>
          <a:bodyPr wrap="none">
            <a:spAutoFit/>
          </a:bodyPr>
          <a:lstStyle/>
          <a:p>
            <a:pPr algn="ctr"/>
            <a:r>
              <a:rPr lang="sv-SE" b="1" dirty="0"/>
              <a:t>Globalisering</a:t>
            </a:r>
          </a:p>
        </p:txBody>
      </p:sp>
      <p:cxnSp>
        <p:nvCxnSpPr>
          <p:cNvPr id="10" name="Rak pil 9"/>
          <p:cNvCxnSpPr/>
          <p:nvPr/>
        </p:nvCxnSpPr>
        <p:spPr>
          <a:xfrm>
            <a:off x="7075438" y="2839187"/>
            <a:ext cx="1679483" cy="238885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 name="Rak pil 11"/>
          <p:cNvCxnSpPr>
            <a:cxnSpLocks/>
          </p:cNvCxnSpPr>
          <p:nvPr/>
        </p:nvCxnSpPr>
        <p:spPr>
          <a:xfrm flipH="1">
            <a:off x="4338789" y="5805598"/>
            <a:ext cx="3991875"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3" name="textruta 12"/>
          <p:cNvSpPr txBox="1">
            <a:spLocks noChangeArrowheads="1"/>
          </p:cNvSpPr>
          <p:nvPr/>
        </p:nvSpPr>
        <p:spPr bwMode="auto">
          <a:xfrm>
            <a:off x="7834304" y="4814785"/>
            <a:ext cx="2880320" cy="369332"/>
          </a:xfrm>
          <a:prstGeom prst="rect">
            <a:avLst/>
          </a:prstGeom>
          <a:noFill/>
          <a:ln w="9525">
            <a:noFill/>
            <a:miter lim="800000"/>
            <a:headEnd/>
            <a:tailEnd/>
          </a:ln>
        </p:spPr>
        <p:txBody>
          <a:bodyPr wrap="square">
            <a:spAutoFit/>
          </a:bodyPr>
          <a:lstStyle/>
          <a:p>
            <a:pPr algn="ctr"/>
            <a:r>
              <a:rPr lang="sv-SE" b="1" dirty="0"/>
              <a:t>Transnationell migration</a:t>
            </a:r>
            <a:endParaRPr lang="sv-SE" b="1" dirty="0">
              <a:solidFill>
                <a:srgbClr val="FF0000"/>
              </a:solidFill>
            </a:endParaRPr>
          </a:p>
        </p:txBody>
      </p:sp>
      <p:sp>
        <p:nvSpPr>
          <p:cNvPr id="16" name="textruta 15"/>
          <p:cNvSpPr txBox="1"/>
          <p:nvPr/>
        </p:nvSpPr>
        <p:spPr>
          <a:xfrm>
            <a:off x="2636504" y="4911627"/>
            <a:ext cx="1410964" cy="369332"/>
          </a:xfrm>
          <a:prstGeom prst="rect">
            <a:avLst/>
          </a:prstGeom>
          <a:noFill/>
        </p:spPr>
        <p:txBody>
          <a:bodyPr wrap="none" rtlCol="0">
            <a:spAutoFit/>
          </a:bodyPr>
          <a:lstStyle/>
          <a:p>
            <a:pPr algn="ctr"/>
            <a:r>
              <a:rPr lang="sv-SE" b="1" dirty="0"/>
              <a:t>Urbanisering</a:t>
            </a:r>
          </a:p>
        </p:txBody>
      </p:sp>
      <p:pic>
        <p:nvPicPr>
          <p:cNvPr id="19" name="Picture 2" descr="Image result for Agenda 203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07592" y="2864314"/>
            <a:ext cx="1633136" cy="68866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Image result for Agenda 20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9472" y="3576442"/>
            <a:ext cx="2094541" cy="1438742"/>
          </a:xfrm>
          <a:prstGeom prst="rect">
            <a:avLst/>
          </a:prstGeom>
          <a:noFill/>
          <a:extLst>
            <a:ext uri="{909E8E84-426E-40DD-AFC4-6F175D3DCCD1}">
              <a14:hiddenFill xmlns:a14="http://schemas.microsoft.com/office/drawing/2010/main">
                <a:solidFill>
                  <a:srgbClr val="FFFFFF"/>
                </a:solidFill>
              </a14:hiddenFill>
            </a:ext>
          </a:extLst>
        </p:spPr>
      </p:pic>
      <p:sp>
        <p:nvSpPr>
          <p:cNvPr id="22" name="textruta 21"/>
          <p:cNvSpPr txBox="1"/>
          <p:nvPr/>
        </p:nvSpPr>
        <p:spPr>
          <a:xfrm>
            <a:off x="8187514" y="1622850"/>
            <a:ext cx="1579278" cy="400110"/>
          </a:xfrm>
          <a:prstGeom prst="rect">
            <a:avLst/>
          </a:prstGeom>
          <a:solidFill>
            <a:srgbClr val="FF0000"/>
          </a:solidFill>
        </p:spPr>
        <p:txBody>
          <a:bodyPr wrap="none" rtlCol="0">
            <a:spAutoFit/>
          </a:bodyPr>
          <a:lstStyle/>
          <a:p>
            <a:pPr algn="ctr"/>
            <a:r>
              <a:rPr lang="sv-SE" sz="1000" b="1" i="1" dirty="0">
                <a:solidFill>
                  <a:schemeClr val="bg1"/>
                </a:solidFill>
              </a:rPr>
              <a:t>Universella – alla länder</a:t>
            </a:r>
          </a:p>
          <a:p>
            <a:pPr algn="ctr"/>
            <a:r>
              <a:rPr lang="sv-SE" sz="1000" b="1" i="1" dirty="0">
                <a:solidFill>
                  <a:schemeClr val="bg1"/>
                </a:solidFill>
              </a:rPr>
              <a:t>Odelbara - synergieffekter</a:t>
            </a:r>
          </a:p>
        </p:txBody>
      </p:sp>
      <p:sp>
        <p:nvSpPr>
          <p:cNvPr id="23" name="textruta 22"/>
          <p:cNvSpPr txBox="1"/>
          <p:nvPr/>
        </p:nvSpPr>
        <p:spPr>
          <a:xfrm>
            <a:off x="8330664" y="2094991"/>
            <a:ext cx="1276311" cy="338554"/>
          </a:xfrm>
          <a:prstGeom prst="rect">
            <a:avLst/>
          </a:prstGeom>
          <a:noFill/>
        </p:spPr>
        <p:txBody>
          <a:bodyPr wrap="none" rtlCol="0">
            <a:spAutoFit/>
          </a:bodyPr>
          <a:lstStyle/>
          <a:p>
            <a:pPr algn="ctr"/>
            <a:r>
              <a:rPr lang="sv-SE" sz="800" b="1" i="1" dirty="0"/>
              <a:t>Jämlikhet och inkludering</a:t>
            </a:r>
          </a:p>
          <a:p>
            <a:pPr algn="ctr"/>
            <a:r>
              <a:rPr lang="sv-SE" sz="800" b="1" i="1" dirty="0"/>
              <a:t>i centrum</a:t>
            </a:r>
          </a:p>
        </p:txBody>
      </p:sp>
      <p:pic>
        <p:nvPicPr>
          <p:cNvPr id="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0254" y="3574627"/>
            <a:ext cx="1392138" cy="553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89358" y="3500613"/>
            <a:ext cx="1464881" cy="701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58194" y="2375741"/>
            <a:ext cx="1148781" cy="460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ruta 26"/>
          <p:cNvSpPr txBox="1"/>
          <p:nvPr/>
        </p:nvSpPr>
        <p:spPr>
          <a:xfrm>
            <a:off x="8124078" y="2839316"/>
            <a:ext cx="1669048" cy="738664"/>
          </a:xfrm>
          <a:prstGeom prst="rect">
            <a:avLst/>
          </a:prstGeom>
          <a:solidFill>
            <a:srgbClr val="00B050"/>
          </a:solidFill>
        </p:spPr>
        <p:txBody>
          <a:bodyPr wrap="none" rtlCol="0">
            <a:spAutoFit/>
          </a:bodyPr>
          <a:lstStyle/>
          <a:p>
            <a:pPr algn="ctr"/>
            <a:r>
              <a:rPr lang="sv-SE" sz="1400" b="1" i="1" dirty="0">
                <a:solidFill>
                  <a:schemeClr val="bg1"/>
                </a:solidFill>
              </a:rPr>
              <a:t>Anpassning till </a:t>
            </a:r>
          </a:p>
          <a:p>
            <a:pPr algn="ctr"/>
            <a:r>
              <a:rPr lang="sv-SE" sz="1400" b="1" i="1" dirty="0">
                <a:solidFill>
                  <a:schemeClr val="bg1"/>
                </a:solidFill>
              </a:rPr>
              <a:t>lokala förhållanden</a:t>
            </a:r>
          </a:p>
          <a:p>
            <a:pPr algn="ctr"/>
            <a:r>
              <a:rPr lang="sv-SE" sz="1400" b="1" i="1" dirty="0">
                <a:solidFill>
                  <a:schemeClr val="bg1"/>
                </a:solidFill>
              </a:rPr>
              <a:t>(resursmobilisering)</a:t>
            </a:r>
          </a:p>
        </p:txBody>
      </p:sp>
      <p:sp>
        <p:nvSpPr>
          <p:cNvPr id="6" name="textruta 5"/>
          <p:cNvSpPr txBox="1"/>
          <p:nvPr/>
        </p:nvSpPr>
        <p:spPr>
          <a:xfrm>
            <a:off x="361100" y="1831437"/>
            <a:ext cx="3345628" cy="338554"/>
          </a:xfrm>
          <a:prstGeom prst="rect">
            <a:avLst/>
          </a:prstGeom>
          <a:solidFill>
            <a:srgbClr val="00B050"/>
          </a:solidFill>
        </p:spPr>
        <p:txBody>
          <a:bodyPr wrap="square" rtlCol="0">
            <a:spAutoFit/>
          </a:bodyPr>
          <a:lstStyle/>
          <a:p>
            <a:pPr algn="ctr"/>
            <a:r>
              <a:rPr lang="sv-SE" sz="1600" b="1" i="1" dirty="0">
                <a:solidFill>
                  <a:schemeClr val="bg1"/>
                </a:solidFill>
              </a:rPr>
              <a:t>Kampen om global </a:t>
            </a:r>
            <a:r>
              <a:rPr lang="sv-SE" sz="1600" b="1" i="1" dirty="0" err="1">
                <a:solidFill>
                  <a:schemeClr val="bg1"/>
                </a:solidFill>
              </a:rPr>
              <a:t>governance</a:t>
            </a:r>
            <a:endParaRPr lang="sv-SE" sz="1600" b="1" i="1" dirty="0">
              <a:solidFill>
                <a:schemeClr val="bg1"/>
              </a:solidFill>
            </a:endParaRPr>
          </a:p>
        </p:txBody>
      </p:sp>
      <p:sp>
        <p:nvSpPr>
          <p:cNvPr id="2" name="textruta 1"/>
          <p:cNvSpPr txBox="1"/>
          <p:nvPr/>
        </p:nvSpPr>
        <p:spPr>
          <a:xfrm>
            <a:off x="5014987" y="2040635"/>
            <a:ext cx="2239396" cy="800219"/>
          </a:xfrm>
          <a:prstGeom prst="rect">
            <a:avLst/>
          </a:prstGeom>
          <a:noFill/>
        </p:spPr>
        <p:txBody>
          <a:bodyPr wrap="none" rtlCol="0">
            <a:spAutoFit/>
          </a:bodyPr>
          <a:lstStyle/>
          <a:p>
            <a:pPr algn="ctr"/>
            <a:r>
              <a:rPr lang="en-US" sz="1600" b="1" i="1" dirty="0" err="1">
                <a:solidFill>
                  <a:srgbClr val="FF0000"/>
                </a:solidFill>
              </a:rPr>
              <a:t>Ojämn</a:t>
            </a:r>
            <a:r>
              <a:rPr lang="en-US" sz="1600" b="1" i="1" dirty="0">
                <a:solidFill>
                  <a:srgbClr val="FF0000"/>
                </a:solidFill>
              </a:rPr>
              <a:t> </a:t>
            </a:r>
            <a:r>
              <a:rPr lang="en-US" sz="1600" b="1" i="1" dirty="0" err="1">
                <a:solidFill>
                  <a:srgbClr val="FF0000"/>
                </a:solidFill>
              </a:rPr>
              <a:t>utveckling</a:t>
            </a:r>
            <a:endParaRPr lang="en-US" sz="1600" b="1" i="1" dirty="0">
              <a:solidFill>
                <a:srgbClr val="FF0000"/>
              </a:solidFill>
            </a:endParaRPr>
          </a:p>
          <a:p>
            <a:pPr algn="ctr"/>
            <a:r>
              <a:rPr lang="en-US" sz="1600" b="1" i="1" dirty="0">
                <a:solidFill>
                  <a:srgbClr val="FF0000"/>
                </a:solidFill>
              </a:rPr>
              <a:t>Nya </a:t>
            </a:r>
            <a:r>
              <a:rPr lang="en-US" sz="1600" b="1" i="1" dirty="0" err="1">
                <a:solidFill>
                  <a:srgbClr val="FF0000"/>
                </a:solidFill>
              </a:rPr>
              <a:t>konfliktmönster</a:t>
            </a:r>
            <a:endParaRPr lang="en-US" sz="1600" b="1" i="1" dirty="0">
              <a:solidFill>
                <a:srgbClr val="FF0000"/>
              </a:solidFill>
            </a:endParaRPr>
          </a:p>
          <a:p>
            <a:pPr algn="ctr"/>
            <a:r>
              <a:rPr lang="en-US" sz="1400" b="1" i="1" dirty="0">
                <a:solidFill>
                  <a:srgbClr val="FF0000"/>
                </a:solidFill>
              </a:rPr>
              <a:t>Land/</a:t>
            </a:r>
            <a:r>
              <a:rPr lang="en-US" sz="1400" b="1" i="1" dirty="0" err="1">
                <a:solidFill>
                  <a:srgbClr val="FF0000"/>
                </a:solidFill>
              </a:rPr>
              <a:t>vatten</a:t>
            </a:r>
            <a:r>
              <a:rPr lang="en-US" sz="1400" b="1" i="1" dirty="0">
                <a:solidFill>
                  <a:srgbClr val="FF0000"/>
                </a:solidFill>
              </a:rPr>
              <a:t>/</a:t>
            </a:r>
            <a:r>
              <a:rPr lang="en-US" sz="1400" b="1" i="1" dirty="0" err="1">
                <a:solidFill>
                  <a:srgbClr val="FF0000"/>
                </a:solidFill>
              </a:rPr>
              <a:t>klimaträttvisa</a:t>
            </a:r>
            <a:endParaRPr lang="sv-SE" sz="1400" b="1" i="1" dirty="0"/>
          </a:p>
        </p:txBody>
      </p:sp>
      <p:sp>
        <p:nvSpPr>
          <p:cNvPr id="3" name="textruta 2"/>
          <p:cNvSpPr txBox="1"/>
          <p:nvPr/>
        </p:nvSpPr>
        <p:spPr>
          <a:xfrm>
            <a:off x="2482724" y="5223949"/>
            <a:ext cx="1834285" cy="800219"/>
          </a:xfrm>
          <a:prstGeom prst="rect">
            <a:avLst/>
          </a:prstGeom>
          <a:noFill/>
        </p:spPr>
        <p:txBody>
          <a:bodyPr wrap="none" rtlCol="0">
            <a:spAutoFit/>
          </a:bodyPr>
          <a:lstStyle/>
          <a:p>
            <a:pPr algn="ctr"/>
            <a:r>
              <a:rPr lang="sv-SE" sz="1600" b="1" i="1" dirty="0">
                <a:solidFill>
                  <a:srgbClr val="FF0000"/>
                </a:solidFill>
              </a:rPr>
              <a:t>Klimatförändringar</a:t>
            </a:r>
          </a:p>
          <a:p>
            <a:pPr algn="ctr"/>
            <a:r>
              <a:rPr lang="sv-SE" sz="1400" b="1" dirty="0">
                <a:solidFill>
                  <a:srgbClr val="FF0000"/>
                </a:solidFill>
              </a:rPr>
              <a:t>Kustnära städer</a:t>
            </a:r>
          </a:p>
          <a:p>
            <a:pPr algn="ctr"/>
            <a:r>
              <a:rPr lang="sv-SE" sz="1600" b="1" i="1" dirty="0">
                <a:solidFill>
                  <a:srgbClr val="FF0000"/>
                </a:solidFill>
              </a:rPr>
              <a:t>Social polarisering</a:t>
            </a:r>
            <a:endParaRPr lang="sv-SE" sz="1600" b="1" i="1" dirty="0"/>
          </a:p>
        </p:txBody>
      </p:sp>
      <p:sp>
        <p:nvSpPr>
          <p:cNvPr id="7" name="textruta 6"/>
          <p:cNvSpPr txBox="1"/>
          <p:nvPr/>
        </p:nvSpPr>
        <p:spPr>
          <a:xfrm>
            <a:off x="8394170" y="5111718"/>
            <a:ext cx="1902444" cy="584775"/>
          </a:xfrm>
          <a:prstGeom prst="rect">
            <a:avLst/>
          </a:prstGeom>
          <a:noFill/>
        </p:spPr>
        <p:txBody>
          <a:bodyPr wrap="none" rtlCol="0">
            <a:spAutoFit/>
          </a:bodyPr>
          <a:lstStyle/>
          <a:p>
            <a:pPr algn="ctr"/>
            <a:r>
              <a:rPr lang="sv-SE" sz="1600" b="1" i="1" dirty="0">
                <a:solidFill>
                  <a:srgbClr val="FF0000"/>
                </a:solidFill>
              </a:rPr>
              <a:t>Främlingsfientlighet</a:t>
            </a:r>
          </a:p>
          <a:p>
            <a:pPr algn="ctr"/>
            <a:r>
              <a:rPr lang="sv-SE" sz="1600" b="1" i="1" dirty="0">
                <a:solidFill>
                  <a:srgbClr val="FF0000"/>
                </a:solidFill>
              </a:rPr>
              <a:t>Nationell populism</a:t>
            </a:r>
            <a:endParaRPr lang="sv-SE" sz="1600" b="1" i="1" dirty="0"/>
          </a:p>
        </p:txBody>
      </p:sp>
      <p:cxnSp>
        <p:nvCxnSpPr>
          <p:cNvPr id="38" name="Rak pil 37"/>
          <p:cNvCxnSpPr/>
          <p:nvPr/>
        </p:nvCxnSpPr>
        <p:spPr>
          <a:xfrm flipH="1">
            <a:off x="3546453" y="2918964"/>
            <a:ext cx="1529067" cy="238284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1" name="Ellips 30">
            <a:extLst>
              <a:ext uri="{FF2B5EF4-FFF2-40B4-BE49-F238E27FC236}">
                <a16:creationId xmlns:a16="http://schemas.microsoft.com/office/drawing/2014/main" id="{161F9D6A-2C6A-4196-9B2B-F17CB83E29B1}"/>
              </a:ext>
            </a:extLst>
          </p:cNvPr>
          <p:cNvSpPr/>
          <p:nvPr/>
        </p:nvSpPr>
        <p:spPr>
          <a:xfrm>
            <a:off x="5311169" y="1165637"/>
            <a:ext cx="1569662" cy="2983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textruta 3">
            <a:extLst>
              <a:ext uri="{FF2B5EF4-FFF2-40B4-BE49-F238E27FC236}">
                <a16:creationId xmlns:a16="http://schemas.microsoft.com/office/drawing/2014/main" id="{7C64CF04-5953-4EF7-867D-F4A649E9F37C}"/>
              </a:ext>
            </a:extLst>
          </p:cNvPr>
          <p:cNvSpPr txBox="1"/>
          <p:nvPr/>
        </p:nvSpPr>
        <p:spPr>
          <a:xfrm>
            <a:off x="10245635" y="1426845"/>
            <a:ext cx="1613839" cy="661976"/>
          </a:xfrm>
          <a:prstGeom prst="rect">
            <a:avLst/>
          </a:prstGeom>
          <a:noFill/>
        </p:spPr>
        <p:txBody>
          <a:bodyPr wrap="none" rtlCol="0">
            <a:spAutoFit/>
          </a:bodyPr>
          <a:lstStyle/>
          <a:p>
            <a:pPr algn="ctr">
              <a:lnSpc>
                <a:spcPts val="1500"/>
              </a:lnSpc>
            </a:pPr>
            <a:r>
              <a:rPr lang="sv-SE" sz="1400" b="1" dirty="0"/>
              <a:t>Barnfattigdom </a:t>
            </a:r>
          </a:p>
          <a:p>
            <a:pPr algn="ctr">
              <a:lnSpc>
                <a:spcPts val="1500"/>
              </a:lnSpc>
            </a:pPr>
            <a:r>
              <a:rPr lang="sv-SE" sz="1200" b="1" dirty="0"/>
              <a:t>20% (FHM)</a:t>
            </a:r>
          </a:p>
          <a:p>
            <a:pPr algn="ctr">
              <a:lnSpc>
                <a:spcPts val="1500"/>
              </a:lnSpc>
            </a:pPr>
            <a:r>
              <a:rPr lang="sv-SE" sz="1200" b="1" dirty="0"/>
              <a:t>utan frukost till skolan</a:t>
            </a:r>
          </a:p>
        </p:txBody>
      </p:sp>
      <p:sp>
        <p:nvSpPr>
          <p:cNvPr id="11" name="textruta 10">
            <a:extLst>
              <a:ext uri="{FF2B5EF4-FFF2-40B4-BE49-F238E27FC236}">
                <a16:creationId xmlns:a16="http://schemas.microsoft.com/office/drawing/2014/main" id="{CE921D16-51A9-43E1-A00D-51EC608FAA3C}"/>
              </a:ext>
            </a:extLst>
          </p:cNvPr>
          <p:cNvSpPr txBox="1"/>
          <p:nvPr/>
        </p:nvSpPr>
        <p:spPr>
          <a:xfrm>
            <a:off x="9766792" y="2703027"/>
            <a:ext cx="2167453" cy="854336"/>
          </a:xfrm>
          <a:prstGeom prst="rect">
            <a:avLst/>
          </a:prstGeom>
          <a:noFill/>
        </p:spPr>
        <p:txBody>
          <a:bodyPr wrap="none" rtlCol="0">
            <a:spAutoFit/>
          </a:bodyPr>
          <a:lstStyle/>
          <a:p>
            <a:pPr algn="ctr">
              <a:lnSpc>
                <a:spcPts val="1500"/>
              </a:lnSpc>
            </a:pPr>
            <a:r>
              <a:rPr lang="sv-SE" sz="1400" b="1" dirty="0"/>
              <a:t>Ensamstående kvinnor</a:t>
            </a:r>
          </a:p>
          <a:p>
            <a:pPr algn="ctr">
              <a:lnSpc>
                <a:spcPts val="1500"/>
              </a:lnSpc>
            </a:pPr>
            <a:r>
              <a:rPr lang="sv-SE" sz="1200" b="1" dirty="0"/>
              <a:t>Dålig pension – </a:t>
            </a:r>
          </a:p>
          <a:p>
            <a:pPr algn="ctr">
              <a:lnSpc>
                <a:spcPts val="1500"/>
              </a:lnSpc>
            </a:pPr>
            <a:r>
              <a:rPr lang="sv-SE" sz="1200" b="1" dirty="0"/>
              <a:t>20 % under  fattigdomsstrecket</a:t>
            </a:r>
          </a:p>
          <a:p>
            <a:pPr algn="ctr">
              <a:lnSpc>
                <a:spcPts val="1500"/>
              </a:lnSpc>
            </a:pPr>
            <a:r>
              <a:rPr lang="sv-SE" sz="1200" b="1" dirty="0"/>
              <a:t>Högst i Norden</a:t>
            </a:r>
            <a:r>
              <a:rPr lang="sv-SE" sz="1200" dirty="0"/>
              <a:t> </a:t>
            </a:r>
          </a:p>
        </p:txBody>
      </p:sp>
      <p:pic>
        <p:nvPicPr>
          <p:cNvPr id="1028" name="Picture 4" descr="Barnfattigdom är värre än relativ barnfattigdom | Maria Ludvigsson | SvD  Ledare">
            <a:extLst>
              <a:ext uri="{FF2B5EF4-FFF2-40B4-BE49-F238E27FC236}">
                <a16:creationId xmlns:a16="http://schemas.microsoft.com/office/drawing/2014/main" id="{42BE3278-57D5-4C61-952B-75D529D63A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29809" y="2190540"/>
            <a:ext cx="1685720" cy="3778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O Pensionärernas Riksorganisation - Home | Facebook">
            <a:extLst>
              <a:ext uri="{FF2B5EF4-FFF2-40B4-BE49-F238E27FC236}">
                <a16:creationId xmlns:a16="http://schemas.microsoft.com/office/drawing/2014/main" id="{7C4345AB-13A9-4F31-9C5B-2EE231EBAB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03831" y="3324977"/>
            <a:ext cx="324510" cy="46477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Öresundsbron i Malmö - Ta en tur till Köpenhamn via den gigantiska  Öresundsförbindelsen - Go Guides">
            <a:extLst>
              <a:ext uri="{FF2B5EF4-FFF2-40B4-BE49-F238E27FC236}">
                <a16:creationId xmlns:a16="http://schemas.microsoft.com/office/drawing/2014/main" id="{897318EB-C0C6-0D66-CA26-C6D71262BB4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92899" y="168375"/>
            <a:ext cx="2750385" cy="1188450"/>
          </a:xfrm>
          <a:prstGeom prst="rect">
            <a:avLst/>
          </a:prstGeom>
          <a:noFill/>
          <a:extLst>
            <a:ext uri="{909E8E84-426E-40DD-AFC4-6F175D3DCCD1}">
              <a14:hiddenFill xmlns:a14="http://schemas.microsoft.com/office/drawing/2010/main">
                <a:solidFill>
                  <a:srgbClr val="FFFFFF"/>
                </a:solidFill>
              </a14:hiddenFill>
            </a:ext>
          </a:extLst>
        </p:spPr>
      </p:pic>
      <p:sp>
        <p:nvSpPr>
          <p:cNvPr id="18" name="textruta 17">
            <a:extLst>
              <a:ext uri="{FF2B5EF4-FFF2-40B4-BE49-F238E27FC236}">
                <a16:creationId xmlns:a16="http://schemas.microsoft.com/office/drawing/2014/main" id="{5E58470A-B615-AAD1-16E5-44AFAC9D860A}"/>
              </a:ext>
            </a:extLst>
          </p:cNvPr>
          <p:cNvSpPr txBox="1"/>
          <p:nvPr/>
        </p:nvSpPr>
        <p:spPr>
          <a:xfrm>
            <a:off x="9413723" y="76181"/>
            <a:ext cx="2117887" cy="769441"/>
          </a:xfrm>
          <a:prstGeom prst="rect">
            <a:avLst/>
          </a:prstGeom>
          <a:noFill/>
        </p:spPr>
        <p:txBody>
          <a:bodyPr wrap="none" rtlCol="0">
            <a:spAutoFit/>
          </a:bodyPr>
          <a:lstStyle/>
          <a:p>
            <a:pPr algn="ctr"/>
            <a:r>
              <a:rPr lang="sv-SE" sz="2800" dirty="0">
                <a:latin typeface="Algerian" panose="04020705040A02060702" pitchFamily="82" charset="0"/>
              </a:rPr>
              <a:t>SWEDEN</a:t>
            </a:r>
          </a:p>
          <a:p>
            <a:pPr algn="ctr"/>
            <a:r>
              <a:rPr lang="sv-SE" sz="1600" dirty="0">
                <a:latin typeface="Algerian" panose="04020705040A02060702" pitchFamily="82" charset="0"/>
              </a:rPr>
              <a:t>OPEN TO THE WORLD</a:t>
            </a:r>
          </a:p>
        </p:txBody>
      </p:sp>
      <p:pic>
        <p:nvPicPr>
          <p:cNvPr id="2050" name="Picture 2" descr="The West vs. The Rest - Diane Francis">
            <a:extLst>
              <a:ext uri="{FF2B5EF4-FFF2-40B4-BE49-F238E27FC236}">
                <a16:creationId xmlns:a16="http://schemas.microsoft.com/office/drawing/2014/main" id="{F9BF2F95-B807-FA0A-6500-96F636292DE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6634" y="2340364"/>
            <a:ext cx="3342133" cy="131895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ATO - Wikipedia">
            <a:extLst>
              <a:ext uri="{FF2B5EF4-FFF2-40B4-BE49-F238E27FC236}">
                <a16:creationId xmlns:a16="http://schemas.microsoft.com/office/drawing/2014/main" id="{79AC395B-F7CE-7046-7097-7129E99DED9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04246" y="2665760"/>
            <a:ext cx="655930" cy="399116"/>
          </a:xfrm>
          <a:prstGeom prst="rect">
            <a:avLst/>
          </a:prstGeom>
          <a:noFill/>
          <a:extLst>
            <a:ext uri="{909E8E84-426E-40DD-AFC4-6F175D3DCCD1}">
              <a14:hiddenFill xmlns:a14="http://schemas.microsoft.com/office/drawing/2010/main">
                <a:solidFill>
                  <a:srgbClr val="FFFFFF"/>
                </a:solidFill>
              </a14:hiddenFill>
            </a:ext>
          </a:extLst>
        </p:spPr>
      </p:pic>
      <p:pic>
        <p:nvPicPr>
          <p:cNvPr id="30" name="Bildobjekt 29">
            <a:extLst>
              <a:ext uri="{FF2B5EF4-FFF2-40B4-BE49-F238E27FC236}">
                <a16:creationId xmlns:a16="http://schemas.microsoft.com/office/drawing/2014/main" id="{B4362DC7-67F6-C4EB-A995-4C5352F99169}"/>
              </a:ext>
            </a:extLst>
          </p:cNvPr>
          <p:cNvPicPr>
            <a:picLocks noChangeAspect="1"/>
          </p:cNvPicPr>
          <p:nvPr/>
        </p:nvPicPr>
        <p:blipFill>
          <a:blip r:embed="rId12"/>
          <a:stretch>
            <a:fillRect/>
          </a:stretch>
        </p:blipFill>
        <p:spPr>
          <a:xfrm>
            <a:off x="2661927" y="2896535"/>
            <a:ext cx="782423" cy="399116"/>
          </a:xfrm>
          <a:prstGeom prst="rect">
            <a:avLst/>
          </a:prstGeom>
        </p:spPr>
      </p:pic>
      <p:sp>
        <p:nvSpPr>
          <p:cNvPr id="33" name="textruta 32">
            <a:extLst>
              <a:ext uri="{FF2B5EF4-FFF2-40B4-BE49-F238E27FC236}">
                <a16:creationId xmlns:a16="http://schemas.microsoft.com/office/drawing/2014/main" id="{58F81B2D-A9C9-AC25-503F-512E58FC51F1}"/>
              </a:ext>
            </a:extLst>
          </p:cNvPr>
          <p:cNvSpPr txBox="1"/>
          <p:nvPr/>
        </p:nvSpPr>
        <p:spPr>
          <a:xfrm>
            <a:off x="2140078" y="2673036"/>
            <a:ext cx="1633136" cy="246221"/>
          </a:xfrm>
          <a:prstGeom prst="rect">
            <a:avLst/>
          </a:prstGeom>
          <a:noFill/>
        </p:spPr>
        <p:txBody>
          <a:bodyPr wrap="square" rtlCol="0">
            <a:spAutoFit/>
          </a:bodyPr>
          <a:lstStyle/>
          <a:p>
            <a:pPr lvl="1"/>
            <a:r>
              <a:rPr lang="sv-SE" sz="1000" b="1" i="1" dirty="0">
                <a:solidFill>
                  <a:schemeClr val="bg1"/>
                </a:solidFill>
              </a:rPr>
              <a:t>AUKUS/QUAD</a:t>
            </a:r>
            <a:endParaRPr lang="en-GB" sz="1000" b="1" i="1" dirty="0">
              <a:solidFill>
                <a:schemeClr val="bg1"/>
              </a:solidFill>
            </a:endParaRPr>
          </a:p>
        </p:txBody>
      </p:sp>
      <p:sp>
        <p:nvSpPr>
          <p:cNvPr id="39" name="textruta 38">
            <a:extLst>
              <a:ext uri="{FF2B5EF4-FFF2-40B4-BE49-F238E27FC236}">
                <a16:creationId xmlns:a16="http://schemas.microsoft.com/office/drawing/2014/main" id="{1B893148-F9FC-A6A9-818D-3C29E5B77126}"/>
              </a:ext>
            </a:extLst>
          </p:cNvPr>
          <p:cNvSpPr txBox="1"/>
          <p:nvPr/>
        </p:nvSpPr>
        <p:spPr>
          <a:xfrm>
            <a:off x="462272" y="3700444"/>
            <a:ext cx="2992935" cy="584775"/>
          </a:xfrm>
          <a:prstGeom prst="rect">
            <a:avLst/>
          </a:prstGeom>
          <a:solidFill>
            <a:srgbClr val="00B050"/>
          </a:solidFill>
        </p:spPr>
        <p:txBody>
          <a:bodyPr wrap="none" rtlCol="0">
            <a:spAutoFit/>
          </a:bodyPr>
          <a:lstStyle/>
          <a:p>
            <a:pPr algn="ctr"/>
            <a:r>
              <a:rPr lang="sv-SE" sz="1600" b="1" i="1" dirty="0">
                <a:solidFill>
                  <a:schemeClr val="bg1"/>
                </a:solidFill>
              </a:rPr>
              <a:t>Unilateral/</a:t>
            </a:r>
            <a:r>
              <a:rPr lang="sv-SE" sz="1600" b="1" i="1" dirty="0" err="1">
                <a:solidFill>
                  <a:schemeClr val="bg1"/>
                </a:solidFill>
              </a:rPr>
              <a:t>unipolär</a:t>
            </a:r>
            <a:r>
              <a:rPr lang="sv-SE" sz="1600" b="1" i="1" dirty="0">
                <a:solidFill>
                  <a:schemeClr val="bg1"/>
                </a:solidFill>
              </a:rPr>
              <a:t> eller </a:t>
            </a:r>
          </a:p>
          <a:p>
            <a:pPr algn="ctr"/>
            <a:r>
              <a:rPr lang="sv-SE" sz="1600" b="1" i="1" dirty="0">
                <a:solidFill>
                  <a:schemeClr val="bg1"/>
                </a:solidFill>
              </a:rPr>
              <a:t>Multilateral/multipolär ordning?</a:t>
            </a:r>
            <a:endParaRPr lang="en-GB" sz="1600" b="1" i="1" dirty="0">
              <a:solidFill>
                <a:schemeClr val="bg1"/>
              </a:solidFill>
            </a:endParaRPr>
          </a:p>
        </p:txBody>
      </p:sp>
      <p:sp>
        <p:nvSpPr>
          <p:cNvPr id="40" name="textruta 39">
            <a:extLst>
              <a:ext uri="{FF2B5EF4-FFF2-40B4-BE49-F238E27FC236}">
                <a16:creationId xmlns:a16="http://schemas.microsoft.com/office/drawing/2014/main" id="{F6550831-56B1-7D05-4230-BD8469034D34}"/>
              </a:ext>
            </a:extLst>
          </p:cNvPr>
          <p:cNvSpPr txBox="1"/>
          <p:nvPr/>
        </p:nvSpPr>
        <p:spPr>
          <a:xfrm>
            <a:off x="8139048" y="4122950"/>
            <a:ext cx="2377189" cy="646331"/>
          </a:xfrm>
          <a:prstGeom prst="rect">
            <a:avLst/>
          </a:prstGeom>
          <a:solidFill>
            <a:schemeClr val="accent1"/>
          </a:solidFill>
        </p:spPr>
        <p:txBody>
          <a:bodyPr wrap="none" rtlCol="0">
            <a:spAutoFit/>
          </a:bodyPr>
          <a:lstStyle/>
          <a:p>
            <a:pPr algn="ctr"/>
            <a:r>
              <a:rPr lang="sv-SE" sz="1200" b="1" dirty="0">
                <a:highlight>
                  <a:srgbClr val="FFFF00"/>
                </a:highlight>
              </a:rPr>
              <a:t>Politisk malpåse på grund av </a:t>
            </a:r>
          </a:p>
          <a:p>
            <a:pPr algn="ctr"/>
            <a:r>
              <a:rPr lang="sv-SE" sz="1200" b="1" dirty="0">
                <a:highlight>
                  <a:srgbClr val="FFFF00"/>
                </a:highlight>
              </a:rPr>
              <a:t>olika syn på jämlikhet, inkludering</a:t>
            </a:r>
          </a:p>
          <a:p>
            <a:pPr algn="ctr"/>
            <a:r>
              <a:rPr lang="sv-SE" sz="1200" b="1" dirty="0">
                <a:highlight>
                  <a:srgbClr val="FFFF00"/>
                </a:highlight>
              </a:rPr>
              <a:t>och hållbarhet</a:t>
            </a:r>
            <a:endParaRPr lang="en-GB" sz="1200" b="1" dirty="0">
              <a:highlight>
                <a:srgbClr val="FFFF00"/>
              </a:highlight>
            </a:endParaRPr>
          </a:p>
        </p:txBody>
      </p:sp>
      <p:sp>
        <p:nvSpPr>
          <p:cNvPr id="41" name="Tankebubbla 28">
            <a:extLst>
              <a:ext uri="{FF2B5EF4-FFF2-40B4-BE49-F238E27FC236}">
                <a16:creationId xmlns:a16="http://schemas.microsoft.com/office/drawing/2014/main" id="{8C5152DD-4D25-8ED9-25A9-A389287DEF6A}"/>
              </a:ext>
            </a:extLst>
          </p:cNvPr>
          <p:cNvSpPr/>
          <p:nvPr/>
        </p:nvSpPr>
        <p:spPr>
          <a:xfrm>
            <a:off x="166633" y="76180"/>
            <a:ext cx="3753725" cy="1724257"/>
          </a:xfrm>
          <a:prstGeom prst="cloudCallout">
            <a:avLst>
              <a:gd name="adj1" fmla="val 147423"/>
              <a:gd name="adj2" fmla="val 171872"/>
            </a:avLst>
          </a:prstGeom>
          <a:solidFill>
            <a:schemeClr val="bg1"/>
          </a:solidFill>
          <a:ln w="28575">
            <a:solidFill>
              <a:srgbClr val="3379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 name="textruta 41">
            <a:extLst>
              <a:ext uri="{FF2B5EF4-FFF2-40B4-BE49-F238E27FC236}">
                <a16:creationId xmlns:a16="http://schemas.microsoft.com/office/drawing/2014/main" id="{AC7EC722-0238-F5F4-22B7-75E30E7D094A}"/>
              </a:ext>
            </a:extLst>
          </p:cNvPr>
          <p:cNvSpPr txBox="1"/>
          <p:nvPr/>
        </p:nvSpPr>
        <p:spPr>
          <a:xfrm>
            <a:off x="500036" y="222805"/>
            <a:ext cx="2502480" cy="1415772"/>
          </a:xfrm>
          <a:prstGeom prst="rect">
            <a:avLst/>
          </a:prstGeom>
          <a:noFill/>
        </p:spPr>
        <p:txBody>
          <a:bodyPr wrap="none" rtlCol="0">
            <a:spAutoFit/>
          </a:bodyPr>
          <a:lstStyle/>
          <a:p>
            <a:pPr algn="ctr"/>
            <a:r>
              <a:rPr lang="sv-SE" sz="1600" b="1" dirty="0"/>
              <a:t>Klimatförändringar</a:t>
            </a:r>
          </a:p>
          <a:p>
            <a:pPr algn="ctr"/>
            <a:r>
              <a:rPr lang="sv-SE" sz="1400" b="1" dirty="0"/>
              <a:t>Stigande havsnivåer</a:t>
            </a:r>
          </a:p>
          <a:p>
            <a:pPr algn="ctr"/>
            <a:r>
              <a:rPr lang="sv-SE" sz="1400" b="1" dirty="0"/>
              <a:t>Skogsbränder</a:t>
            </a:r>
          </a:p>
          <a:p>
            <a:pPr algn="ctr"/>
            <a:r>
              <a:rPr lang="sv-SE" sz="1400" b="1" dirty="0"/>
              <a:t>Icke bebolig eller brukbar mark</a:t>
            </a:r>
          </a:p>
          <a:p>
            <a:pPr algn="ctr"/>
            <a:r>
              <a:rPr lang="sv-SE" sz="1400" b="1" dirty="0"/>
              <a:t>350 miljoner klimatflyktingar?</a:t>
            </a:r>
          </a:p>
          <a:p>
            <a:pPr algn="ctr"/>
            <a:r>
              <a:rPr lang="sv-SE" sz="1400" b="1" dirty="0"/>
              <a:t>BIOLOGISK MÅNGFALD!!</a:t>
            </a:r>
          </a:p>
        </p:txBody>
      </p:sp>
      <p:pic>
        <p:nvPicPr>
          <p:cNvPr id="1026" name="Picture 2" descr="What is BRICS? Expansion &amp; Implications Explained">
            <a:extLst>
              <a:ext uri="{FF2B5EF4-FFF2-40B4-BE49-F238E27FC236}">
                <a16:creationId xmlns:a16="http://schemas.microsoft.com/office/drawing/2014/main" id="{72D2ABF7-FCA3-3A91-F5C5-CBEF5BC44C3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61486" y="3210780"/>
            <a:ext cx="787950" cy="19816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United Nations Conference of the Parties on Climate Change (UNFCCC COP 28)  - Right to the city">
            <a:extLst>
              <a:ext uri="{FF2B5EF4-FFF2-40B4-BE49-F238E27FC236}">
                <a16:creationId xmlns:a16="http://schemas.microsoft.com/office/drawing/2014/main" id="{A70CBCF3-A089-1BA5-6FE8-3EFAE0793F2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19905" y="4976398"/>
            <a:ext cx="1341039" cy="1016647"/>
          </a:xfrm>
          <a:prstGeom prst="rect">
            <a:avLst/>
          </a:prstGeom>
          <a:noFill/>
          <a:extLst>
            <a:ext uri="{909E8E84-426E-40DD-AFC4-6F175D3DCCD1}">
              <a14:hiddenFill xmlns:a14="http://schemas.microsoft.com/office/drawing/2010/main">
                <a:solidFill>
                  <a:srgbClr val="FFFFFF"/>
                </a:solidFill>
              </a14:hiddenFill>
            </a:ext>
          </a:extLst>
        </p:spPr>
      </p:pic>
      <p:sp>
        <p:nvSpPr>
          <p:cNvPr id="29" name="textruta 28">
            <a:extLst>
              <a:ext uri="{FF2B5EF4-FFF2-40B4-BE49-F238E27FC236}">
                <a16:creationId xmlns:a16="http://schemas.microsoft.com/office/drawing/2014/main" id="{634C1860-A9C3-4FF7-DD9D-733D4F050071}"/>
              </a:ext>
            </a:extLst>
          </p:cNvPr>
          <p:cNvSpPr txBox="1"/>
          <p:nvPr/>
        </p:nvSpPr>
        <p:spPr>
          <a:xfrm>
            <a:off x="924043" y="6126129"/>
            <a:ext cx="1817013" cy="489686"/>
          </a:xfrm>
          <a:prstGeom prst="rect">
            <a:avLst/>
          </a:prstGeom>
          <a:noFill/>
        </p:spPr>
        <p:txBody>
          <a:bodyPr wrap="square">
            <a:spAutoFit/>
          </a:bodyPr>
          <a:lstStyle/>
          <a:p>
            <a:pPr algn="ctr">
              <a:lnSpc>
                <a:spcPts val="1500"/>
              </a:lnSpc>
            </a:pPr>
            <a:r>
              <a:rPr lang="en-GB" sz="1200" b="1" i="0" dirty="0">
                <a:solidFill>
                  <a:srgbClr val="424245"/>
                </a:solidFill>
                <a:effectLst/>
                <a:latin typeface="Merriweather Sans Regular" pitchFamily="2" charset="0"/>
              </a:rPr>
              <a:t>12 percent of the </a:t>
            </a:r>
          </a:p>
          <a:p>
            <a:pPr algn="ctr">
              <a:lnSpc>
                <a:spcPts val="1500"/>
              </a:lnSpc>
            </a:pPr>
            <a:r>
              <a:rPr lang="en-GB" sz="1200" b="1" i="0" dirty="0">
                <a:solidFill>
                  <a:srgbClr val="424245"/>
                </a:solidFill>
                <a:effectLst/>
                <a:latin typeface="Merriweather Sans Regular" pitchFamily="2" charset="0"/>
              </a:rPr>
              <a:t>SDG targets</a:t>
            </a:r>
            <a:r>
              <a:rPr lang="en-GB" sz="1200" b="1" dirty="0">
                <a:solidFill>
                  <a:srgbClr val="424245"/>
                </a:solidFill>
                <a:latin typeface="Merriweather Sans Regular" pitchFamily="2" charset="0"/>
              </a:rPr>
              <a:t> </a:t>
            </a:r>
            <a:r>
              <a:rPr lang="en-GB" sz="1200" b="1" i="0" dirty="0">
                <a:solidFill>
                  <a:srgbClr val="424245"/>
                </a:solidFill>
                <a:effectLst/>
                <a:latin typeface="Merriweather Sans Regular" pitchFamily="2" charset="0"/>
              </a:rPr>
              <a:t>on track</a:t>
            </a:r>
            <a:r>
              <a:rPr lang="en-GB" b="0" i="0" dirty="0">
                <a:solidFill>
                  <a:srgbClr val="424245"/>
                </a:solidFill>
                <a:effectLst/>
                <a:latin typeface="Merriweather Sans Regular" pitchFamily="2" charset="0"/>
              </a:rPr>
              <a:t>.</a:t>
            </a:r>
            <a:endParaRPr lang="en-GB" dirty="0"/>
          </a:p>
        </p:txBody>
      </p:sp>
      <p:sp>
        <p:nvSpPr>
          <p:cNvPr id="32" name="textruta 31">
            <a:extLst>
              <a:ext uri="{FF2B5EF4-FFF2-40B4-BE49-F238E27FC236}">
                <a16:creationId xmlns:a16="http://schemas.microsoft.com/office/drawing/2014/main" id="{BBF87065-9852-EB68-D156-1AEA6F1CF826}"/>
              </a:ext>
            </a:extLst>
          </p:cNvPr>
          <p:cNvSpPr txBox="1"/>
          <p:nvPr/>
        </p:nvSpPr>
        <p:spPr>
          <a:xfrm>
            <a:off x="1296246" y="3396597"/>
            <a:ext cx="1627369" cy="283283"/>
          </a:xfrm>
          <a:prstGeom prst="rect">
            <a:avLst/>
          </a:prstGeom>
          <a:noFill/>
        </p:spPr>
        <p:txBody>
          <a:bodyPr wrap="none" rtlCol="0">
            <a:spAutoFit/>
          </a:bodyPr>
          <a:lstStyle/>
          <a:p>
            <a:pPr algn="ctr">
              <a:lnSpc>
                <a:spcPts val="700"/>
              </a:lnSpc>
            </a:pPr>
            <a:r>
              <a:rPr lang="sv-SE" sz="800" b="1" dirty="0">
                <a:solidFill>
                  <a:schemeClr val="bg1"/>
                </a:solidFill>
              </a:rPr>
              <a:t>Talk </a:t>
            </a:r>
            <a:r>
              <a:rPr lang="sv-SE" sz="800" b="1" dirty="0" err="1">
                <a:solidFill>
                  <a:schemeClr val="bg1"/>
                </a:solidFill>
              </a:rPr>
              <a:t>left</a:t>
            </a:r>
            <a:r>
              <a:rPr lang="sv-SE" sz="800" b="1" dirty="0">
                <a:solidFill>
                  <a:schemeClr val="bg1"/>
                </a:solidFill>
              </a:rPr>
              <a:t>/green</a:t>
            </a:r>
          </a:p>
          <a:p>
            <a:pPr algn="ctr">
              <a:lnSpc>
                <a:spcPts val="700"/>
              </a:lnSpc>
            </a:pPr>
            <a:r>
              <a:rPr lang="sv-SE" sz="800" b="1" dirty="0">
                <a:solidFill>
                  <a:schemeClr val="bg1"/>
                </a:solidFill>
              </a:rPr>
              <a:t>Walk right/ </a:t>
            </a:r>
            <a:r>
              <a:rPr lang="sv-SE" sz="800" b="1" dirty="0" err="1">
                <a:solidFill>
                  <a:schemeClr val="bg1"/>
                </a:solidFill>
              </a:rPr>
              <a:t>climate</a:t>
            </a:r>
            <a:r>
              <a:rPr lang="sv-SE" sz="800" b="1" dirty="0">
                <a:solidFill>
                  <a:schemeClr val="bg1"/>
                </a:solidFill>
              </a:rPr>
              <a:t> </a:t>
            </a:r>
            <a:r>
              <a:rPr lang="sv-SE" sz="800" b="1" dirty="0" err="1">
                <a:solidFill>
                  <a:schemeClr val="bg1"/>
                </a:solidFill>
              </a:rPr>
              <a:t>change</a:t>
            </a:r>
            <a:r>
              <a:rPr lang="sv-SE" sz="800" b="1" dirty="0">
                <a:solidFill>
                  <a:schemeClr val="bg1"/>
                </a:solidFill>
              </a:rPr>
              <a:t> </a:t>
            </a:r>
            <a:r>
              <a:rPr lang="sv-SE" sz="800" b="1" dirty="0" err="1">
                <a:solidFill>
                  <a:schemeClr val="bg1"/>
                </a:solidFill>
              </a:rPr>
              <a:t>denia</a:t>
            </a:r>
            <a:r>
              <a:rPr lang="sv-SE" sz="1000" b="1" dirty="0" err="1">
                <a:solidFill>
                  <a:schemeClr val="bg1"/>
                </a:solidFill>
              </a:rPr>
              <a:t>l</a:t>
            </a:r>
            <a:endParaRPr lang="en-GB" sz="1000" b="1" dirty="0">
              <a:solidFill>
                <a:schemeClr val="bg1"/>
              </a:solidFill>
            </a:endParaRPr>
          </a:p>
        </p:txBody>
      </p:sp>
      <p:sp>
        <p:nvSpPr>
          <p:cNvPr id="9" name="textruta 8">
            <a:extLst>
              <a:ext uri="{FF2B5EF4-FFF2-40B4-BE49-F238E27FC236}">
                <a16:creationId xmlns:a16="http://schemas.microsoft.com/office/drawing/2014/main" id="{160BA2F2-D84F-0918-EA2A-AF281122CF1B}"/>
              </a:ext>
            </a:extLst>
          </p:cNvPr>
          <p:cNvSpPr txBox="1"/>
          <p:nvPr/>
        </p:nvSpPr>
        <p:spPr>
          <a:xfrm>
            <a:off x="5234560" y="4898903"/>
            <a:ext cx="2070823" cy="738664"/>
          </a:xfrm>
          <a:prstGeom prst="rect">
            <a:avLst/>
          </a:prstGeom>
          <a:noFill/>
        </p:spPr>
        <p:txBody>
          <a:bodyPr wrap="none" rtlCol="0">
            <a:spAutoFit/>
          </a:bodyPr>
          <a:lstStyle/>
          <a:p>
            <a:pPr algn="ctr"/>
            <a:r>
              <a:rPr lang="sv-SE" sz="1400" b="1" dirty="0"/>
              <a:t>Ekologin sätter gränserna</a:t>
            </a:r>
          </a:p>
          <a:p>
            <a:pPr algn="ctr"/>
            <a:r>
              <a:rPr lang="sv-SE" sz="1400" b="1" dirty="0"/>
              <a:t>Ekonomin  är medlet</a:t>
            </a:r>
          </a:p>
          <a:p>
            <a:pPr algn="ctr"/>
            <a:r>
              <a:rPr lang="sv-SE" sz="1400" b="1" dirty="0"/>
              <a:t>Välbefinnandet är målet</a:t>
            </a:r>
            <a:endParaRPr lang="en-GB" sz="1400" b="1" dirty="0"/>
          </a:p>
        </p:txBody>
      </p:sp>
      <p:pic>
        <p:nvPicPr>
          <p:cNvPr id="28" name="Bildobjekt 27">
            <a:extLst>
              <a:ext uri="{FF2B5EF4-FFF2-40B4-BE49-F238E27FC236}">
                <a16:creationId xmlns:a16="http://schemas.microsoft.com/office/drawing/2014/main" id="{0F65BE50-5B2F-628C-8571-CEF4376EA9E2}"/>
              </a:ext>
            </a:extLst>
          </p:cNvPr>
          <p:cNvPicPr>
            <a:picLocks noChangeAspect="1"/>
          </p:cNvPicPr>
          <p:nvPr/>
        </p:nvPicPr>
        <p:blipFill>
          <a:blip r:embed="rId15"/>
          <a:stretch>
            <a:fillRect/>
          </a:stretch>
        </p:blipFill>
        <p:spPr>
          <a:xfrm>
            <a:off x="4056647" y="5947110"/>
            <a:ext cx="1438275" cy="847725"/>
          </a:xfrm>
          <a:prstGeom prst="rect">
            <a:avLst/>
          </a:prstGeom>
        </p:spPr>
      </p:pic>
      <p:pic>
        <p:nvPicPr>
          <p:cNvPr id="34" name="Picture 2" descr="Micro:bit 6 Kompass – Köping kodar">
            <a:extLst>
              <a:ext uri="{FF2B5EF4-FFF2-40B4-BE49-F238E27FC236}">
                <a16:creationId xmlns:a16="http://schemas.microsoft.com/office/drawing/2014/main" id="{5D9CE52F-0107-9CAB-623D-B8BC2F36B96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351564" y="5892477"/>
            <a:ext cx="889392" cy="833832"/>
          </a:xfrm>
          <a:prstGeom prst="rect">
            <a:avLst/>
          </a:prstGeom>
          <a:noFill/>
          <a:extLst>
            <a:ext uri="{909E8E84-426E-40DD-AFC4-6F175D3DCCD1}">
              <a14:hiddenFill xmlns:a14="http://schemas.microsoft.com/office/drawing/2010/main">
                <a:solidFill>
                  <a:srgbClr val="FFFFFF"/>
                </a:solidFill>
              </a14:hiddenFill>
            </a:ext>
          </a:extLst>
        </p:spPr>
      </p:pic>
      <p:sp>
        <p:nvSpPr>
          <p:cNvPr id="35" name="textruta 34">
            <a:extLst>
              <a:ext uri="{FF2B5EF4-FFF2-40B4-BE49-F238E27FC236}">
                <a16:creationId xmlns:a16="http://schemas.microsoft.com/office/drawing/2014/main" id="{F5EF7CAC-2572-BF72-9678-D694C086EC33}"/>
              </a:ext>
            </a:extLst>
          </p:cNvPr>
          <p:cNvSpPr txBox="1"/>
          <p:nvPr/>
        </p:nvSpPr>
        <p:spPr>
          <a:xfrm>
            <a:off x="5443310" y="5973630"/>
            <a:ext cx="1811073" cy="677108"/>
          </a:xfrm>
          <a:prstGeom prst="rect">
            <a:avLst/>
          </a:prstGeom>
          <a:noFill/>
        </p:spPr>
        <p:txBody>
          <a:bodyPr wrap="none" rtlCol="0">
            <a:spAutoFit/>
          </a:bodyPr>
          <a:lstStyle/>
          <a:p>
            <a:pPr algn="ctr"/>
            <a:r>
              <a:rPr lang="sv-SE" sz="1400" b="1" i="1" dirty="0"/>
              <a:t>Existentiell hållbarhet</a:t>
            </a:r>
          </a:p>
          <a:p>
            <a:pPr algn="ctr"/>
            <a:r>
              <a:rPr lang="sv-SE" sz="1200" b="1" dirty="0"/>
              <a:t>Värdegrunder för stärkt</a:t>
            </a:r>
          </a:p>
          <a:p>
            <a:pPr algn="ctr"/>
            <a:r>
              <a:rPr lang="sv-SE" sz="1200" b="1" dirty="0"/>
              <a:t>förändringskraft</a:t>
            </a:r>
            <a:endParaRPr lang="en-GB" sz="1200" b="1" dirty="0"/>
          </a:p>
        </p:txBody>
      </p:sp>
      <p:sp>
        <p:nvSpPr>
          <p:cNvPr id="14" name="textruta 13">
            <a:extLst>
              <a:ext uri="{FF2B5EF4-FFF2-40B4-BE49-F238E27FC236}">
                <a16:creationId xmlns:a16="http://schemas.microsoft.com/office/drawing/2014/main" id="{5959AEF5-3EBB-A308-2E8C-07CA96F8A388}"/>
              </a:ext>
            </a:extLst>
          </p:cNvPr>
          <p:cNvSpPr txBox="1"/>
          <p:nvPr/>
        </p:nvSpPr>
        <p:spPr>
          <a:xfrm>
            <a:off x="875880" y="4368835"/>
            <a:ext cx="2106282" cy="605294"/>
          </a:xfrm>
          <a:prstGeom prst="rect">
            <a:avLst/>
          </a:prstGeom>
          <a:noFill/>
        </p:spPr>
        <p:txBody>
          <a:bodyPr wrap="none" rtlCol="0">
            <a:spAutoFit/>
          </a:bodyPr>
          <a:lstStyle/>
          <a:p>
            <a:pPr algn="ctr">
              <a:lnSpc>
                <a:spcPts val="2000"/>
              </a:lnSpc>
            </a:pPr>
            <a:r>
              <a:rPr lang="sv-SE" b="1" dirty="0"/>
              <a:t>No sense </a:t>
            </a:r>
            <a:r>
              <a:rPr lang="sv-SE" b="1" dirty="0" err="1"/>
              <a:t>of</a:t>
            </a:r>
            <a:r>
              <a:rPr lang="sv-SE" b="1" dirty="0"/>
              <a:t> </a:t>
            </a:r>
            <a:r>
              <a:rPr lang="sv-SE" b="1" dirty="0" err="1"/>
              <a:t>urgency</a:t>
            </a:r>
            <a:endParaRPr lang="sv-SE" b="1" dirty="0"/>
          </a:p>
          <a:p>
            <a:pPr algn="ctr">
              <a:lnSpc>
                <a:spcPts val="2000"/>
              </a:lnSpc>
            </a:pPr>
            <a:r>
              <a:rPr lang="sv-SE" b="1" dirty="0"/>
              <a:t>2023 - extremväder</a:t>
            </a:r>
            <a:endParaRPr lang="en-GB" b="1" dirty="0"/>
          </a:p>
        </p:txBody>
      </p:sp>
      <p:pic>
        <p:nvPicPr>
          <p:cNvPr id="17" name="Picture 2" descr="Aktuellt från Klimatriksdagen | Klimatriksdagen">
            <a:extLst>
              <a:ext uri="{FF2B5EF4-FFF2-40B4-BE49-F238E27FC236}">
                <a16:creationId xmlns:a16="http://schemas.microsoft.com/office/drawing/2014/main" id="{B32205A5-0EC7-C1F1-98DD-59E0D8A3B8C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830517" y="5750651"/>
            <a:ext cx="1685720" cy="750956"/>
          </a:xfrm>
          <a:prstGeom prst="rect">
            <a:avLst/>
          </a:prstGeom>
          <a:noFill/>
          <a:extLst>
            <a:ext uri="{909E8E84-426E-40DD-AFC4-6F175D3DCCD1}">
              <a14:hiddenFill xmlns:a14="http://schemas.microsoft.com/office/drawing/2010/main">
                <a:solidFill>
                  <a:srgbClr val="FFFFFF"/>
                </a:solidFill>
              </a14:hiddenFill>
            </a:ext>
          </a:extLst>
        </p:spPr>
      </p:pic>
      <p:sp>
        <p:nvSpPr>
          <p:cNvPr id="36" name="textruta 35">
            <a:extLst>
              <a:ext uri="{FF2B5EF4-FFF2-40B4-BE49-F238E27FC236}">
                <a16:creationId xmlns:a16="http://schemas.microsoft.com/office/drawing/2014/main" id="{BE64552C-C1F6-D3DD-280E-1DF9CF251A27}"/>
              </a:ext>
            </a:extLst>
          </p:cNvPr>
          <p:cNvSpPr txBox="1"/>
          <p:nvPr/>
        </p:nvSpPr>
        <p:spPr>
          <a:xfrm>
            <a:off x="10563549" y="5750651"/>
            <a:ext cx="1357616" cy="738664"/>
          </a:xfrm>
          <a:prstGeom prst="rect">
            <a:avLst/>
          </a:prstGeom>
          <a:noFill/>
        </p:spPr>
        <p:txBody>
          <a:bodyPr wrap="none" rtlCol="0">
            <a:spAutoFit/>
          </a:bodyPr>
          <a:lstStyle/>
          <a:p>
            <a:pPr algn="ctr"/>
            <a:r>
              <a:rPr lang="sv-SE" sz="1400" b="1" dirty="0" err="1"/>
              <a:t>Fairtrans</a:t>
            </a:r>
            <a:endParaRPr lang="sv-SE" sz="1400" b="1" dirty="0"/>
          </a:p>
          <a:p>
            <a:pPr algn="ctr"/>
            <a:r>
              <a:rPr lang="sv-SE" sz="1400" b="1" dirty="0"/>
              <a:t>Medborgarråd</a:t>
            </a:r>
          </a:p>
          <a:p>
            <a:pPr algn="ctr"/>
            <a:r>
              <a:rPr lang="sv-SE" sz="1400" b="1" dirty="0"/>
              <a:t>för klimatfrågor</a:t>
            </a:r>
            <a:endParaRPr lang="en-GB" sz="1400" b="1" dirty="0"/>
          </a:p>
        </p:txBody>
      </p:sp>
    </p:spTree>
    <p:extLst>
      <p:ext uri="{BB962C8B-B14F-4D97-AF65-F5344CB8AC3E}">
        <p14:creationId xmlns:p14="http://schemas.microsoft.com/office/powerpoint/2010/main" val="390270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8"/>
                                        </p:tgtEl>
                                        <p:attrNameLst>
                                          <p:attrName>style.visibility</p:attrName>
                                        </p:attrNameLst>
                                      </p:cBhvr>
                                      <p:to>
                                        <p:strVal val="visible"/>
                                      </p:to>
                                    </p:set>
                                    <p:anim calcmode="lin" valueType="num">
                                      <p:cBhvr additive="base">
                                        <p:cTn id="53" dur="500" fill="hold"/>
                                        <p:tgtEl>
                                          <p:spTgt spid="38"/>
                                        </p:tgtEl>
                                        <p:attrNameLst>
                                          <p:attrName>ppt_x</p:attrName>
                                        </p:attrNameLst>
                                      </p:cBhvr>
                                      <p:tavLst>
                                        <p:tav tm="0">
                                          <p:val>
                                            <p:strVal val="#ppt_x"/>
                                          </p:val>
                                        </p:tav>
                                        <p:tav tm="100000">
                                          <p:val>
                                            <p:strVal val="#ppt_x"/>
                                          </p:val>
                                        </p:tav>
                                      </p:tavLst>
                                    </p:anim>
                                    <p:anim calcmode="lin" valueType="num">
                                      <p:cBhvr additive="base">
                                        <p:cTn id="54" dur="500" fill="hold"/>
                                        <p:tgtEl>
                                          <p:spTgt spid="38"/>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ppt_x"/>
                                          </p:val>
                                        </p:tav>
                                        <p:tav tm="100000">
                                          <p:val>
                                            <p:strVal val="#ppt_x"/>
                                          </p:val>
                                        </p:tav>
                                      </p:tavLst>
                                    </p:anim>
                                    <p:anim calcmode="lin" valueType="num">
                                      <p:cBhvr additive="base">
                                        <p:cTn id="58" dur="500" fill="hold"/>
                                        <p:tgtEl>
                                          <p:spTgt spid="10"/>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 calcmode="lin" valueType="num">
                                      <p:cBhvr additive="base">
                                        <p:cTn id="67" dur="500" fill="hold"/>
                                        <p:tgtEl>
                                          <p:spTgt spid="42"/>
                                        </p:tgtEl>
                                        <p:attrNameLst>
                                          <p:attrName>ppt_x</p:attrName>
                                        </p:attrNameLst>
                                      </p:cBhvr>
                                      <p:tavLst>
                                        <p:tav tm="0">
                                          <p:val>
                                            <p:strVal val="#ppt_x"/>
                                          </p:val>
                                        </p:tav>
                                        <p:tav tm="100000">
                                          <p:val>
                                            <p:strVal val="#ppt_x"/>
                                          </p:val>
                                        </p:tav>
                                      </p:tavLst>
                                    </p:anim>
                                    <p:anim calcmode="lin" valueType="num">
                                      <p:cBhvr additive="base">
                                        <p:cTn id="68" dur="500" fill="hold"/>
                                        <p:tgtEl>
                                          <p:spTgt spid="42"/>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41"/>
                                        </p:tgtEl>
                                        <p:attrNameLst>
                                          <p:attrName>style.visibility</p:attrName>
                                        </p:attrNameLst>
                                      </p:cBhvr>
                                      <p:to>
                                        <p:strVal val="visible"/>
                                      </p:to>
                                    </p:set>
                                    <p:anim calcmode="lin" valueType="num">
                                      <p:cBhvr additive="base">
                                        <p:cTn id="71" dur="500" fill="hold"/>
                                        <p:tgtEl>
                                          <p:spTgt spid="41"/>
                                        </p:tgtEl>
                                        <p:attrNameLst>
                                          <p:attrName>ppt_x</p:attrName>
                                        </p:attrNameLst>
                                      </p:cBhvr>
                                      <p:tavLst>
                                        <p:tav tm="0">
                                          <p:val>
                                            <p:strVal val="#ppt_x"/>
                                          </p:val>
                                        </p:tav>
                                        <p:tav tm="100000">
                                          <p:val>
                                            <p:strVal val="#ppt_x"/>
                                          </p:val>
                                        </p:tav>
                                      </p:tavLst>
                                    </p:anim>
                                    <p:anim calcmode="lin" valueType="num">
                                      <p:cBhvr additive="base">
                                        <p:cTn id="7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ppt_x"/>
                                          </p:val>
                                        </p:tav>
                                        <p:tav tm="100000">
                                          <p:val>
                                            <p:strVal val="#ppt_x"/>
                                          </p:val>
                                        </p:tav>
                                      </p:tavLst>
                                    </p:anim>
                                    <p:anim calcmode="lin" valueType="num">
                                      <p:cBhvr additive="base">
                                        <p:cTn id="78" dur="500" fill="hold"/>
                                        <p:tgtEl>
                                          <p:spTgt spid="18"/>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15"/>
                                        </p:tgtEl>
                                        <p:attrNameLst>
                                          <p:attrName>style.visibility</p:attrName>
                                        </p:attrNameLst>
                                      </p:cBhvr>
                                      <p:to>
                                        <p:strVal val="visible"/>
                                      </p:to>
                                    </p:set>
                                    <p:anim calcmode="lin" valueType="num">
                                      <p:cBhvr additive="base">
                                        <p:cTn id="81" dur="500" fill="hold"/>
                                        <p:tgtEl>
                                          <p:spTgt spid="15"/>
                                        </p:tgtEl>
                                        <p:attrNameLst>
                                          <p:attrName>ppt_x</p:attrName>
                                        </p:attrNameLst>
                                      </p:cBhvr>
                                      <p:tavLst>
                                        <p:tav tm="0">
                                          <p:val>
                                            <p:strVal val="#ppt_x"/>
                                          </p:val>
                                        </p:tav>
                                        <p:tav tm="100000">
                                          <p:val>
                                            <p:strVal val="#ppt_x"/>
                                          </p:val>
                                        </p:tav>
                                      </p:tavLst>
                                    </p:anim>
                                    <p:anim calcmode="lin" valueType="num">
                                      <p:cBhvr additive="base">
                                        <p:cTn id="82" dur="500" fill="hold"/>
                                        <p:tgtEl>
                                          <p:spTgt spid="15"/>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500" fill="hold"/>
                                        <p:tgtEl>
                                          <p:spTgt spid="22"/>
                                        </p:tgtEl>
                                        <p:attrNameLst>
                                          <p:attrName>ppt_x</p:attrName>
                                        </p:attrNameLst>
                                      </p:cBhvr>
                                      <p:tavLst>
                                        <p:tav tm="0">
                                          <p:val>
                                            <p:strVal val="#ppt_x"/>
                                          </p:val>
                                        </p:tav>
                                        <p:tav tm="100000">
                                          <p:val>
                                            <p:strVal val="#ppt_x"/>
                                          </p:val>
                                        </p:tav>
                                      </p:tavLst>
                                    </p:anim>
                                    <p:anim calcmode="lin" valueType="num">
                                      <p:cBhvr additive="base">
                                        <p:cTn id="86" dur="500" fill="hold"/>
                                        <p:tgtEl>
                                          <p:spTgt spid="22"/>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3"/>
                                        </p:tgtEl>
                                        <p:attrNameLst>
                                          <p:attrName>style.visibility</p:attrName>
                                        </p:attrNameLst>
                                      </p:cBhvr>
                                      <p:to>
                                        <p:strVal val="visible"/>
                                      </p:to>
                                    </p:set>
                                    <p:anim calcmode="lin" valueType="num">
                                      <p:cBhvr additive="base">
                                        <p:cTn id="89" dur="500" fill="hold"/>
                                        <p:tgtEl>
                                          <p:spTgt spid="23"/>
                                        </p:tgtEl>
                                        <p:attrNameLst>
                                          <p:attrName>ppt_x</p:attrName>
                                        </p:attrNameLst>
                                      </p:cBhvr>
                                      <p:tavLst>
                                        <p:tav tm="0">
                                          <p:val>
                                            <p:strVal val="#ppt_x"/>
                                          </p:val>
                                        </p:tav>
                                        <p:tav tm="100000">
                                          <p:val>
                                            <p:strVal val="#ppt_x"/>
                                          </p:val>
                                        </p:tav>
                                      </p:tavLst>
                                    </p:anim>
                                    <p:anim calcmode="lin" valueType="num">
                                      <p:cBhvr additive="base">
                                        <p:cTn id="90" dur="500" fill="hold"/>
                                        <p:tgtEl>
                                          <p:spTgt spid="23"/>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26"/>
                                        </p:tgtEl>
                                        <p:attrNameLst>
                                          <p:attrName>style.visibility</p:attrName>
                                        </p:attrNameLst>
                                      </p:cBhvr>
                                      <p:to>
                                        <p:strVal val="visible"/>
                                      </p:to>
                                    </p:set>
                                    <p:anim calcmode="lin" valueType="num">
                                      <p:cBhvr additive="base">
                                        <p:cTn id="93" dur="500" fill="hold"/>
                                        <p:tgtEl>
                                          <p:spTgt spid="26"/>
                                        </p:tgtEl>
                                        <p:attrNameLst>
                                          <p:attrName>ppt_x</p:attrName>
                                        </p:attrNameLst>
                                      </p:cBhvr>
                                      <p:tavLst>
                                        <p:tav tm="0">
                                          <p:val>
                                            <p:strVal val="#ppt_x"/>
                                          </p:val>
                                        </p:tav>
                                        <p:tav tm="100000">
                                          <p:val>
                                            <p:strVal val="#ppt_x"/>
                                          </p:val>
                                        </p:tav>
                                      </p:tavLst>
                                    </p:anim>
                                    <p:anim calcmode="lin" valueType="num">
                                      <p:cBhvr additive="base">
                                        <p:cTn id="94" dur="500" fill="hold"/>
                                        <p:tgtEl>
                                          <p:spTgt spid="26"/>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7"/>
                                        </p:tgtEl>
                                        <p:attrNameLst>
                                          <p:attrName>style.visibility</p:attrName>
                                        </p:attrNameLst>
                                      </p:cBhvr>
                                      <p:to>
                                        <p:strVal val="visible"/>
                                      </p:to>
                                    </p:set>
                                    <p:anim calcmode="lin" valueType="num">
                                      <p:cBhvr additive="base">
                                        <p:cTn id="97" dur="500" fill="hold"/>
                                        <p:tgtEl>
                                          <p:spTgt spid="27"/>
                                        </p:tgtEl>
                                        <p:attrNameLst>
                                          <p:attrName>ppt_x</p:attrName>
                                        </p:attrNameLst>
                                      </p:cBhvr>
                                      <p:tavLst>
                                        <p:tav tm="0">
                                          <p:val>
                                            <p:strVal val="#ppt_x"/>
                                          </p:val>
                                        </p:tav>
                                        <p:tav tm="100000">
                                          <p:val>
                                            <p:strVal val="#ppt_x"/>
                                          </p:val>
                                        </p:tav>
                                      </p:tavLst>
                                    </p:anim>
                                    <p:anim calcmode="lin" valueType="num">
                                      <p:cBhvr additive="base">
                                        <p:cTn id="98" dur="500" fill="hold"/>
                                        <p:tgtEl>
                                          <p:spTgt spid="27"/>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24"/>
                                        </p:tgtEl>
                                        <p:attrNameLst>
                                          <p:attrName>style.visibility</p:attrName>
                                        </p:attrNameLst>
                                      </p:cBhvr>
                                      <p:to>
                                        <p:strVal val="visible"/>
                                      </p:to>
                                    </p:set>
                                    <p:anim calcmode="lin" valueType="num">
                                      <p:cBhvr additive="base">
                                        <p:cTn id="101" dur="500" fill="hold"/>
                                        <p:tgtEl>
                                          <p:spTgt spid="24"/>
                                        </p:tgtEl>
                                        <p:attrNameLst>
                                          <p:attrName>ppt_x</p:attrName>
                                        </p:attrNameLst>
                                      </p:cBhvr>
                                      <p:tavLst>
                                        <p:tav tm="0">
                                          <p:val>
                                            <p:strVal val="#ppt_x"/>
                                          </p:val>
                                        </p:tav>
                                        <p:tav tm="100000">
                                          <p:val>
                                            <p:strVal val="#ppt_x"/>
                                          </p:val>
                                        </p:tav>
                                      </p:tavLst>
                                    </p:anim>
                                    <p:anim calcmode="lin" valueType="num">
                                      <p:cBhvr additive="base">
                                        <p:cTn id="102" dur="500" fill="hold"/>
                                        <p:tgtEl>
                                          <p:spTgt spid="24"/>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25"/>
                                        </p:tgtEl>
                                        <p:attrNameLst>
                                          <p:attrName>style.visibility</p:attrName>
                                        </p:attrNameLst>
                                      </p:cBhvr>
                                      <p:to>
                                        <p:strVal val="visible"/>
                                      </p:to>
                                    </p:set>
                                    <p:anim calcmode="lin" valueType="num">
                                      <p:cBhvr additive="base">
                                        <p:cTn id="105" dur="500" fill="hold"/>
                                        <p:tgtEl>
                                          <p:spTgt spid="25"/>
                                        </p:tgtEl>
                                        <p:attrNameLst>
                                          <p:attrName>ppt_x</p:attrName>
                                        </p:attrNameLst>
                                      </p:cBhvr>
                                      <p:tavLst>
                                        <p:tav tm="0">
                                          <p:val>
                                            <p:strVal val="#ppt_x"/>
                                          </p:val>
                                        </p:tav>
                                        <p:tav tm="100000">
                                          <p:val>
                                            <p:strVal val="#ppt_x"/>
                                          </p:val>
                                        </p:tav>
                                      </p:tavLst>
                                    </p:anim>
                                    <p:anim calcmode="lin" valueType="num">
                                      <p:cBhvr additive="base">
                                        <p:cTn id="10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grpId="0" nodeType="clickEffect">
                                  <p:stCondLst>
                                    <p:cond delay="0"/>
                                  </p:stCondLst>
                                  <p:childTnLst>
                                    <p:set>
                                      <p:cBhvr>
                                        <p:cTn id="110" dur="1" fill="hold">
                                          <p:stCondLst>
                                            <p:cond delay="0"/>
                                          </p:stCondLst>
                                        </p:cTn>
                                        <p:tgtEl>
                                          <p:spTgt spid="4"/>
                                        </p:tgtEl>
                                        <p:attrNameLst>
                                          <p:attrName>style.visibility</p:attrName>
                                        </p:attrNameLst>
                                      </p:cBhvr>
                                      <p:to>
                                        <p:strVal val="visible"/>
                                      </p:to>
                                    </p:set>
                                    <p:anim calcmode="lin" valueType="num">
                                      <p:cBhvr additive="base">
                                        <p:cTn id="111" dur="500" fill="hold"/>
                                        <p:tgtEl>
                                          <p:spTgt spid="4"/>
                                        </p:tgtEl>
                                        <p:attrNameLst>
                                          <p:attrName>ppt_x</p:attrName>
                                        </p:attrNameLst>
                                      </p:cBhvr>
                                      <p:tavLst>
                                        <p:tav tm="0">
                                          <p:val>
                                            <p:strVal val="#ppt_x"/>
                                          </p:val>
                                        </p:tav>
                                        <p:tav tm="100000">
                                          <p:val>
                                            <p:strVal val="#ppt_x"/>
                                          </p:val>
                                        </p:tav>
                                      </p:tavLst>
                                    </p:anim>
                                    <p:anim calcmode="lin" valueType="num">
                                      <p:cBhvr additive="base">
                                        <p:cTn id="112" dur="500" fill="hold"/>
                                        <p:tgtEl>
                                          <p:spTgt spid="4"/>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1028"/>
                                        </p:tgtEl>
                                        <p:attrNameLst>
                                          <p:attrName>style.visibility</p:attrName>
                                        </p:attrNameLst>
                                      </p:cBhvr>
                                      <p:to>
                                        <p:strVal val="visible"/>
                                      </p:to>
                                    </p:set>
                                    <p:anim calcmode="lin" valueType="num">
                                      <p:cBhvr additive="base">
                                        <p:cTn id="115" dur="500" fill="hold"/>
                                        <p:tgtEl>
                                          <p:spTgt spid="1028"/>
                                        </p:tgtEl>
                                        <p:attrNameLst>
                                          <p:attrName>ppt_x</p:attrName>
                                        </p:attrNameLst>
                                      </p:cBhvr>
                                      <p:tavLst>
                                        <p:tav tm="0">
                                          <p:val>
                                            <p:strVal val="#ppt_x"/>
                                          </p:val>
                                        </p:tav>
                                        <p:tav tm="100000">
                                          <p:val>
                                            <p:strVal val="#ppt_x"/>
                                          </p:val>
                                        </p:tav>
                                      </p:tavLst>
                                    </p:anim>
                                    <p:anim calcmode="lin" valueType="num">
                                      <p:cBhvr additive="base">
                                        <p:cTn id="116" dur="500" fill="hold"/>
                                        <p:tgtEl>
                                          <p:spTgt spid="1028"/>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11"/>
                                        </p:tgtEl>
                                        <p:attrNameLst>
                                          <p:attrName>style.visibility</p:attrName>
                                        </p:attrNameLst>
                                      </p:cBhvr>
                                      <p:to>
                                        <p:strVal val="visible"/>
                                      </p:to>
                                    </p:set>
                                    <p:anim calcmode="lin" valueType="num">
                                      <p:cBhvr additive="base">
                                        <p:cTn id="119" dur="500" fill="hold"/>
                                        <p:tgtEl>
                                          <p:spTgt spid="11"/>
                                        </p:tgtEl>
                                        <p:attrNameLst>
                                          <p:attrName>ppt_x</p:attrName>
                                        </p:attrNameLst>
                                      </p:cBhvr>
                                      <p:tavLst>
                                        <p:tav tm="0">
                                          <p:val>
                                            <p:strVal val="#ppt_x"/>
                                          </p:val>
                                        </p:tav>
                                        <p:tav tm="100000">
                                          <p:val>
                                            <p:strVal val="#ppt_x"/>
                                          </p:val>
                                        </p:tav>
                                      </p:tavLst>
                                    </p:anim>
                                    <p:anim calcmode="lin" valueType="num">
                                      <p:cBhvr additive="base">
                                        <p:cTn id="120" dur="500" fill="hold"/>
                                        <p:tgtEl>
                                          <p:spTgt spid="11"/>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1030"/>
                                        </p:tgtEl>
                                        <p:attrNameLst>
                                          <p:attrName>style.visibility</p:attrName>
                                        </p:attrNameLst>
                                      </p:cBhvr>
                                      <p:to>
                                        <p:strVal val="visible"/>
                                      </p:to>
                                    </p:set>
                                    <p:anim calcmode="lin" valueType="num">
                                      <p:cBhvr additive="base">
                                        <p:cTn id="123" dur="500" fill="hold"/>
                                        <p:tgtEl>
                                          <p:spTgt spid="1030"/>
                                        </p:tgtEl>
                                        <p:attrNameLst>
                                          <p:attrName>ppt_x</p:attrName>
                                        </p:attrNameLst>
                                      </p:cBhvr>
                                      <p:tavLst>
                                        <p:tav tm="0">
                                          <p:val>
                                            <p:strVal val="#ppt_x"/>
                                          </p:val>
                                        </p:tav>
                                        <p:tav tm="100000">
                                          <p:val>
                                            <p:strVal val="#ppt_x"/>
                                          </p:val>
                                        </p:tav>
                                      </p:tavLst>
                                    </p:anim>
                                    <p:anim calcmode="lin" valueType="num">
                                      <p:cBhvr additive="base">
                                        <p:cTn id="124"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2" presetClass="entr" presetSubtype="4" fill="hold" grpId="0" nodeType="clickEffect">
                                  <p:stCondLst>
                                    <p:cond delay="0"/>
                                  </p:stCondLst>
                                  <p:childTnLst>
                                    <p:set>
                                      <p:cBhvr>
                                        <p:cTn id="128" dur="1" fill="hold">
                                          <p:stCondLst>
                                            <p:cond delay="0"/>
                                          </p:stCondLst>
                                        </p:cTn>
                                        <p:tgtEl>
                                          <p:spTgt spid="40"/>
                                        </p:tgtEl>
                                        <p:attrNameLst>
                                          <p:attrName>style.visibility</p:attrName>
                                        </p:attrNameLst>
                                      </p:cBhvr>
                                      <p:to>
                                        <p:strVal val="visible"/>
                                      </p:to>
                                    </p:set>
                                    <p:anim calcmode="lin" valueType="num">
                                      <p:cBhvr additive="base">
                                        <p:cTn id="129" dur="500" fill="hold"/>
                                        <p:tgtEl>
                                          <p:spTgt spid="40"/>
                                        </p:tgtEl>
                                        <p:attrNameLst>
                                          <p:attrName>ppt_x</p:attrName>
                                        </p:attrNameLst>
                                      </p:cBhvr>
                                      <p:tavLst>
                                        <p:tav tm="0">
                                          <p:val>
                                            <p:strVal val="#ppt_x"/>
                                          </p:val>
                                        </p:tav>
                                        <p:tav tm="100000">
                                          <p:val>
                                            <p:strVal val="#ppt_x"/>
                                          </p:val>
                                        </p:tav>
                                      </p:tavLst>
                                    </p:anim>
                                    <p:anim calcmode="lin" valueType="num">
                                      <p:cBhvr additive="base">
                                        <p:cTn id="13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 presetClass="entr" presetSubtype="4" fill="hold" grpId="0" nodeType="clickEffect">
                                  <p:stCondLst>
                                    <p:cond delay="0"/>
                                  </p:stCondLst>
                                  <p:childTnLst>
                                    <p:set>
                                      <p:cBhvr>
                                        <p:cTn id="134" dur="1" fill="hold">
                                          <p:stCondLst>
                                            <p:cond delay="0"/>
                                          </p:stCondLst>
                                        </p:cTn>
                                        <p:tgtEl>
                                          <p:spTgt spid="6"/>
                                        </p:tgtEl>
                                        <p:attrNameLst>
                                          <p:attrName>style.visibility</p:attrName>
                                        </p:attrNameLst>
                                      </p:cBhvr>
                                      <p:to>
                                        <p:strVal val="visible"/>
                                      </p:to>
                                    </p:set>
                                    <p:anim calcmode="lin" valueType="num">
                                      <p:cBhvr additive="base">
                                        <p:cTn id="135" dur="500" fill="hold"/>
                                        <p:tgtEl>
                                          <p:spTgt spid="6"/>
                                        </p:tgtEl>
                                        <p:attrNameLst>
                                          <p:attrName>ppt_x</p:attrName>
                                        </p:attrNameLst>
                                      </p:cBhvr>
                                      <p:tavLst>
                                        <p:tav tm="0">
                                          <p:val>
                                            <p:strVal val="#ppt_x"/>
                                          </p:val>
                                        </p:tav>
                                        <p:tav tm="100000">
                                          <p:val>
                                            <p:strVal val="#ppt_x"/>
                                          </p:val>
                                        </p:tav>
                                      </p:tavLst>
                                    </p:anim>
                                    <p:anim calcmode="lin" valueType="num">
                                      <p:cBhvr additive="base">
                                        <p:cTn id="136" dur="500" fill="hold"/>
                                        <p:tgtEl>
                                          <p:spTgt spid="6"/>
                                        </p:tgtEl>
                                        <p:attrNameLst>
                                          <p:attrName>ppt_y</p:attrName>
                                        </p:attrNameLst>
                                      </p:cBhvr>
                                      <p:tavLst>
                                        <p:tav tm="0">
                                          <p:val>
                                            <p:strVal val="1+#ppt_h/2"/>
                                          </p:val>
                                        </p:tav>
                                        <p:tav tm="100000">
                                          <p:val>
                                            <p:strVal val="#ppt_y"/>
                                          </p:val>
                                        </p:tav>
                                      </p:tavLst>
                                    </p:anim>
                                  </p:childTnLst>
                                </p:cTn>
                              </p:par>
                              <p:par>
                                <p:cTn id="137" presetID="2" presetClass="entr" presetSubtype="4" fill="hold" nodeType="withEffect">
                                  <p:stCondLst>
                                    <p:cond delay="0"/>
                                  </p:stCondLst>
                                  <p:childTnLst>
                                    <p:set>
                                      <p:cBhvr>
                                        <p:cTn id="138" dur="1" fill="hold">
                                          <p:stCondLst>
                                            <p:cond delay="0"/>
                                          </p:stCondLst>
                                        </p:cTn>
                                        <p:tgtEl>
                                          <p:spTgt spid="2050"/>
                                        </p:tgtEl>
                                        <p:attrNameLst>
                                          <p:attrName>style.visibility</p:attrName>
                                        </p:attrNameLst>
                                      </p:cBhvr>
                                      <p:to>
                                        <p:strVal val="visible"/>
                                      </p:to>
                                    </p:set>
                                    <p:anim calcmode="lin" valueType="num">
                                      <p:cBhvr additive="base">
                                        <p:cTn id="139" dur="500" fill="hold"/>
                                        <p:tgtEl>
                                          <p:spTgt spid="2050"/>
                                        </p:tgtEl>
                                        <p:attrNameLst>
                                          <p:attrName>ppt_x</p:attrName>
                                        </p:attrNameLst>
                                      </p:cBhvr>
                                      <p:tavLst>
                                        <p:tav tm="0">
                                          <p:val>
                                            <p:strVal val="#ppt_x"/>
                                          </p:val>
                                        </p:tav>
                                        <p:tav tm="100000">
                                          <p:val>
                                            <p:strVal val="#ppt_x"/>
                                          </p:val>
                                        </p:tav>
                                      </p:tavLst>
                                    </p:anim>
                                    <p:anim calcmode="lin" valueType="num">
                                      <p:cBhvr additive="base">
                                        <p:cTn id="140"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nodeType="clickEffect">
                                  <p:stCondLst>
                                    <p:cond delay="0"/>
                                  </p:stCondLst>
                                  <p:childTnLst>
                                    <p:set>
                                      <p:cBhvr>
                                        <p:cTn id="144" dur="1" fill="hold">
                                          <p:stCondLst>
                                            <p:cond delay="0"/>
                                          </p:stCondLst>
                                        </p:cTn>
                                        <p:tgtEl>
                                          <p:spTgt spid="2054"/>
                                        </p:tgtEl>
                                        <p:attrNameLst>
                                          <p:attrName>style.visibility</p:attrName>
                                        </p:attrNameLst>
                                      </p:cBhvr>
                                      <p:to>
                                        <p:strVal val="visible"/>
                                      </p:to>
                                    </p:set>
                                    <p:anim calcmode="lin" valueType="num">
                                      <p:cBhvr additive="base">
                                        <p:cTn id="145" dur="500" fill="hold"/>
                                        <p:tgtEl>
                                          <p:spTgt spid="2054"/>
                                        </p:tgtEl>
                                        <p:attrNameLst>
                                          <p:attrName>ppt_x</p:attrName>
                                        </p:attrNameLst>
                                      </p:cBhvr>
                                      <p:tavLst>
                                        <p:tav tm="0">
                                          <p:val>
                                            <p:strVal val="#ppt_x"/>
                                          </p:val>
                                        </p:tav>
                                        <p:tav tm="100000">
                                          <p:val>
                                            <p:strVal val="#ppt_x"/>
                                          </p:val>
                                        </p:tav>
                                      </p:tavLst>
                                    </p:anim>
                                    <p:anim calcmode="lin" valueType="num">
                                      <p:cBhvr additive="base">
                                        <p:cTn id="146" dur="500" fill="hold"/>
                                        <p:tgtEl>
                                          <p:spTgt spid="2054"/>
                                        </p:tgtEl>
                                        <p:attrNameLst>
                                          <p:attrName>ppt_y</p:attrName>
                                        </p:attrNameLst>
                                      </p:cBhvr>
                                      <p:tavLst>
                                        <p:tav tm="0">
                                          <p:val>
                                            <p:strVal val="1+#ppt_h/2"/>
                                          </p:val>
                                        </p:tav>
                                        <p:tav tm="100000">
                                          <p:val>
                                            <p:strVal val="#ppt_y"/>
                                          </p:val>
                                        </p:tav>
                                      </p:tavLst>
                                    </p:anim>
                                  </p:childTnLst>
                                </p:cTn>
                              </p:par>
                              <p:par>
                                <p:cTn id="147" presetID="2" presetClass="entr" presetSubtype="4" fill="hold" nodeType="withEffect">
                                  <p:stCondLst>
                                    <p:cond delay="0"/>
                                  </p:stCondLst>
                                  <p:childTnLst>
                                    <p:set>
                                      <p:cBhvr>
                                        <p:cTn id="148" dur="1" fill="hold">
                                          <p:stCondLst>
                                            <p:cond delay="0"/>
                                          </p:stCondLst>
                                        </p:cTn>
                                        <p:tgtEl>
                                          <p:spTgt spid="30"/>
                                        </p:tgtEl>
                                        <p:attrNameLst>
                                          <p:attrName>style.visibility</p:attrName>
                                        </p:attrNameLst>
                                      </p:cBhvr>
                                      <p:to>
                                        <p:strVal val="visible"/>
                                      </p:to>
                                    </p:set>
                                    <p:anim calcmode="lin" valueType="num">
                                      <p:cBhvr additive="base">
                                        <p:cTn id="149" dur="500" fill="hold"/>
                                        <p:tgtEl>
                                          <p:spTgt spid="30"/>
                                        </p:tgtEl>
                                        <p:attrNameLst>
                                          <p:attrName>ppt_x</p:attrName>
                                        </p:attrNameLst>
                                      </p:cBhvr>
                                      <p:tavLst>
                                        <p:tav tm="0">
                                          <p:val>
                                            <p:strVal val="#ppt_x"/>
                                          </p:val>
                                        </p:tav>
                                        <p:tav tm="100000">
                                          <p:val>
                                            <p:strVal val="#ppt_x"/>
                                          </p:val>
                                        </p:tav>
                                      </p:tavLst>
                                    </p:anim>
                                    <p:anim calcmode="lin" valueType="num">
                                      <p:cBhvr additive="base">
                                        <p:cTn id="150" dur="500" fill="hold"/>
                                        <p:tgtEl>
                                          <p:spTgt spid="30"/>
                                        </p:tgtEl>
                                        <p:attrNameLst>
                                          <p:attrName>ppt_y</p:attrName>
                                        </p:attrNameLst>
                                      </p:cBhvr>
                                      <p:tavLst>
                                        <p:tav tm="0">
                                          <p:val>
                                            <p:strVal val="1+#ppt_h/2"/>
                                          </p:val>
                                        </p:tav>
                                        <p:tav tm="100000">
                                          <p:val>
                                            <p:strVal val="#ppt_y"/>
                                          </p:val>
                                        </p:tav>
                                      </p:tavLst>
                                    </p:anim>
                                  </p:childTnLst>
                                </p:cTn>
                              </p:par>
                              <p:par>
                                <p:cTn id="151" presetID="2" presetClass="entr" presetSubtype="4" fill="hold" grpId="0" nodeType="withEffect">
                                  <p:stCondLst>
                                    <p:cond delay="0"/>
                                  </p:stCondLst>
                                  <p:childTnLst>
                                    <p:set>
                                      <p:cBhvr>
                                        <p:cTn id="152" dur="1" fill="hold">
                                          <p:stCondLst>
                                            <p:cond delay="0"/>
                                          </p:stCondLst>
                                        </p:cTn>
                                        <p:tgtEl>
                                          <p:spTgt spid="39"/>
                                        </p:tgtEl>
                                        <p:attrNameLst>
                                          <p:attrName>style.visibility</p:attrName>
                                        </p:attrNameLst>
                                      </p:cBhvr>
                                      <p:to>
                                        <p:strVal val="visible"/>
                                      </p:to>
                                    </p:set>
                                    <p:anim calcmode="lin" valueType="num">
                                      <p:cBhvr additive="base">
                                        <p:cTn id="153" dur="500" fill="hold"/>
                                        <p:tgtEl>
                                          <p:spTgt spid="39"/>
                                        </p:tgtEl>
                                        <p:attrNameLst>
                                          <p:attrName>ppt_x</p:attrName>
                                        </p:attrNameLst>
                                      </p:cBhvr>
                                      <p:tavLst>
                                        <p:tav tm="0">
                                          <p:val>
                                            <p:strVal val="#ppt_x"/>
                                          </p:val>
                                        </p:tav>
                                        <p:tav tm="100000">
                                          <p:val>
                                            <p:strVal val="#ppt_x"/>
                                          </p:val>
                                        </p:tav>
                                      </p:tavLst>
                                    </p:anim>
                                    <p:anim calcmode="lin" valueType="num">
                                      <p:cBhvr additive="base">
                                        <p:cTn id="15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2" presetClass="entr" presetSubtype="4" fill="hold" nodeType="clickEffect">
                                  <p:stCondLst>
                                    <p:cond delay="0"/>
                                  </p:stCondLst>
                                  <p:childTnLst>
                                    <p:set>
                                      <p:cBhvr>
                                        <p:cTn id="158" dur="1" fill="hold">
                                          <p:stCondLst>
                                            <p:cond delay="0"/>
                                          </p:stCondLst>
                                        </p:cTn>
                                        <p:tgtEl>
                                          <p:spTgt spid="1026"/>
                                        </p:tgtEl>
                                        <p:attrNameLst>
                                          <p:attrName>style.visibility</p:attrName>
                                        </p:attrNameLst>
                                      </p:cBhvr>
                                      <p:to>
                                        <p:strVal val="visible"/>
                                      </p:to>
                                    </p:set>
                                    <p:anim calcmode="lin" valueType="num">
                                      <p:cBhvr additive="base">
                                        <p:cTn id="159" dur="500" fill="hold"/>
                                        <p:tgtEl>
                                          <p:spTgt spid="1026"/>
                                        </p:tgtEl>
                                        <p:attrNameLst>
                                          <p:attrName>ppt_x</p:attrName>
                                        </p:attrNameLst>
                                      </p:cBhvr>
                                      <p:tavLst>
                                        <p:tav tm="0">
                                          <p:val>
                                            <p:strVal val="#ppt_x"/>
                                          </p:val>
                                        </p:tav>
                                        <p:tav tm="100000">
                                          <p:val>
                                            <p:strVal val="#ppt_x"/>
                                          </p:val>
                                        </p:tav>
                                      </p:tavLst>
                                    </p:anim>
                                    <p:anim calcmode="lin" valueType="num">
                                      <p:cBhvr additive="base">
                                        <p:cTn id="160" dur="500" fill="hold"/>
                                        <p:tgtEl>
                                          <p:spTgt spid="1026"/>
                                        </p:tgtEl>
                                        <p:attrNameLst>
                                          <p:attrName>ppt_y</p:attrName>
                                        </p:attrNameLst>
                                      </p:cBhvr>
                                      <p:tavLst>
                                        <p:tav tm="0">
                                          <p:val>
                                            <p:strVal val="1+#ppt_h/2"/>
                                          </p:val>
                                        </p:tav>
                                        <p:tav tm="100000">
                                          <p:val>
                                            <p:strVal val="#ppt_y"/>
                                          </p:val>
                                        </p:tav>
                                      </p:tavLst>
                                    </p:anim>
                                  </p:childTnLst>
                                </p:cTn>
                              </p:par>
                              <p:par>
                                <p:cTn id="161" presetID="2" presetClass="entr" presetSubtype="4" fill="hold" grpId="0" nodeType="withEffect">
                                  <p:stCondLst>
                                    <p:cond delay="0"/>
                                  </p:stCondLst>
                                  <p:childTnLst>
                                    <p:set>
                                      <p:cBhvr>
                                        <p:cTn id="162" dur="1" fill="hold">
                                          <p:stCondLst>
                                            <p:cond delay="0"/>
                                          </p:stCondLst>
                                        </p:cTn>
                                        <p:tgtEl>
                                          <p:spTgt spid="32"/>
                                        </p:tgtEl>
                                        <p:attrNameLst>
                                          <p:attrName>style.visibility</p:attrName>
                                        </p:attrNameLst>
                                      </p:cBhvr>
                                      <p:to>
                                        <p:strVal val="visible"/>
                                      </p:to>
                                    </p:set>
                                    <p:anim calcmode="lin" valueType="num">
                                      <p:cBhvr additive="base">
                                        <p:cTn id="163" dur="500" fill="hold"/>
                                        <p:tgtEl>
                                          <p:spTgt spid="32"/>
                                        </p:tgtEl>
                                        <p:attrNameLst>
                                          <p:attrName>ppt_x</p:attrName>
                                        </p:attrNameLst>
                                      </p:cBhvr>
                                      <p:tavLst>
                                        <p:tav tm="0">
                                          <p:val>
                                            <p:strVal val="#ppt_x"/>
                                          </p:val>
                                        </p:tav>
                                        <p:tav tm="100000">
                                          <p:val>
                                            <p:strVal val="#ppt_x"/>
                                          </p:val>
                                        </p:tav>
                                      </p:tavLst>
                                    </p:anim>
                                    <p:anim calcmode="lin" valueType="num">
                                      <p:cBhvr additive="base">
                                        <p:cTn id="16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2" presetClass="entr" presetSubtype="4" fill="hold" grpId="0" nodeType="clickEffect">
                                  <p:stCondLst>
                                    <p:cond delay="0"/>
                                  </p:stCondLst>
                                  <p:childTnLst>
                                    <p:set>
                                      <p:cBhvr>
                                        <p:cTn id="168" dur="1" fill="hold">
                                          <p:stCondLst>
                                            <p:cond delay="0"/>
                                          </p:stCondLst>
                                        </p:cTn>
                                        <p:tgtEl>
                                          <p:spTgt spid="14"/>
                                        </p:tgtEl>
                                        <p:attrNameLst>
                                          <p:attrName>style.visibility</p:attrName>
                                        </p:attrNameLst>
                                      </p:cBhvr>
                                      <p:to>
                                        <p:strVal val="visible"/>
                                      </p:to>
                                    </p:set>
                                    <p:anim calcmode="lin" valueType="num">
                                      <p:cBhvr additive="base">
                                        <p:cTn id="169" dur="500" fill="hold"/>
                                        <p:tgtEl>
                                          <p:spTgt spid="14"/>
                                        </p:tgtEl>
                                        <p:attrNameLst>
                                          <p:attrName>ppt_x</p:attrName>
                                        </p:attrNameLst>
                                      </p:cBhvr>
                                      <p:tavLst>
                                        <p:tav tm="0">
                                          <p:val>
                                            <p:strVal val="#ppt_x"/>
                                          </p:val>
                                        </p:tav>
                                        <p:tav tm="100000">
                                          <p:val>
                                            <p:strVal val="#ppt_x"/>
                                          </p:val>
                                        </p:tav>
                                      </p:tavLst>
                                    </p:anim>
                                    <p:anim calcmode="lin" valueType="num">
                                      <p:cBhvr additive="base">
                                        <p:cTn id="170" dur="500" fill="hold"/>
                                        <p:tgtEl>
                                          <p:spTgt spid="14"/>
                                        </p:tgtEl>
                                        <p:attrNameLst>
                                          <p:attrName>ppt_y</p:attrName>
                                        </p:attrNameLst>
                                      </p:cBhvr>
                                      <p:tavLst>
                                        <p:tav tm="0">
                                          <p:val>
                                            <p:strVal val="1+#ppt_h/2"/>
                                          </p:val>
                                        </p:tav>
                                        <p:tav tm="100000">
                                          <p:val>
                                            <p:strVal val="#ppt_y"/>
                                          </p:val>
                                        </p:tav>
                                      </p:tavLst>
                                    </p:anim>
                                  </p:childTnLst>
                                </p:cTn>
                              </p:par>
                              <p:par>
                                <p:cTn id="171" presetID="2" presetClass="entr" presetSubtype="4" fill="hold" nodeType="withEffect">
                                  <p:stCondLst>
                                    <p:cond delay="0"/>
                                  </p:stCondLst>
                                  <p:childTnLst>
                                    <p:set>
                                      <p:cBhvr>
                                        <p:cTn id="172" dur="1" fill="hold">
                                          <p:stCondLst>
                                            <p:cond delay="0"/>
                                          </p:stCondLst>
                                        </p:cTn>
                                        <p:tgtEl>
                                          <p:spTgt spid="21"/>
                                        </p:tgtEl>
                                        <p:attrNameLst>
                                          <p:attrName>style.visibility</p:attrName>
                                        </p:attrNameLst>
                                      </p:cBhvr>
                                      <p:to>
                                        <p:strVal val="visible"/>
                                      </p:to>
                                    </p:set>
                                    <p:anim calcmode="lin" valueType="num">
                                      <p:cBhvr additive="base">
                                        <p:cTn id="173" dur="500" fill="hold"/>
                                        <p:tgtEl>
                                          <p:spTgt spid="21"/>
                                        </p:tgtEl>
                                        <p:attrNameLst>
                                          <p:attrName>ppt_x</p:attrName>
                                        </p:attrNameLst>
                                      </p:cBhvr>
                                      <p:tavLst>
                                        <p:tav tm="0">
                                          <p:val>
                                            <p:strVal val="#ppt_x"/>
                                          </p:val>
                                        </p:tav>
                                        <p:tav tm="100000">
                                          <p:val>
                                            <p:strVal val="#ppt_x"/>
                                          </p:val>
                                        </p:tav>
                                      </p:tavLst>
                                    </p:anim>
                                    <p:anim calcmode="lin" valueType="num">
                                      <p:cBhvr additive="base">
                                        <p:cTn id="174" dur="500" fill="hold"/>
                                        <p:tgtEl>
                                          <p:spTgt spid="21"/>
                                        </p:tgtEl>
                                        <p:attrNameLst>
                                          <p:attrName>ppt_y</p:attrName>
                                        </p:attrNameLst>
                                      </p:cBhvr>
                                      <p:tavLst>
                                        <p:tav tm="0">
                                          <p:val>
                                            <p:strVal val="1+#ppt_h/2"/>
                                          </p:val>
                                        </p:tav>
                                        <p:tav tm="100000">
                                          <p:val>
                                            <p:strVal val="#ppt_y"/>
                                          </p:val>
                                        </p:tav>
                                      </p:tavLst>
                                    </p:anim>
                                  </p:childTnLst>
                                </p:cTn>
                              </p:par>
                              <p:par>
                                <p:cTn id="175" presetID="2" presetClass="entr" presetSubtype="4" fill="hold" grpId="0" nodeType="withEffect">
                                  <p:stCondLst>
                                    <p:cond delay="0"/>
                                  </p:stCondLst>
                                  <p:childTnLst>
                                    <p:set>
                                      <p:cBhvr>
                                        <p:cTn id="176" dur="1" fill="hold">
                                          <p:stCondLst>
                                            <p:cond delay="0"/>
                                          </p:stCondLst>
                                        </p:cTn>
                                        <p:tgtEl>
                                          <p:spTgt spid="29"/>
                                        </p:tgtEl>
                                        <p:attrNameLst>
                                          <p:attrName>style.visibility</p:attrName>
                                        </p:attrNameLst>
                                      </p:cBhvr>
                                      <p:to>
                                        <p:strVal val="visible"/>
                                      </p:to>
                                    </p:set>
                                    <p:anim calcmode="lin" valueType="num">
                                      <p:cBhvr additive="base">
                                        <p:cTn id="177" dur="500" fill="hold"/>
                                        <p:tgtEl>
                                          <p:spTgt spid="29"/>
                                        </p:tgtEl>
                                        <p:attrNameLst>
                                          <p:attrName>ppt_x</p:attrName>
                                        </p:attrNameLst>
                                      </p:cBhvr>
                                      <p:tavLst>
                                        <p:tav tm="0">
                                          <p:val>
                                            <p:strVal val="#ppt_x"/>
                                          </p:val>
                                        </p:tav>
                                        <p:tav tm="100000">
                                          <p:val>
                                            <p:strVal val="#ppt_x"/>
                                          </p:val>
                                        </p:tav>
                                      </p:tavLst>
                                    </p:anim>
                                    <p:anim calcmode="lin" valueType="num">
                                      <p:cBhvr additive="base">
                                        <p:cTn id="17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79" fill="hold">
                      <p:stCondLst>
                        <p:cond delay="indefinite"/>
                      </p:stCondLst>
                      <p:childTnLst>
                        <p:par>
                          <p:cTn id="180" fill="hold">
                            <p:stCondLst>
                              <p:cond delay="0"/>
                            </p:stCondLst>
                            <p:childTnLst>
                              <p:par>
                                <p:cTn id="181" presetID="2" presetClass="entr" presetSubtype="4" fill="hold" grpId="0" nodeType="clickEffect">
                                  <p:stCondLst>
                                    <p:cond delay="0"/>
                                  </p:stCondLst>
                                  <p:childTnLst>
                                    <p:set>
                                      <p:cBhvr>
                                        <p:cTn id="182" dur="1" fill="hold">
                                          <p:stCondLst>
                                            <p:cond delay="0"/>
                                          </p:stCondLst>
                                        </p:cTn>
                                        <p:tgtEl>
                                          <p:spTgt spid="35"/>
                                        </p:tgtEl>
                                        <p:attrNameLst>
                                          <p:attrName>style.visibility</p:attrName>
                                        </p:attrNameLst>
                                      </p:cBhvr>
                                      <p:to>
                                        <p:strVal val="visible"/>
                                      </p:to>
                                    </p:set>
                                    <p:anim calcmode="lin" valueType="num">
                                      <p:cBhvr additive="base">
                                        <p:cTn id="183" dur="500" fill="hold"/>
                                        <p:tgtEl>
                                          <p:spTgt spid="35"/>
                                        </p:tgtEl>
                                        <p:attrNameLst>
                                          <p:attrName>ppt_x</p:attrName>
                                        </p:attrNameLst>
                                      </p:cBhvr>
                                      <p:tavLst>
                                        <p:tav tm="0">
                                          <p:val>
                                            <p:strVal val="#ppt_x"/>
                                          </p:val>
                                        </p:tav>
                                        <p:tav tm="100000">
                                          <p:val>
                                            <p:strVal val="#ppt_x"/>
                                          </p:val>
                                        </p:tav>
                                      </p:tavLst>
                                    </p:anim>
                                    <p:anim calcmode="lin" valueType="num">
                                      <p:cBhvr additive="base">
                                        <p:cTn id="184" dur="500" fill="hold"/>
                                        <p:tgtEl>
                                          <p:spTgt spid="35"/>
                                        </p:tgtEl>
                                        <p:attrNameLst>
                                          <p:attrName>ppt_y</p:attrName>
                                        </p:attrNameLst>
                                      </p:cBhvr>
                                      <p:tavLst>
                                        <p:tav tm="0">
                                          <p:val>
                                            <p:strVal val="1+#ppt_h/2"/>
                                          </p:val>
                                        </p:tav>
                                        <p:tav tm="100000">
                                          <p:val>
                                            <p:strVal val="#ppt_y"/>
                                          </p:val>
                                        </p:tav>
                                      </p:tavLst>
                                    </p:anim>
                                  </p:childTnLst>
                                </p:cTn>
                              </p:par>
                              <p:par>
                                <p:cTn id="185" presetID="2" presetClass="entr" presetSubtype="4" fill="hold" nodeType="withEffect">
                                  <p:stCondLst>
                                    <p:cond delay="0"/>
                                  </p:stCondLst>
                                  <p:childTnLst>
                                    <p:set>
                                      <p:cBhvr>
                                        <p:cTn id="186" dur="1" fill="hold">
                                          <p:stCondLst>
                                            <p:cond delay="0"/>
                                          </p:stCondLst>
                                        </p:cTn>
                                        <p:tgtEl>
                                          <p:spTgt spid="28"/>
                                        </p:tgtEl>
                                        <p:attrNameLst>
                                          <p:attrName>style.visibility</p:attrName>
                                        </p:attrNameLst>
                                      </p:cBhvr>
                                      <p:to>
                                        <p:strVal val="visible"/>
                                      </p:to>
                                    </p:set>
                                    <p:anim calcmode="lin" valueType="num">
                                      <p:cBhvr additive="base">
                                        <p:cTn id="187" dur="500" fill="hold"/>
                                        <p:tgtEl>
                                          <p:spTgt spid="28"/>
                                        </p:tgtEl>
                                        <p:attrNameLst>
                                          <p:attrName>ppt_x</p:attrName>
                                        </p:attrNameLst>
                                      </p:cBhvr>
                                      <p:tavLst>
                                        <p:tav tm="0">
                                          <p:val>
                                            <p:strVal val="#ppt_x"/>
                                          </p:val>
                                        </p:tav>
                                        <p:tav tm="100000">
                                          <p:val>
                                            <p:strVal val="#ppt_x"/>
                                          </p:val>
                                        </p:tav>
                                      </p:tavLst>
                                    </p:anim>
                                    <p:anim calcmode="lin" valueType="num">
                                      <p:cBhvr additive="base">
                                        <p:cTn id="188" dur="500" fill="hold"/>
                                        <p:tgtEl>
                                          <p:spTgt spid="28"/>
                                        </p:tgtEl>
                                        <p:attrNameLst>
                                          <p:attrName>ppt_y</p:attrName>
                                        </p:attrNameLst>
                                      </p:cBhvr>
                                      <p:tavLst>
                                        <p:tav tm="0">
                                          <p:val>
                                            <p:strVal val="1+#ppt_h/2"/>
                                          </p:val>
                                        </p:tav>
                                        <p:tav tm="100000">
                                          <p:val>
                                            <p:strVal val="#ppt_y"/>
                                          </p:val>
                                        </p:tav>
                                      </p:tavLst>
                                    </p:anim>
                                  </p:childTnLst>
                                </p:cTn>
                              </p:par>
                              <p:par>
                                <p:cTn id="189" presetID="2" presetClass="entr" presetSubtype="4" fill="hold" nodeType="withEffect">
                                  <p:stCondLst>
                                    <p:cond delay="0"/>
                                  </p:stCondLst>
                                  <p:childTnLst>
                                    <p:set>
                                      <p:cBhvr>
                                        <p:cTn id="190" dur="1" fill="hold">
                                          <p:stCondLst>
                                            <p:cond delay="0"/>
                                          </p:stCondLst>
                                        </p:cTn>
                                        <p:tgtEl>
                                          <p:spTgt spid="34"/>
                                        </p:tgtEl>
                                        <p:attrNameLst>
                                          <p:attrName>style.visibility</p:attrName>
                                        </p:attrNameLst>
                                      </p:cBhvr>
                                      <p:to>
                                        <p:strVal val="visible"/>
                                      </p:to>
                                    </p:set>
                                    <p:anim calcmode="lin" valueType="num">
                                      <p:cBhvr additive="base">
                                        <p:cTn id="191" dur="500" fill="hold"/>
                                        <p:tgtEl>
                                          <p:spTgt spid="34"/>
                                        </p:tgtEl>
                                        <p:attrNameLst>
                                          <p:attrName>ppt_x</p:attrName>
                                        </p:attrNameLst>
                                      </p:cBhvr>
                                      <p:tavLst>
                                        <p:tav tm="0">
                                          <p:val>
                                            <p:strVal val="#ppt_x"/>
                                          </p:val>
                                        </p:tav>
                                        <p:tav tm="100000">
                                          <p:val>
                                            <p:strVal val="#ppt_x"/>
                                          </p:val>
                                        </p:tav>
                                      </p:tavLst>
                                    </p:anim>
                                    <p:anim calcmode="lin" valueType="num">
                                      <p:cBhvr additive="base">
                                        <p:cTn id="19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93" fill="hold">
                      <p:stCondLst>
                        <p:cond delay="indefinite"/>
                      </p:stCondLst>
                      <p:childTnLst>
                        <p:par>
                          <p:cTn id="194" fill="hold">
                            <p:stCondLst>
                              <p:cond delay="0"/>
                            </p:stCondLst>
                            <p:childTnLst>
                              <p:par>
                                <p:cTn id="195" presetID="2" presetClass="entr" presetSubtype="4" fill="hold" nodeType="clickEffect">
                                  <p:stCondLst>
                                    <p:cond delay="0"/>
                                  </p:stCondLst>
                                  <p:childTnLst>
                                    <p:set>
                                      <p:cBhvr>
                                        <p:cTn id="196" dur="1" fill="hold">
                                          <p:stCondLst>
                                            <p:cond delay="0"/>
                                          </p:stCondLst>
                                        </p:cTn>
                                        <p:tgtEl>
                                          <p:spTgt spid="17"/>
                                        </p:tgtEl>
                                        <p:attrNameLst>
                                          <p:attrName>style.visibility</p:attrName>
                                        </p:attrNameLst>
                                      </p:cBhvr>
                                      <p:to>
                                        <p:strVal val="visible"/>
                                      </p:to>
                                    </p:set>
                                    <p:anim calcmode="lin" valueType="num">
                                      <p:cBhvr additive="base">
                                        <p:cTn id="197" dur="500" fill="hold"/>
                                        <p:tgtEl>
                                          <p:spTgt spid="17"/>
                                        </p:tgtEl>
                                        <p:attrNameLst>
                                          <p:attrName>ppt_x</p:attrName>
                                        </p:attrNameLst>
                                      </p:cBhvr>
                                      <p:tavLst>
                                        <p:tav tm="0">
                                          <p:val>
                                            <p:strVal val="#ppt_x"/>
                                          </p:val>
                                        </p:tav>
                                        <p:tav tm="100000">
                                          <p:val>
                                            <p:strVal val="#ppt_x"/>
                                          </p:val>
                                        </p:tav>
                                      </p:tavLst>
                                    </p:anim>
                                    <p:anim calcmode="lin" valueType="num">
                                      <p:cBhvr additive="base">
                                        <p:cTn id="198" dur="500" fill="hold"/>
                                        <p:tgtEl>
                                          <p:spTgt spid="17"/>
                                        </p:tgtEl>
                                        <p:attrNameLst>
                                          <p:attrName>ppt_y</p:attrName>
                                        </p:attrNameLst>
                                      </p:cBhvr>
                                      <p:tavLst>
                                        <p:tav tm="0">
                                          <p:val>
                                            <p:strVal val="1+#ppt_h/2"/>
                                          </p:val>
                                        </p:tav>
                                        <p:tav tm="100000">
                                          <p:val>
                                            <p:strVal val="#ppt_y"/>
                                          </p:val>
                                        </p:tav>
                                      </p:tavLst>
                                    </p:anim>
                                  </p:childTnLst>
                                </p:cTn>
                              </p:par>
                              <p:par>
                                <p:cTn id="199" presetID="2" presetClass="entr" presetSubtype="4" fill="hold" grpId="0" nodeType="withEffect">
                                  <p:stCondLst>
                                    <p:cond delay="0"/>
                                  </p:stCondLst>
                                  <p:childTnLst>
                                    <p:set>
                                      <p:cBhvr>
                                        <p:cTn id="200" dur="1" fill="hold">
                                          <p:stCondLst>
                                            <p:cond delay="0"/>
                                          </p:stCondLst>
                                        </p:cTn>
                                        <p:tgtEl>
                                          <p:spTgt spid="36"/>
                                        </p:tgtEl>
                                        <p:attrNameLst>
                                          <p:attrName>style.visibility</p:attrName>
                                        </p:attrNameLst>
                                      </p:cBhvr>
                                      <p:to>
                                        <p:strVal val="visible"/>
                                      </p:to>
                                    </p:set>
                                    <p:anim calcmode="lin" valueType="num">
                                      <p:cBhvr additive="base">
                                        <p:cTn id="201" dur="500" fill="hold"/>
                                        <p:tgtEl>
                                          <p:spTgt spid="36"/>
                                        </p:tgtEl>
                                        <p:attrNameLst>
                                          <p:attrName>ppt_x</p:attrName>
                                        </p:attrNameLst>
                                      </p:cBhvr>
                                      <p:tavLst>
                                        <p:tav tm="0">
                                          <p:val>
                                            <p:strVal val="#ppt_x"/>
                                          </p:val>
                                        </p:tav>
                                        <p:tav tm="100000">
                                          <p:val>
                                            <p:strVal val="#ppt_x"/>
                                          </p:val>
                                        </p:tav>
                                      </p:tavLst>
                                    </p:anim>
                                    <p:anim calcmode="lin" valueType="num">
                                      <p:cBhvr additive="base">
                                        <p:cTn id="20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3" grpId="0"/>
      <p:bldP spid="16" grpId="0"/>
      <p:bldP spid="22" grpId="0" animBg="1"/>
      <p:bldP spid="23" grpId="0"/>
      <p:bldP spid="27" grpId="0" animBg="1"/>
      <p:bldP spid="6" grpId="0" animBg="1"/>
      <p:bldP spid="2" grpId="0"/>
      <p:bldP spid="3" grpId="0"/>
      <p:bldP spid="7" grpId="0"/>
      <p:bldP spid="31" grpId="0" animBg="1"/>
      <p:bldP spid="4" grpId="0"/>
      <p:bldP spid="11" grpId="0"/>
      <p:bldP spid="18" grpId="0"/>
      <p:bldP spid="39" grpId="0" animBg="1"/>
      <p:bldP spid="40" grpId="0" animBg="1"/>
      <p:bldP spid="41" grpId="0" animBg="1"/>
      <p:bldP spid="42" grpId="0"/>
      <p:bldP spid="29" grpId="0"/>
      <p:bldP spid="32" grpId="0"/>
      <p:bldP spid="9" grpId="0"/>
      <p:bldP spid="35" grpId="0"/>
      <p:bldP spid="14" grpId="0"/>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C1BB9104-0789-13CC-852F-44D342E7C8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7504" y="1188891"/>
            <a:ext cx="1171719" cy="3267075"/>
          </a:xfrm>
          <a:prstGeom prst="rect">
            <a:avLst/>
          </a:prstGeom>
          <a:noFill/>
          <a:extLst>
            <a:ext uri="{909E8E84-426E-40DD-AFC4-6F175D3DCCD1}">
              <a14:hiddenFill xmlns:a14="http://schemas.microsoft.com/office/drawing/2010/main">
                <a:solidFill>
                  <a:srgbClr val="FFFFFF"/>
                </a:solidFill>
              </a14:hiddenFill>
            </a:ext>
          </a:extLst>
        </p:spPr>
      </p:pic>
      <p:pic>
        <p:nvPicPr>
          <p:cNvPr id="8" name="Bildobjekt 7">
            <a:extLst>
              <a:ext uri="{FF2B5EF4-FFF2-40B4-BE49-F238E27FC236}">
                <a16:creationId xmlns:a16="http://schemas.microsoft.com/office/drawing/2014/main" id="{C49CA4CE-E312-D7AE-1048-A943934EACB7}"/>
              </a:ext>
            </a:extLst>
          </p:cNvPr>
          <p:cNvPicPr>
            <a:picLocks noChangeAspect="1"/>
          </p:cNvPicPr>
          <p:nvPr/>
        </p:nvPicPr>
        <p:blipFill>
          <a:blip r:embed="rId3"/>
          <a:stretch>
            <a:fillRect/>
          </a:stretch>
        </p:blipFill>
        <p:spPr>
          <a:xfrm>
            <a:off x="10119152" y="1193488"/>
            <a:ext cx="1475451" cy="3267074"/>
          </a:xfrm>
          <a:prstGeom prst="rect">
            <a:avLst/>
          </a:prstGeom>
        </p:spPr>
      </p:pic>
      <p:pic>
        <p:nvPicPr>
          <p:cNvPr id="9" name="Bildobjekt 8">
            <a:extLst>
              <a:ext uri="{FF2B5EF4-FFF2-40B4-BE49-F238E27FC236}">
                <a16:creationId xmlns:a16="http://schemas.microsoft.com/office/drawing/2014/main" id="{583B4BAD-56A7-F903-E7D6-02387DD88558}"/>
              </a:ext>
            </a:extLst>
          </p:cNvPr>
          <p:cNvPicPr>
            <a:picLocks noChangeAspect="1"/>
          </p:cNvPicPr>
          <p:nvPr/>
        </p:nvPicPr>
        <p:blipFill>
          <a:blip r:embed="rId4"/>
          <a:stretch>
            <a:fillRect/>
          </a:stretch>
        </p:blipFill>
        <p:spPr>
          <a:xfrm>
            <a:off x="10559291" y="4503669"/>
            <a:ext cx="1724098" cy="619916"/>
          </a:xfrm>
          <a:prstGeom prst="rect">
            <a:avLst/>
          </a:prstGeom>
        </p:spPr>
      </p:pic>
      <p:pic>
        <p:nvPicPr>
          <p:cNvPr id="10" name="Bildobjekt 9">
            <a:extLst>
              <a:ext uri="{FF2B5EF4-FFF2-40B4-BE49-F238E27FC236}">
                <a16:creationId xmlns:a16="http://schemas.microsoft.com/office/drawing/2014/main" id="{400ED9A2-346E-C650-68EE-673BD43D8991}"/>
              </a:ext>
            </a:extLst>
          </p:cNvPr>
          <p:cNvPicPr>
            <a:picLocks noChangeAspect="1"/>
          </p:cNvPicPr>
          <p:nvPr/>
        </p:nvPicPr>
        <p:blipFill>
          <a:blip r:embed="rId5"/>
          <a:stretch>
            <a:fillRect/>
          </a:stretch>
        </p:blipFill>
        <p:spPr>
          <a:xfrm>
            <a:off x="10456463" y="5256141"/>
            <a:ext cx="1041665" cy="692786"/>
          </a:xfrm>
          <a:prstGeom prst="rect">
            <a:avLst/>
          </a:prstGeom>
        </p:spPr>
      </p:pic>
      <p:pic>
        <p:nvPicPr>
          <p:cNvPr id="12" name="Picture 2" descr="Landsorganisationen i Sverige – Wikipedia">
            <a:extLst>
              <a:ext uri="{FF2B5EF4-FFF2-40B4-BE49-F238E27FC236}">
                <a16:creationId xmlns:a16="http://schemas.microsoft.com/office/drawing/2014/main" id="{50C09D33-7DC6-4D7B-4FAF-10A7DFD292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56199" y="5234416"/>
            <a:ext cx="963643" cy="6927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Röda Korset | Världens främsta kris- och katastroforganisation">
            <a:extLst>
              <a:ext uri="{FF2B5EF4-FFF2-40B4-BE49-F238E27FC236}">
                <a16:creationId xmlns:a16="http://schemas.microsoft.com/office/drawing/2014/main" id="{3C8161B6-6C5E-46BE-ECE4-31F72B7F26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69443" y="4367664"/>
            <a:ext cx="1210331" cy="673345"/>
          </a:xfrm>
          <a:prstGeom prst="rect">
            <a:avLst/>
          </a:prstGeom>
          <a:noFill/>
          <a:extLst>
            <a:ext uri="{909E8E84-426E-40DD-AFC4-6F175D3DCCD1}">
              <a14:hiddenFill xmlns:a14="http://schemas.microsoft.com/office/drawing/2010/main">
                <a:solidFill>
                  <a:srgbClr val="FFFFFF"/>
                </a:solidFill>
              </a14:hiddenFill>
            </a:ext>
          </a:extLst>
        </p:spPr>
      </p:pic>
      <p:sp>
        <p:nvSpPr>
          <p:cNvPr id="14" name="textruta 13">
            <a:extLst>
              <a:ext uri="{FF2B5EF4-FFF2-40B4-BE49-F238E27FC236}">
                <a16:creationId xmlns:a16="http://schemas.microsoft.com/office/drawing/2014/main" id="{5E8FA73E-623F-FFA9-397E-55BAD2B5EB6E}"/>
              </a:ext>
            </a:extLst>
          </p:cNvPr>
          <p:cNvSpPr txBox="1"/>
          <p:nvPr/>
        </p:nvSpPr>
        <p:spPr>
          <a:xfrm>
            <a:off x="9282386" y="219806"/>
            <a:ext cx="2185214" cy="523220"/>
          </a:xfrm>
          <a:prstGeom prst="rect">
            <a:avLst/>
          </a:prstGeom>
          <a:noFill/>
        </p:spPr>
        <p:txBody>
          <a:bodyPr wrap="none" rtlCol="0">
            <a:spAutoFit/>
          </a:bodyPr>
          <a:lstStyle/>
          <a:p>
            <a:r>
              <a:rPr lang="sv-SE" sz="2800" dirty="0">
                <a:latin typeface="Algerian" panose="04020705040A02060702" pitchFamily="82" charset="0"/>
              </a:rPr>
              <a:t>1860 - 1920</a:t>
            </a:r>
          </a:p>
        </p:txBody>
      </p:sp>
      <p:sp>
        <p:nvSpPr>
          <p:cNvPr id="15" name="textruta 14">
            <a:extLst>
              <a:ext uri="{FF2B5EF4-FFF2-40B4-BE49-F238E27FC236}">
                <a16:creationId xmlns:a16="http://schemas.microsoft.com/office/drawing/2014/main" id="{B8E6AA68-0BB3-584E-05F7-472AF4277513}"/>
              </a:ext>
            </a:extLst>
          </p:cNvPr>
          <p:cNvSpPr txBox="1"/>
          <p:nvPr/>
        </p:nvSpPr>
        <p:spPr>
          <a:xfrm>
            <a:off x="9206404" y="610520"/>
            <a:ext cx="2337178" cy="555730"/>
          </a:xfrm>
          <a:prstGeom prst="rect">
            <a:avLst/>
          </a:prstGeom>
          <a:noFill/>
        </p:spPr>
        <p:txBody>
          <a:bodyPr wrap="none" rtlCol="0">
            <a:spAutoFit/>
          </a:bodyPr>
          <a:lstStyle/>
          <a:p>
            <a:pPr>
              <a:lnSpc>
                <a:spcPts val="1800"/>
              </a:lnSpc>
            </a:pPr>
            <a:r>
              <a:rPr lang="sv-SE" b="1" dirty="0">
                <a:latin typeface="Times New Roman" panose="02020603050405020304" pitchFamily="18" charset="0"/>
                <a:ea typeface="Calibri" panose="020F0502020204030204" pitchFamily="34" charset="0"/>
              </a:rPr>
              <a:t>P</a:t>
            </a:r>
            <a:r>
              <a:rPr lang="sv-SE" sz="1800" b="1" dirty="0">
                <a:effectLst/>
                <a:latin typeface="Times New Roman" panose="02020603050405020304" pitchFamily="18" charset="0"/>
                <a:ea typeface="Calibri" panose="020F0502020204030204" pitchFamily="34" charset="0"/>
              </a:rPr>
              <a:t>olitiska rörelser och </a:t>
            </a:r>
          </a:p>
          <a:p>
            <a:pPr>
              <a:lnSpc>
                <a:spcPts val="1800"/>
              </a:lnSpc>
            </a:pPr>
            <a:r>
              <a:rPr lang="sv-SE" sz="1800" b="1" dirty="0">
                <a:effectLst/>
                <a:latin typeface="Times New Roman" panose="02020603050405020304" pitchFamily="18" charset="0"/>
                <a:ea typeface="Calibri" panose="020F0502020204030204" pitchFamily="34" charset="0"/>
              </a:rPr>
              <a:t>skolor för demokrati</a:t>
            </a:r>
            <a:endParaRPr lang="sv-SE" b="1" dirty="0"/>
          </a:p>
        </p:txBody>
      </p:sp>
      <p:pic>
        <p:nvPicPr>
          <p:cNvPr id="16" name="Picture 2" descr="Hyresgästföreningen Region Stockholm (@HyresgastSTHLM) | Twitter">
            <a:extLst>
              <a:ext uri="{FF2B5EF4-FFF2-40B4-BE49-F238E27FC236}">
                <a16:creationId xmlns:a16="http://schemas.microsoft.com/office/drawing/2014/main" id="{83FB68EB-65EC-3BA5-A766-044E6D9564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41300" y="6033214"/>
            <a:ext cx="1265968" cy="646330"/>
          </a:xfrm>
          <a:prstGeom prst="rect">
            <a:avLst/>
          </a:prstGeom>
          <a:noFill/>
          <a:extLst>
            <a:ext uri="{909E8E84-426E-40DD-AFC4-6F175D3DCCD1}">
              <a14:hiddenFill xmlns:a14="http://schemas.microsoft.com/office/drawing/2010/main">
                <a:solidFill>
                  <a:srgbClr val="FFFFFF"/>
                </a:solidFill>
              </a14:hiddenFill>
            </a:ext>
          </a:extLst>
        </p:spPr>
      </p:pic>
      <p:pic>
        <p:nvPicPr>
          <p:cNvPr id="17" name="Bildobjekt 16">
            <a:extLst>
              <a:ext uri="{FF2B5EF4-FFF2-40B4-BE49-F238E27FC236}">
                <a16:creationId xmlns:a16="http://schemas.microsoft.com/office/drawing/2014/main" id="{2C3827BF-60A3-E2C8-8655-207D2C067A56}"/>
              </a:ext>
            </a:extLst>
          </p:cNvPr>
          <p:cNvPicPr>
            <a:picLocks noChangeAspect="1"/>
          </p:cNvPicPr>
          <p:nvPr/>
        </p:nvPicPr>
        <p:blipFill>
          <a:blip r:embed="rId9"/>
          <a:stretch>
            <a:fillRect/>
          </a:stretch>
        </p:blipFill>
        <p:spPr>
          <a:xfrm>
            <a:off x="10005650" y="4407335"/>
            <a:ext cx="957245" cy="705348"/>
          </a:xfrm>
          <a:prstGeom prst="rect">
            <a:avLst/>
          </a:prstGeom>
        </p:spPr>
      </p:pic>
      <p:pic>
        <p:nvPicPr>
          <p:cNvPr id="18" name="Picture 2" descr="Folkets Hus och Parker/ABF Kalmar län - Virserum konsthall">
            <a:extLst>
              <a:ext uri="{FF2B5EF4-FFF2-40B4-BE49-F238E27FC236}">
                <a16:creationId xmlns:a16="http://schemas.microsoft.com/office/drawing/2014/main" id="{A7107E75-3BE7-BEA2-EEFD-F1EBA68772F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33901" y="5902961"/>
            <a:ext cx="1265968" cy="78618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Rädda Barnen Lund - Home | Facebook">
            <a:extLst>
              <a:ext uri="{FF2B5EF4-FFF2-40B4-BE49-F238E27FC236}">
                <a16:creationId xmlns:a16="http://schemas.microsoft.com/office/drawing/2014/main" id="{A619907B-6EB0-DCF6-AC2C-FD54DC880CE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62895" y="5915798"/>
            <a:ext cx="839699" cy="755421"/>
          </a:xfrm>
          <a:prstGeom prst="rect">
            <a:avLst/>
          </a:prstGeom>
          <a:noFill/>
          <a:extLst>
            <a:ext uri="{909E8E84-426E-40DD-AFC4-6F175D3DCCD1}">
              <a14:hiddenFill xmlns:a14="http://schemas.microsoft.com/office/drawing/2010/main">
                <a:solidFill>
                  <a:srgbClr val="FFFFFF"/>
                </a:solidFill>
              </a14:hiddenFill>
            </a:ext>
          </a:extLst>
        </p:spPr>
      </p:pic>
      <p:sp>
        <p:nvSpPr>
          <p:cNvPr id="20" name="textruta 19">
            <a:extLst>
              <a:ext uri="{FF2B5EF4-FFF2-40B4-BE49-F238E27FC236}">
                <a16:creationId xmlns:a16="http://schemas.microsoft.com/office/drawing/2014/main" id="{C3795A7E-9BBA-368F-9D3C-85E1B2F60FC2}"/>
              </a:ext>
            </a:extLst>
          </p:cNvPr>
          <p:cNvSpPr txBox="1"/>
          <p:nvPr/>
        </p:nvSpPr>
        <p:spPr>
          <a:xfrm>
            <a:off x="6638488" y="3158410"/>
            <a:ext cx="1823448" cy="1631216"/>
          </a:xfrm>
          <a:prstGeom prst="rect">
            <a:avLst/>
          </a:prstGeom>
          <a:noFill/>
        </p:spPr>
        <p:txBody>
          <a:bodyPr wrap="none" rtlCol="0">
            <a:spAutoFit/>
          </a:bodyPr>
          <a:lstStyle/>
          <a:p>
            <a:pPr algn="ctr"/>
            <a:r>
              <a:rPr lang="sv-SE" sz="1600" b="1" i="1" dirty="0"/>
              <a:t>Svensk folkrörelse</a:t>
            </a:r>
          </a:p>
          <a:p>
            <a:pPr algn="ctr"/>
            <a:r>
              <a:rPr lang="sv-SE" sz="1400" b="1" dirty="0"/>
              <a:t>Sprungen ur det</a:t>
            </a:r>
          </a:p>
          <a:p>
            <a:pPr algn="ctr"/>
            <a:r>
              <a:rPr lang="sv-SE" sz="1400" b="1" dirty="0"/>
              <a:t>civila samhällets krav</a:t>
            </a:r>
          </a:p>
          <a:p>
            <a:pPr algn="ctr"/>
            <a:r>
              <a:rPr lang="sv-SE" sz="1400" b="1" dirty="0"/>
              <a:t>på demokrati och </a:t>
            </a:r>
          </a:p>
          <a:p>
            <a:pPr algn="ctr"/>
            <a:r>
              <a:rPr lang="sv-SE" sz="1400" b="1" dirty="0"/>
              <a:t>samhällsförändring</a:t>
            </a:r>
          </a:p>
          <a:p>
            <a:pPr algn="ctr"/>
            <a:r>
              <a:rPr lang="sv-SE" sz="1400" b="1" i="1" dirty="0"/>
              <a:t>Sällskapet för nyttiga </a:t>
            </a:r>
          </a:p>
          <a:p>
            <a:pPr algn="ctr"/>
            <a:r>
              <a:rPr lang="sv-SE" sz="1400" b="1" i="1" dirty="0"/>
              <a:t>kunskaper (1833)</a:t>
            </a:r>
          </a:p>
        </p:txBody>
      </p:sp>
      <p:pic>
        <p:nvPicPr>
          <p:cNvPr id="21" name="Bildobjekt 20">
            <a:extLst>
              <a:ext uri="{FF2B5EF4-FFF2-40B4-BE49-F238E27FC236}">
                <a16:creationId xmlns:a16="http://schemas.microsoft.com/office/drawing/2014/main" id="{E1CACB00-7DDC-0F40-CE64-597DE62845A6}"/>
              </a:ext>
            </a:extLst>
          </p:cNvPr>
          <p:cNvPicPr>
            <a:picLocks noChangeAspect="1"/>
          </p:cNvPicPr>
          <p:nvPr/>
        </p:nvPicPr>
        <p:blipFill>
          <a:blip r:embed="rId12"/>
          <a:stretch>
            <a:fillRect/>
          </a:stretch>
        </p:blipFill>
        <p:spPr>
          <a:xfrm>
            <a:off x="10555810" y="5060506"/>
            <a:ext cx="724881" cy="182003"/>
          </a:xfrm>
          <a:prstGeom prst="rect">
            <a:avLst/>
          </a:prstGeom>
        </p:spPr>
      </p:pic>
      <p:pic>
        <p:nvPicPr>
          <p:cNvPr id="22" name="Picture 2" descr="Folkrörelser och protester: Välfärdsstaten">
            <a:extLst>
              <a:ext uri="{FF2B5EF4-FFF2-40B4-BE49-F238E27FC236}">
                <a16:creationId xmlns:a16="http://schemas.microsoft.com/office/drawing/2014/main" id="{6096C33E-84FA-7F22-B0E3-14361141B46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42596" y="1812857"/>
            <a:ext cx="2289953" cy="1284149"/>
          </a:xfrm>
          <a:prstGeom prst="rect">
            <a:avLst/>
          </a:prstGeom>
          <a:noFill/>
          <a:extLst>
            <a:ext uri="{909E8E84-426E-40DD-AFC4-6F175D3DCCD1}">
              <a14:hiddenFill xmlns:a14="http://schemas.microsoft.com/office/drawing/2010/main">
                <a:solidFill>
                  <a:srgbClr val="FFFFFF"/>
                </a:solidFill>
              </a14:hiddenFill>
            </a:ext>
          </a:extLst>
        </p:spPr>
      </p:pic>
      <p:pic>
        <p:nvPicPr>
          <p:cNvPr id="26" name="Platshållare för innehåll 6">
            <a:extLst>
              <a:ext uri="{FF2B5EF4-FFF2-40B4-BE49-F238E27FC236}">
                <a16:creationId xmlns:a16="http://schemas.microsoft.com/office/drawing/2014/main" id="{F6F687EE-49D7-27D9-58EF-A1599B365E5F}"/>
              </a:ext>
            </a:extLst>
          </p:cNvPr>
          <p:cNvPicPr>
            <a:picLocks noGrp="1" noChangeAspect="1"/>
          </p:cNvPicPr>
          <p:nvPr>
            <p:ph idx="1"/>
          </p:nvPr>
        </p:nvPicPr>
        <p:blipFill>
          <a:blip r:embed="rId14"/>
          <a:stretch>
            <a:fillRect/>
          </a:stretch>
        </p:blipFill>
        <p:spPr>
          <a:xfrm>
            <a:off x="3847408" y="1889419"/>
            <a:ext cx="1981633" cy="2517916"/>
          </a:xfrm>
        </p:spPr>
      </p:pic>
      <p:pic>
        <p:nvPicPr>
          <p:cNvPr id="27" name="Picture 2" descr="The Primacy of Politics">
            <a:extLst>
              <a:ext uri="{FF2B5EF4-FFF2-40B4-BE49-F238E27FC236}">
                <a16:creationId xmlns:a16="http://schemas.microsoft.com/office/drawing/2014/main" id="{43FE4A78-66A6-CACE-36B7-CC539360F14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9672" y="1694072"/>
            <a:ext cx="2386611" cy="4660024"/>
          </a:xfrm>
          <a:prstGeom prst="rect">
            <a:avLst/>
          </a:prstGeom>
          <a:noFill/>
          <a:extLst>
            <a:ext uri="{909E8E84-426E-40DD-AFC4-6F175D3DCCD1}">
              <a14:hiddenFill xmlns:a14="http://schemas.microsoft.com/office/drawing/2010/main">
                <a:solidFill>
                  <a:srgbClr val="FFFFFF"/>
                </a:solidFill>
              </a14:hiddenFill>
            </a:ext>
          </a:extLst>
        </p:spPr>
      </p:pic>
      <p:sp>
        <p:nvSpPr>
          <p:cNvPr id="28" name="textruta 27">
            <a:extLst>
              <a:ext uri="{FF2B5EF4-FFF2-40B4-BE49-F238E27FC236}">
                <a16:creationId xmlns:a16="http://schemas.microsoft.com/office/drawing/2014/main" id="{B024389D-2734-7DE2-4F58-2C167526CA6E}"/>
              </a:ext>
            </a:extLst>
          </p:cNvPr>
          <p:cNvSpPr txBox="1"/>
          <p:nvPr/>
        </p:nvSpPr>
        <p:spPr>
          <a:xfrm>
            <a:off x="741233" y="371284"/>
            <a:ext cx="5764655" cy="1200329"/>
          </a:xfrm>
          <a:prstGeom prst="rect">
            <a:avLst/>
          </a:prstGeom>
          <a:noFill/>
        </p:spPr>
        <p:txBody>
          <a:bodyPr wrap="none" rtlCol="0">
            <a:spAutoFit/>
          </a:bodyPr>
          <a:lstStyle/>
          <a:p>
            <a:pPr algn="ctr"/>
            <a:r>
              <a:rPr lang="sv-SE" sz="2400" b="1" dirty="0"/>
              <a:t>Hur den svenska folkrörelsen,</a:t>
            </a:r>
          </a:p>
          <a:p>
            <a:pPr algn="ctr"/>
            <a:r>
              <a:rPr lang="sv-SE" sz="2400" b="1" dirty="0"/>
              <a:t>till skillnad från folkrörelsen på kontinenten</a:t>
            </a:r>
          </a:p>
          <a:p>
            <a:pPr algn="ctr"/>
            <a:r>
              <a:rPr lang="sv-SE" sz="2400" b="1" dirty="0"/>
              <a:t>kunde undvika att köra i diket på 30-talet</a:t>
            </a:r>
            <a:endParaRPr lang="en-GB" sz="2400" b="1" dirty="0"/>
          </a:p>
        </p:txBody>
      </p:sp>
      <p:pic>
        <p:nvPicPr>
          <p:cNvPr id="29" name="Bildobjekt 28">
            <a:extLst>
              <a:ext uri="{FF2B5EF4-FFF2-40B4-BE49-F238E27FC236}">
                <a16:creationId xmlns:a16="http://schemas.microsoft.com/office/drawing/2014/main" id="{30CD406F-D87F-1636-49D3-6BEEED26AA7E}"/>
              </a:ext>
            </a:extLst>
          </p:cNvPr>
          <p:cNvPicPr>
            <a:picLocks noChangeAspect="1"/>
          </p:cNvPicPr>
          <p:nvPr/>
        </p:nvPicPr>
        <p:blipFill>
          <a:blip r:embed="rId16"/>
          <a:stretch>
            <a:fillRect/>
          </a:stretch>
        </p:blipFill>
        <p:spPr>
          <a:xfrm>
            <a:off x="6630503" y="5405313"/>
            <a:ext cx="1663179" cy="1152525"/>
          </a:xfrm>
          <a:prstGeom prst="rect">
            <a:avLst/>
          </a:prstGeom>
        </p:spPr>
      </p:pic>
      <p:sp>
        <p:nvSpPr>
          <p:cNvPr id="30" name="textruta 29">
            <a:extLst>
              <a:ext uri="{FF2B5EF4-FFF2-40B4-BE49-F238E27FC236}">
                <a16:creationId xmlns:a16="http://schemas.microsoft.com/office/drawing/2014/main" id="{6780F04A-CE52-2E00-264A-6659033D8D92}"/>
              </a:ext>
            </a:extLst>
          </p:cNvPr>
          <p:cNvSpPr txBox="1"/>
          <p:nvPr/>
        </p:nvSpPr>
        <p:spPr>
          <a:xfrm>
            <a:off x="6475635" y="4697578"/>
            <a:ext cx="1981633" cy="646331"/>
          </a:xfrm>
          <a:prstGeom prst="rect">
            <a:avLst/>
          </a:prstGeom>
          <a:noFill/>
        </p:spPr>
        <p:txBody>
          <a:bodyPr wrap="none" rtlCol="0">
            <a:spAutoFit/>
          </a:bodyPr>
          <a:lstStyle/>
          <a:p>
            <a:pPr algn="ctr"/>
            <a:r>
              <a:rPr lang="sv-SE" b="1" i="1" dirty="0"/>
              <a:t>Visionens och </a:t>
            </a:r>
          </a:p>
          <a:p>
            <a:pPr algn="ctr"/>
            <a:r>
              <a:rPr lang="sv-SE" b="1" i="1" dirty="0"/>
              <a:t>hoppets betydelse</a:t>
            </a:r>
            <a:r>
              <a:rPr lang="sv-SE" b="1" dirty="0"/>
              <a:t> </a:t>
            </a:r>
          </a:p>
        </p:txBody>
      </p:sp>
      <p:sp>
        <p:nvSpPr>
          <p:cNvPr id="31" name="textruta 30">
            <a:extLst>
              <a:ext uri="{FF2B5EF4-FFF2-40B4-BE49-F238E27FC236}">
                <a16:creationId xmlns:a16="http://schemas.microsoft.com/office/drawing/2014/main" id="{A24D662F-FBF3-9CA8-6E66-11097249B8E5}"/>
              </a:ext>
            </a:extLst>
          </p:cNvPr>
          <p:cNvSpPr txBox="1"/>
          <p:nvPr/>
        </p:nvSpPr>
        <p:spPr>
          <a:xfrm>
            <a:off x="3244654" y="4659520"/>
            <a:ext cx="3286316" cy="854336"/>
          </a:xfrm>
          <a:prstGeom prst="rect">
            <a:avLst/>
          </a:prstGeom>
          <a:noFill/>
        </p:spPr>
        <p:txBody>
          <a:bodyPr wrap="square">
            <a:spAutoFit/>
          </a:bodyPr>
          <a:lstStyle/>
          <a:p>
            <a:pPr algn="ctr">
              <a:lnSpc>
                <a:spcPts val="1500"/>
              </a:lnSpc>
            </a:pPr>
            <a:r>
              <a:rPr lang="sv-SE" sz="1400" b="1" dirty="0">
                <a:solidFill>
                  <a:srgbClr val="FF0000"/>
                </a:solidFill>
                <a:latin typeface="Calibri" panose="020F0502020204030204" pitchFamily="34" charset="0"/>
                <a:cs typeface="Calibri" panose="020F0502020204030204" pitchFamily="34" charset="0"/>
              </a:rPr>
              <a:t>Kulturen är</a:t>
            </a:r>
            <a:r>
              <a:rPr lang="sv-SE" sz="1400" b="1" i="0" dirty="0">
                <a:solidFill>
                  <a:srgbClr val="FF0000"/>
                </a:solidFill>
                <a:effectLst/>
                <a:latin typeface="Calibri" panose="020F0502020204030204" pitchFamily="34" charset="0"/>
                <a:cs typeface="Calibri" panose="020F0502020204030204" pitchFamily="34" charset="0"/>
              </a:rPr>
              <a:t> demokratins främsta vapen </a:t>
            </a:r>
          </a:p>
          <a:p>
            <a:pPr algn="ctr">
              <a:lnSpc>
                <a:spcPts val="1500"/>
              </a:lnSpc>
            </a:pPr>
            <a:r>
              <a:rPr lang="sv-SE" sz="1400" b="1" i="0" dirty="0">
                <a:solidFill>
                  <a:srgbClr val="FF0000"/>
                </a:solidFill>
                <a:effectLst/>
                <a:latin typeface="Calibri" panose="020F0502020204030204" pitchFamily="34" charset="0"/>
                <a:cs typeface="Calibri" panose="020F0502020204030204" pitchFamily="34" charset="0"/>
              </a:rPr>
              <a:t>och det som demokratin själv </a:t>
            </a:r>
          </a:p>
          <a:p>
            <a:pPr algn="ctr">
              <a:lnSpc>
                <a:spcPts val="1500"/>
              </a:lnSpc>
            </a:pPr>
            <a:r>
              <a:rPr lang="sv-SE" sz="1400" b="1" i="0" dirty="0">
                <a:solidFill>
                  <a:srgbClr val="FF0000"/>
                </a:solidFill>
                <a:effectLst/>
                <a:latin typeface="Calibri" panose="020F0502020204030204" pitchFamily="34" charset="0"/>
                <a:cs typeface="Calibri" panose="020F0502020204030204" pitchFamily="34" charset="0"/>
              </a:rPr>
              <a:t>är satt att försvara!</a:t>
            </a:r>
          </a:p>
          <a:p>
            <a:pPr algn="ctr">
              <a:lnSpc>
                <a:spcPts val="1500"/>
              </a:lnSpc>
            </a:pPr>
            <a:r>
              <a:rPr lang="sv-SE" sz="1200" b="1" dirty="0">
                <a:solidFill>
                  <a:srgbClr val="FF0000"/>
                </a:solidFill>
                <a:latin typeface="Calibri" panose="020F0502020204030204" pitchFamily="34" charset="0"/>
                <a:cs typeface="Calibri" panose="020F0502020204030204" pitchFamily="34" charset="0"/>
              </a:rPr>
              <a:t>fritt efter Winston Churchill</a:t>
            </a:r>
          </a:p>
        </p:txBody>
      </p:sp>
      <p:sp>
        <p:nvSpPr>
          <p:cNvPr id="32" name="textruta 31">
            <a:extLst>
              <a:ext uri="{FF2B5EF4-FFF2-40B4-BE49-F238E27FC236}">
                <a16:creationId xmlns:a16="http://schemas.microsoft.com/office/drawing/2014/main" id="{80113379-EAC6-C6B0-8F3C-34A1AC75A19E}"/>
              </a:ext>
            </a:extLst>
          </p:cNvPr>
          <p:cNvSpPr txBox="1"/>
          <p:nvPr/>
        </p:nvSpPr>
        <p:spPr>
          <a:xfrm>
            <a:off x="3099827" y="5513856"/>
            <a:ext cx="3575969" cy="646331"/>
          </a:xfrm>
          <a:prstGeom prst="rect">
            <a:avLst/>
          </a:prstGeom>
          <a:noFill/>
        </p:spPr>
        <p:txBody>
          <a:bodyPr wrap="square">
            <a:spAutoFit/>
          </a:bodyPr>
          <a:lstStyle/>
          <a:p>
            <a:pPr algn="ctr"/>
            <a:r>
              <a:rPr lang="sv-SE" sz="1200" b="1" dirty="0"/>
              <a:t>Stefan </a:t>
            </a:r>
            <a:r>
              <a:rPr lang="sv-SE" sz="1200" b="1" dirty="0" err="1"/>
              <a:t>Backius</a:t>
            </a:r>
            <a:r>
              <a:rPr lang="sv-SE" sz="1200" b="1" dirty="0"/>
              <a:t> (2011):</a:t>
            </a:r>
          </a:p>
          <a:p>
            <a:pPr algn="ctr"/>
            <a:r>
              <a:rPr lang="sv-SE" sz="1200" b="1" dirty="0"/>
              <a:t> Arbetare på scen </a:t>
            </a:r>
          </a:p>
          <a:p>
            <a:pPr algn="ctr"/>
            <a:r>
              <a:rPr lang="sv-SE" sz="1200" b="1" dirty="0"/>
              <a:t>Amatörteater som politiskt verktyg</a:t>
            </a:r>
          </a:p>
        </p:txBody>
      </p:sp>
    </p:spTree>
    <p:extLst>
      <p:ext uri="{BB962C8B-B14F-4D97-AF65-F5344CB8AC3E}">
        <p14:creationId xmlns:p14="http://schemas.microsoft.com/office/powerpoint/2010/main" val="75926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ppt_x"/>
                                          </p:val>
                                        </p:tav>
                                        <p:tav tm="100000">
                                          <p:val>
                                            <p:strVal val="#ppt_x"/>
                                          </p:val>
                                        </p:tav>
                                      </p:tavLst>
                                    </p:anim>
                                    <p:anim calcmode="lin" valueType="num">
                                      <p:cBhvr additive="base">
                                        <p:cTn id="60" dur="500" fill="hold"/>
                                        <p:tgtEl>
                                          <p:spTgt spid="21"/>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ppt_x"/>
                                          </p:val>
                                        </p:tav>
                                        <p:tav tm="100000">
                                          <p:val>
                                            <p:strVal val="#ppt_x"/>
                                          </p:val>
                                        </p:tav>
                                      </p:tavLst>
                                    </p:anim>
                                    <p:anim calcmode="lin" valueType="num">
                                      <p:cBhvr additive="base">
                                        <p:cTn id="64" dur="500" fill="hold"/>
                                        <p:tgtEl>
                                          <p:spTgt spid="10"/>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500" fill="hold"/>
                                        <p:tgtEl>
                                          <p:spTgt spid="12"/>
                                        </p:tgtEl>
                                        <p:attrNameLst>
                                          <p:attrName>ppt_x</p:attrName>
                                        </p:attrNameLst>
                                      </p:cBhvr>
                                      <p:tavLst>
                                        <p:tav tm="0">
                                          <p:val>
                                            <p:strVal val="#ppt_x"/>
                                          </p:val>
                                        </p:tav>
                                        <p:tav tm="100000">
                                          <p:val>
                                            <p:strVal val="#ppt_x"/>
                                          </p:val>
                                        </p:tav>
                                      </p:tavLst>
                                    </p:anim>
                                    <p:anim calcmode="lin" valueType="num">
                                      <p:cBhvr additive="base">
                                        <p:cTn id="68" dur="500" fill="hold"/>
                                        <p:tgtEl>
                                          <p:spTgt spid="12"/>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500" fill="hold"/>
                                        <p:tgtEl>
                                          <p:spTgt spid="18"/>
                                        </p:tgtEl>
                                        <p:attrNameLst>
                                          <p:attrName>ppt_x</p:attrName>
                                        </p:attrNameLst>
                                      </p:cBhvr>
                                      <p:tavLst>
                                        <p:tav tm="0">
                                          <p:val>
                                            <p:strVal val="#ppt_x"/>
                                          </p:val>
                                        </p:tav>
                                        <p:tav tm="100000">
                                          <p:val>
                                            <p:strVal val="#ppt_x"/>
                                          </p:val>
                                        </p:tav>
                                      </p:tavLst>
                                    </p:anim>
                                    <p:anim calcmode="lin" valueType="num">
                                      <p:cBhvr additive="base">
                                        <p:cTn id="72" dur="500" fill="hold"/>
                                        <p:tgtEl>
                                          <p:spTgt spid="18"/>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500" fill="hold"/>
                                        <p:tgtEl>
                                          <p:spTgt spid="19"/>
                                        </p:tgtEl>
                                        <p:attrNameLst>
                                          <p:attrName>ppt_x</p:attrName>
                                        </p:attrNameLst>
                                      </p:cBhvr>
                                      <p:tavLst>
                                        <p:tav tm="0">
                                          <p:val>
                                            <p:strVal val="#ppt_x"/>
                                          </p:val>
                                        </p:tav>
                                        <p:tav tm="100000">
                                          <p:val>
                                            <p:strVal val="#ppt_x"/>
                                          </p:val>
                                        </p:tav>
                                      </p:tavLst>
                                    </p:anim>
                                    <p:anim calcmode="lin" valueType="num">
                                      <p:cBhvr additive="base">
                                        <p:cTn id="76" dur="500" fill="hold"/>
                                        <p:tgtEl>
                                          <p:spTgt spid="19"/>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additive="base">
                                        <p:cTn id="79" dur="500" fill="hold"/>
                                        <p:tgtEl>
                                          <p:spTgt spid="16"/>
                                        </p:tgtEl>
                                        <p:attrNameLst>
                                          <p:attrName>ppt_x</p:attrName>
                                        </p:attrNameLst>
                                      </p:cBhvr>
                                      <p:tavLst>
                                        <p:tav tm="0">
                                          <p:val>
                                            <p:strVal val="#ppt_x"/>
                                          </p:val>
                                        </p:tav>
                                        <p:tav tm="100000">
                                          <p:val>
                                            <p:strVal val="#ppt_x"/>
                                          </p:val>
                                        </p:tav>
                                      </p:tavLst>
                                    </p:anim>
                                    <p:anim calcmode="lin" valueType="num">
                                      <p:cBhvr additive="base">
                                        <p:cTn id="8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0"/>
                                        </p:tgtEl>
                                        <p:attrNameLst>
                                          <p:attrName>style.visibility</p:attrName>
                                        </p:attrNameLst>
                                      </p:cBhvr>
                                      <p:to>
                                        <p:strVal val="visible"/>
                                      </p:to>
                                    </p:set>
                                    <p:anim calcmode="lin" valueType="num">
                                      <p:cBhvr additive="base">
                                        <p:cTn id="85" dur="500" fill="hold"/>
                                        <p:tgtEl>
                                          <p:spTgt spid="30"/>
                                        </p:tgtEl>
                                        <p:attrNameLst>
                                          <p:attrName>ppt_x</p:attrName>
                                        </p:attrNameLst>
                                      </p:cBhvr>
                                      <p:tavLst>
                                        <p:tav tm="0">
                                          <p:val>
                                            <p:strVal val="#ppt_x"/>
                                          </p:val>
                                        </p:tav>
                                        <p:tav tm="100000">
                                          <p:val>
                                            <p:strVal val="#ppt_x"/>
                                          </p:val>
                                        </p:tav>
                                      </p:tavLst>
                                    </p:anim>
                                    <p:anim calcmode="lin" valueType="num">
                                      <p:cBhvr additive="base">
                                        <p:cTn id="86" dur="500" fill="hold"/>
                                        <p:tgtEl>
                                          <p:spTgt spid="30"/>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29"/>
                                        </p:tgtEl>
                                        <p:attrNameLst>
                                          <p:attrName>style.visibility</p:attrName>
                                        </p:attrNameLst>
                                      </p:cBhvr>
                                      <p:to>
                                        <p:strVal val="visible"/>
                                      </p:to>
                                    </p:set>
                                    <p:anim calcmode="lin" valueType="num">
                                      <p:cBhvr additive="base">
                                        <p:cTn id="89" dur="500" fill="hold"/>
                                        <p:tgtEl>
                                          <p:spTgt spid="29"/>
                                        </p:tgtEl>
                                        <p:attrNameLst>
                                          <p:attrName>ppt_x</p:attrName>
                                        </p:attrNameLst>
                                      </p:cBhvr>
                                      <p:tavLst>
                                        <p:tav tm="0">
                                          <p:val>
                                            <p:strVal val="#ppt_x"/>
                                          </p:val>
                                        </p:tav>
                                        <p:tav tm="100000">
                                          <p:val>
                                            <p:strVal val="#ppt_x"/>
                                          </p:val>
                                        </p:tav>
                                      </p:tavLst>
                                    </p:anim>
                                    <p:anim calcmode="lin" valueType="num">
                                      <p:cBhvr additive="base">
                                        <p:cTn id="90" dur="500" fill="hold"/>
                                        <p:tgtEl>
                                          <p:spTgt spid="29"/>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31"/>
                                        </p:tgtEl>
                                        <p:attrNameLst>
                                          <p:attrName>style.visibility</p:attrName>
                                        </p:attrNameLst>
                                      </p:cBhvr>
                                      <p:to>
                                        <p:strVal val="visible"/>
                                      </p:to>
                                    </p:set>
                                    <p:anim calcmode="lin" valueType="num">
                                      <p:cBhvr additive="base">
                                        <p:cTn id="93" dur="500" fill="hold"/>
                                        <p:tgtEl>
                                          <p:spTgt spid="31"/>
                                        </p:tgtEl>
                                        <p:attrNameLst>
                                          <p:attrName>ppt_x</p:attrName>
                                        </p:attrNameLst>
                                      </p:cBhvr>
                                      <p:tavLst>
                                        <p:tav tm="0">
                                          <p:val>
                                            <p:strVal val="#ppt_x"/>
                                          </p:val>
                                        </p:tav>
                                        <p:tav tm="100000">
                                          <p:val>
                                            <p:strVal val="#ppt_x"/>
                                          </p:val>
                                        </p:tav>
                                      </p:tavLst>
                                    </p:anim>
                                    <p:anim calcmode="lin" valueType="num">
                                      <p:cBhvr additive="base">
                                        <p:cTn id="94" dur="500" fill="hold"/>
                                        <p:tgtEl>
                                          <p:spTgt spid="31"/>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32"/>
                                        </p:tgtEl>
                                        <p:attrNameLst>
                                          <p:attrName>style.visibility</p:attrName>
                                        </p:attrNameLst>
                                      </p:cBhvr>
                                      <p:to>
                                        <p:strVal val="visible"/>
                                      </p:to>
                                    </p:set>
                                    <p:anim calcmode="lin" valueType="num">
                                      <p:cBhvr additive="base">
                                        <p:cTn id="97" dur="500" fill="hold"/>
                                        <p:tgtEl>
                                          <p:spTgt spid="32"/>
                                        </p:tgtEl>
                                        <p:attrNameLst>
                                          <p:attrName>ppt_x</p:attrName>
                                        </p:attrNameLst>
                                      </p:cBhvr>
                                      <p:tavLst>
                                        <p:tav tm="0">
                                          <p:val>
                                            <p:strVal val="#ppt_x"/>
                                          </p:val>
                                        </p:tav>
                                        <p:tav tm="100000">
                                          <p:val>
                                            <p:strVal val="#ppt_x"/>
                                          </p:val>
                                        </p:tav>
                                      </p:tavLst>
                                    </p:anim>
                                    <p:anim calcmode="lin" valueType="num">
                                      <p:cBhvr additive="base">
                                        <p:cTn id="9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0" grpId="0"/>
      <p:bldP spid="28" grpId="0"/>
      <p:bldP spid="30" grpId="0"/>
      <p:bldP spid="31" grpId="0"/>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840868" y="5376174"/>
            <a:ext cx="1460775"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ruta 1"/>
          <p:cNvSpPr txBox="1"/>
          <p:nvPr/>
        </p:nvSpPr>
        <p:spPr>
          <a:xfrm>
            <a:off x="4759623" y="5305993"/>
            <a:ext cx="1401409" cy="338554"/>
          </a:xfrm>
          <a:prstGeom prst="rect">
            <a:avLst/>
          </a:prstGeom>
          <a:noFill/>
        </p:spPr>
        <p:txBody>
          <a:bodyPr wrap="none" rtlCol="0">
            <a:spAutoFit/>
          </a:bodyPr>
          <a:lstStyle/>
          <a:p>
            <a:r>
              <a:rPr lang="sv-SE" sz="1600" b="1" dirty="0"/>
              <a:t>Inkomstnivåer</a:t>
            </a:r>
          </a:p>
        </p:txBody>
      </p:sp>
      <p:sp>
        <p:nvSpPr>
          <p:cNvPr id="3" name="textruta 2"/>
          <p:cNvSpPr txBox="1"/>
          <p:nvPr/>
        </p:nvSpPr>
        <p:spPr>
          <a:xfrm>
            <a:off x="4892326" y="5644548"/>
            <a:ext cx="1191608" cy="584775"/>
          </a:xfrm>
          <a:prstGeom prst="rect">
            <a:avLst/>
          </a:prstGeom>
          <a:noFill/>
        </p:spPr>
        <p:txBody>
          <a:bodyPr wrap="none" rtlCol="0">
            <a:spAutoFit/>
          </a:bodyPr>
          <a:lstStyle/>
          <a:p>
            <a:pPr algn="ctr"/>
            <a:r>
              <a:rPr lang="sv-SE" sz="1600" b="1" dirty="0"/>
              <a:t>Segregation</a:t>
            </a:r>
          </a:p>
          <a:p>
            <a:pPr algn="ctr"/>
            <a:r>
              <a:rPr lang="sv-SE" sz="1600" b="1" dirty="0"/>
              <a:t>Ohälsotal</a:t>
            </a:r>
          </a:p>
        </p:txBody>
      </p:sp>
      <p:sp>
        <p:nvSpPr>
          <p:cNvPr id="4" name="textruta 3"/>
          <p:cNvSpPr txBox="1"/>
          <p:nvPr/>
        </p:nvSpPr>
        <p:spPr>
          <a:xfrm>
            <a:off x="4587271" y="4899346"/>
            <a:ext cx="1840376" cy="338554"/>
          </a:xfrm>
          <a:prstGeom prst="rect">
            <a:avLst/>
          </a:prstGeom>
          <a:noFill/>
        </p:spPr>
        <p:txBody>
          <a:bodyPr wrap="none" rtlCol="0">
            <a:spAutoFit/>
          </a:bodyPr>
          <a:lstStyle/>
          <a:p>
            <a:r>
              <a:rPr lang="sv-SE" sz="1600" b="1" dirty="0"/>
              <a:t>Sysselsättningsgrad</a:t>
            </a:r>
          </a:p>
        </p:txBody>
      </p:sp>
      <p:sp>
        <p:nvSpPr>
          <p:cNvPr id="6" name="textruta 5"/>
          <p:cNvSpPr txBox="1"/>
          <p:nvPr/>
        </p:nvSpPr>
        <p:spPr>
          <a:xfrm>
            <a:off x="4764211" y="4482788"/>
            <a:ext cx="1516954" cy="338554"/>
          </a:xfrm>
          <a:prstGeom prst="rect">
            <a:avLst/>
          </a:prstGeom>
          <a:noFill/>
        </p:spPr>
        <p:txBody>
          <a:bodyPr wrap="none" rtlCol="0">
            <a:spAutoFit/>
          </a:bodyPr>
          <a:lstStyle/>
          <a:p>
            <a:r>
              <a:rPr lang="sv-SE" sz="1600" b="1" dirty="0"/>
              <a:t>Utbildningsnivå</a:t>
            </a:r>
          </a:p>
        </p:txBody>
      </p:sp>
      <p:sp>
        <p:nvSpPr>
          <p:cNvPr id="7" name="textruta 6"/>
          <p:cNvSpPr txBox="1"/>
          <p:nvPr/>
        </p:nvSpPr>
        <p:spPr>
          <a:xfrm>
            <a:off x="4834388" y="4068544"/>
            <a:ext cx="1267911" cy="338554"/>
          </a:xfrm>
          <a:prstGeom prst="rect">
            <a:avLst/>
          </a:prstGeom>
          <a:noFill/>
        </p:spPr>
        <p:txBody>
          <a:bodyPr wrap="none" rtlCol="0">
            <a:spAutoFit/>
          </a:bodyPr>
          <a:lstStyle/>
          <a:p>
            <a:r>
              <a:rPr lang="sv-SE" sz="1600" b="1" dirty="0" err="1"/>
              <a:t>Trångbodhet</a:t>
            </a:r>
            <a:endParaRPr lang="sv-SE" sz="1600" b="1" dirty="0"/>
          </a:p>
        </p:txBody>
      </p:sp>
      <p:sp>
        <p:nvSpPr>
          <p:cNvPr id="8" name="textruta 7"/>
          <p:cNvSpPr txBox="1"/>
          <p:nvPr/>
        </p:nvSpPr>
        <p:spPr>
          <a:xfrm>
            <a:off x="4487149" y="3419867"/>
            <a:ext cx="1983621" cy="584775"/>
          </a:xfrm>
          <a:prstGeom prst="rect">
            <a:avLst/>
          </a:prstGeom>
          <a:solidFill>
            <a:srgbClr val="FF0000"/>
          </a:solidFill>
        </p:spPr>
        <p:txBody>
          <a:bodyPr wrap="square" rtlCol="0">
            <a:spAutoFit/>
          </a:bodyPr>
          <a:lstStyle/>
          <a:p>
            <a:pPr algn="ctr"/>
            <a:r>
              <a:rPr lang="sv-SE" sz="1600" b="1" i="1" dirty="0">
                <a:solidFill>
                  <a:schemeClr val="bg1"/>
                </a:solidFill>
              </a:rPr>
              <a:t>Exkluderingens           </a:t>
            </a:r>
          </a:p>
          <a:p>
            <a:pPr algn="ctr"/>
            <a:r>
              <a:rPr lang="sv-SE" sz="1600" b="1" i="1" dirty="0">
                <a:solidFill>
                  <a:schemeClr val="bg1"/>
                </a:solidFill>
              </a:rPr>
              <a:t>onda cirklar</a:t>
            </a:r>
          </a:p>
        </p:txBody>
      </p:sp>
      <p:sp>
        <p:nvSpPr>
          <p:cNvPr id="13" name="Vänsterböjd 12"/>
          <p:cNvSpPr/>
          <p:nvPr/>
        </p:nvSpPr>
        <p:spPr>
          <a:xfrm>
            <a:off x="6339635" y="5142075"/>
            <a:ext cx="182880" cy="49719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14" name="Vänsterböjd 13"/>
          <p:cNvSpPr/>
          <p:nvPr/>
        </p:nvSpPr>
        <p:spPr>
          <a:xfrm>
            <a:off x="6226482" y="4226797"/>
            <a:ext cx="197737" cy="51654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16" name="Vänsterböjd 15"/>
          <p:cNvSpPr/>
          <p:nvPr/>
        </p:nvSpPr>
        <p:spPr>
          <a:xfrm rot="153327" flipH="1">
            <a:off x="4401092" y="4748262"/>
            <a:ext cx="230370" cy="43086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17" name="Vänsterböjd 16"/>
          <p:cNvSpPr/>
          <p:nvPr/>
        </p:nvSpPr>
        <p:spPr>
          <a:xfrm rot="153327" flipH="1">
            <a:off x="4524209" y="5553178"/>
            <a:ext cx="230370" cy="436887"/>
          </a:xfrm>
          <a:prstGeom prst="curvedLeftArrow">
            <a:avLst>
              <a:gd name="adj1" fmla="val 25000"/>
              <a:gd name="adj2" fmla="val 50000"/>
              <a:gd name="adj3" fmla="val 193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9" name="Vänsterböjd 8"/>
          <p:cNvSpPr/>
          <p:nvPr/>
        </p:nvSpPr>
        <p:spPr>
          <a:xfrm rot="10800000">
            <a:off x="4414757" y="5137900"/>
            <a:ext cx="293774" cy="410082"/>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22" name="Vänsterböjd 21"/>
          <p:cNvSpPr/>
          <p:nvPr/>
        </p:nvSpPr>
        <p:spPr>
          <a:xfrm rot="11463365">
            <a:off x="4541679" y="4164253"/>
            <a:ext cx="251193" cy="457299"/>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24" name="Högerböjd 23"/>
          <p:cNvSpPr/>
          <p:nvPr/>
        </p:nvSpPr>
        <p:spPr>
          <a:xfrm rot="10420786">
            <a:off x="6457860" y="4648963"/>
            <a:ext cx="256326" cy="500767"/>
          </a:xfrm>
          <a:prstGeom prst="curv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25" name="Högerböjd 24"/>
          <p:cNvSpPr/>
          <p:nvPr/>
        </p:nvSpPr>
        <p:spPr>
          <a:xfrm rot="10986661">
            <a:off x="6162744" y="5557548"/>
            <a:ext cx="353780" cy="423517"/>
          </a:xfrm>
          <a:prstGeom prst="curv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5" name="textruta 4"/>
          <p:cNvSpPr txBox="1"/>
          <p:nvPr/>
        </p:nvSpPr>
        <p:spPr>
          <a:xfrm>
            <a:off x="1463327" y="2678347"/>
            <a:ext cx="3178148" cy="461665"/>
          </a:xfrm>
          <a:prstGeom prst="rect">
            <a:avLst/>
          </a:prstGeom>
          <a:noFill/>
        </p:spPr>
        <p:txBody>
          <a:bodyPr wrap="square" rtlCol="0">
            <a:spAutoFit/>
          </a:bodyPr>
          <a:lstStyle/>
          <a:p>
            <a:r>
              <a:rPr lang="sv-SE" sz="2400" b="1" dirty="0"/>
              <a:t>Bostadssegregation</a:t>
            </a:r>
          </a:p>
        </p:txBody>
      </p:sp>
      <p:sp>
        <p:nvSpPr>
          <p:cNvPr id="10" name="textruta 9"/>
          <p:cNvSpPr txBox="1"/>
          <p:nvPr/>
        </p:nvSpPr>
        <p:spPr>
          <a:xfrm>
            <a:off x="1774666" y="3221509"/>
            <a:ext cx="1593181" cy="338554"/>
          </a:xfrm>
          <a:prstGeom prst="rect">
            <a:avLst/>
          </a:prstGeom>
          <a:solidFill>
            <a:srgbClr val="FF0000"/>
          </a:solidFill>
        </p:spPr>
        <p:txBody>
          <a:bodyPr wrap="square" rtlCol="0">
            <a:spAutoFit/>
          </a:bodyPr>
          <a:lstStyle/>
          <a:p>
            <a:r>
              <a:rPr lang="sv-SE" sz="1600" b="1" dirty="0">
                <a:solidFill>
                  <a:schemeClr val="bg1"/>
                </a:solidFill>
              </a:rPr>
              <a:t>Skilda världar</a:t>
            </a:r>
          </a:p>
        </p:txBody>
      </p:sp>
      <p:sp>
        <p:nvSpPr>
          <p:cNvPr id="11" name="textruta 10"/>
          <p:cNvSpPr txBox="1"/>
          <p:nvPr/>
        </p:nvSpPr>
        <p:spPr>
          <a:xfrm>
            <a:off x="1500936" y="5009148"/>
            <a:ext cx="2140638" cy="369332"/>
          </a:xfrm>
          <a:prstGeom prst="rect">
            <a:avLst/>
          </a:prstGeom>
          <a:solidFill>
            <a:srgbClr val="FF0000"/>
          </a:solidFill>
        </p:spPr>
        <p:txBody>
          <a:bodyPr wrap="square" rtlCol="0">
            <a:spAutoFit/>
          </a:bodyPr>
          <a:lstStyle/>
          <a:p>
            <a:r>
              <a:rPr lang="sv-SE" b="1" dirty="0">
                <a:solidFill>
                  <a:schemeClr val="bg1"/>
                </a:solidFill>
              </a:rPr>
              <a:t>Olika livschanser</a:t>
            </a:r>
          </a:p>
        </p:txBody>
      </p:sp>
      <p:pic>
        <p:nvPicPr>
          <p:cNvPr id="23" name="Bildobjekt 22"/>
          <p:cNvPicPr/>
          <p:nvPr/>
        </p:nvPicPr>
        <p:blipFill>
          <a:blip r:embed="rId3" cstate="print">
            <a:extLst>
              <a:ext uri="{28A0092B-C50C-407E-A947-70E740481C1C}">
                <a14:useLocalDpi xmlns:a14="http://schemas.microsoft.com/office/drawing/2010/main" val="0"/>
              </a:ext>
            </a:extLst>
          </a:blip>
          <a:stretch>
            <a:fillRect/>
          </a:stretch>
        </p:blipFill>
        <p:spPr>
          <a:xfrm>
            <a:off x="1708380" y="3686110"/>
            <a:ext cx="1659466" cy="1078530"/>
          </a:xfrm>
          <a:prstGeom prst="rect">
            <a:avLst/>
          </a:prstGeom>
        </p:spPr>
      </p:pic>
      <p:sp>
        <p:nvSpPr>
          <p:cNvPr id="31" name="textruta 30"/>
          <p:cNvSpPr txBox="1"/>
          <p:nvPr/>
        </p:nvSpPr>
        <p:spPr>
          <a:xfrm>
            <a:off x="1523563" y="1839962"/>
            <a:ext cx="2329227" cy="984885"/>
          </a:xfrm>
          <a:prstGeom prst="rect">
            <a:avLst/>
          </a:prstGeom>
          <a:noFill/>
        </p:spPr>
        <p:txBody>
          <a:bodyPr wrap="none" rtlCol="0">
            <a:spAutoFit/>
          </a:bodyPr>
          <a:lstStyle/>
          <a:p>
            <a:pPr algn="ctr"/>
            <a:r>
              <a:rPr lang="sv-SE" sz="2400" b="1" dirty="0"/>
              <a:t>Segregation</a:t>
            </a:r>
          </a:p>
          <a:p>
            <a:pPr algn="ctr"/>
            <a:r>
              <a:rPr lang="sv-SE" sz="1600" b="1" dirty="0"/>
              <a:t>det rumsliga åtskiljandet </a:t>
            </a:r>
          </a:p>
          <a:p>
            <a:pPr algn="ctr"/>
            <a:r>
              <a:rPr lang="sv-SE" sz="1600" b="1" dirty="0"/>
              <a:t>av befolkningsgrup</a:t>
            </a:r>
            <a:r>
              <a:rPr lang="sv-SE" sz="1400" b="1" dirty="0"/>
              <a:t>per</a:t>
            </a:r>
            <a:r>
              <a:rPr lang="sv-SE" dirty="0"/>
              <a:t> </a:t>
            </a:r>
          </a:p>
        </p:txBody>
      </p:sp>
      <p:sp>
        <p:nvSpPr>
          <p:cNvPr id="36" name="textruta 35"/>
          <p:cNvSpPr txBox="1"/>
          <p:nvPr/>
        </p:nvSpPr>
        <p:spPr>
          <a:xfrm>
            <a:off x="7358321" y="1871337"/>
            <a:ext cx="1598258" cy="461665"/>
          </a:xfrm>
          <a:prstGeom prst="rect">
            <a:avLst/>
          </a:prstGeom>
          <a:noFill/>
        </p:spPr>
        <p:txBody>
          <a:bodyPr wrap="none" rtlCol="0">
            <a:spAutoFit/>
          </a:bodyPr>
          <a:lstStyle/>
          <a:p>
            <a:r>
              <a:rPr lang="sv-SE" sz="2400" b="1" dirty="0"/>
              <a:t>Integration</a:t>
            </a:r>
          </a:p>
        </p:txBody>
      </p:sp>
      <p:sp>
        <p:nvSpPr>
          <p:cNvPr id="37" name="textruta 36"/>
          <p:cNvSpPr txBox="1"/>
          <p:nvPr/>
        </p:nvSpPr>
        <p:spPr>
          <a:xfrm>
            <a:off x="7202258" y="3182176"/>
            <a:ext cx="2145271" cy="984885"/>
          </a:xfrm>
          <a:prstGeom prst="rect">
            <a:avLst/>
          </a:prstGeom>
          <a:solidFill>
            <a:srgbClr val="00B050"/>
          </a:solidFill>
        </p:spPr>
        <p:txBody>
          <a:bodyPr wrap="square" rtlCol="0">
            <a:spAutoFit/>
          </a:bodyPr>
          <a:lstStyle/>
          <a:p>
            <a:pPr algn="ctr"/>
            <a:r>
              <a:rPr lang="sv-SE" sz="1600" b="1" i="1" dirty="0"/>
              <a:t>Systemintegration</a:t>
            </a:r>
          </a:p>
          <a:p>
            <a:pPr algn="ctr"/>
            <a:r>
              <a:rPr lang="sv-SE" sz="1400" b="1" dirty="0"/>
              <a:t>Faktisk samhörighet</a:t>
            </a:r>
          </a:p>
          <a:p>
            <a:pPr algn="ctr"/>
            <a:r>
              <a:rPr lang="sv-SE" sz="1400" b="1" dirty="0"/>
              <a:t>Likvärdig skola</a:t>
            </a:r>
          </a:p>
          <a:p>
            <a:pPr algn="ctr"/>
            <a:r>
              <a:rPr lang="sv-SE" sz="1400" b="1" dirty="0"/>
              <a:t> Arbetsmarknadspolitik</a:t>
            </a:r>
          </a:p>
        </p:txBody>
      </p:sp>
      <p:sp>
        <p:nvSpPr>
          <p:cNvPr id="38" name="textruta 37"/>
          <p:cNvSpPr txBox="1"/>
          <p:nvPr/>
        </p:nvSpPr>
        <p:spPr>
          <a:xfrm>
            <a:off x="7155855" y="4144394"/>
            <a:ext cx="2329163" cy="887422"/>
          </a:xfrm>
          <a:prstGeom prst="rect">
            <a:avLst/>
          </a:prstGeom>
          <a:solidFill>
            <a:srgbClr val="FFC000"/>
          </a:solidFill>
        </p:spPr>
        <p:txBody>
          <a:bodyPr wrap="none" rtlCol="0">
            <a:spAutoFit/>
          </a:bodyPr>
          <a:lstStyle/>
          <a:p>
            <a:pPr algn="ctr">
              <a:lnSpc>
                <a:spcPts val="1700"/>
              </a:lnSpc>
            </a:pPr>
            <a:r>
              <a:rPr lang="sv-SE" sz="1600" b="1" i="1" dirty="0"/>
              <a:t>Social integration</a:t>
            </a:r>
          </a:p>
          <a:p>
            <a:pPr algn="ctr">
              <a:lnSpc>
                <a:spcPts val="1500"/>
              </a:lnSpc>
            </a:pPr>
            <a:r>
              <a:rPr lang="sv-SE" sz="1400" b="1" dirty="0"/>
              <a:t>Känslan av samhörighet</a:t>
            </a:r>
          </a:p>
          <a:p>
            <a:pPr algn="ctr">
              <a:lnSpc>
                <a:spcPts val="1500"/>
              </a:lnSpc>
            </a:pPr>
            <a:r>
              <a:rPr lang="sv-SE" sz="1400" b="1" dirty="0"/>
              <a:t>Att tillvarata sina resurser</a:t>
            </a:r>
          </a:p>
          <a:p>
            <a:pPr algn="ctr">
              <a:lnSpc>
                <a:spcPts val="1500"/>
              </a:lnSpc>
            </a:pPr>
            <a:r>
              <a:rPr lang="sv-SE" sz="1400" b="1" dirty="0"/>
              <a:t>Möjlighet att göra rätt för sig</a:t>
            </a:r>
          </a:p>
        </p:txBody>
      </p:sp>
      <p:sp>
        <p:nvSpPr>
          <p:cNvPr id="40" name="textruta 39"/>
          <p:cNvSpPr txBox="1"/>
          <p:nvPr/>
        </p:nvSpPr>
        <p:spPr>
          <a:xfrm>
            <a:off x="7532065" y="2242770"/>
            <a:ext cx="1223412" cy="338554"/>
          </a:xfrm>
          <a:prstGeom prst="rect">
            <a:avLst/>
          </a:prstGeom>
          <a:noFill/>
        </p:spPr>
        <p:txBody>
          <a:bodyPr wrap="none" rtlCol="0">
            <a:spAutoFit/>
          </a:bodyPr>
          <a:lstStyle/>
          <a:p>
            <a:r>
              <a:rPr lang="sv-SE" sz="1600" b="1" dirty="0"/>
              <a:t>Assimilering</a:t>
            </a:r>
          </a:p>
        </p:txBody>
      </p:sp>
      <p:sp>
        <p:nvSpPr>
          <p:cNvPr id="41" name="textruta 40"/>
          <p:cNvSpPr txBox="1"/>
          <p:nvPr/>
        </p:nvSpPr>
        <p:spPr>
          <a:xfrm>
            <a:off x="6793928" y="2579727"/>
            <a:ext cx="2465740" cy="338554"/>
          </a:xfrm>
          <a:prstGeom prst="rect">
            <a:avLst/>
          </a:prstGeom>
          <a:noFill/>
        </p:spPr>
        <p:txBody>
          <a:bodyPr wrap="none" rtlCol="0">
            <a:spAutoFit/>
          </a:bodyPr>
          <a:lstStyle/>
          <a:p>
            <a:r>
              <a:rPr lang="sv-SE" sz="1600" b="1" dirty="0"/>
              <a:t>Mångkulturell samexistens</a:t>
            </a:r>
          </a:p>
        </p:txBody>
      </p:sp>
      <p:sp>
        <p:nvSpPr>
          <p:cNvPr id="42" name="textruta 41"/>
          <p:cNvSpPr txBox="1"/>
          <p:nvPr/>
        </p:nvSpPr>
        <p:spPr>
          <a:xfrm>
            <a:off x="6879677" y="2744819"/>
            <a:ext cx="2274469" cy="338554"/>
          </a:xfrm>
          <a:prstGeom prst="rect">
            <a:avLst/>
          </a:prstGeom>
          <a:noFill/>
        </p:spPr>
        <p:txBody>
          <a:bodyPr wrap="none" rtlCol="0">
            <a:spAutoFit/>
          </a:bodyPr>
          <a:lstStyle/>
          <a:p>
            <a:r>
              <a:rPr lang="sv-SE" sz="1600" b="1" dirty="0"/>
              <a:t>Interkulturell samverkan</a:t>
            </a:r>
          </a:p>
        </p:txBody>
      </p:sp>
      <p:pic>
        <p:nvPicPr>
          <p:cNvPr id="43" name="Bildobjekt 42"/>
          <p:cNvPicPr/>
          <p:nvPr/>
        </p:nvPicPr>
        <p:blipFill>
          <a:blip r:embed="rId4" cstate="print">
            <a:extLst>
              <a:ext uri="{28A0092B-C50C-407E-A947-70E740481C1C}">
                <a14:useLocalDpi xmlns:a14="http://schemas.microsoft.com/office/drawing/2010/main" val="0"/>
              </a:ext>
            </a:extLst>
          </a:blip>
          <a:stretch>
            <a:fillRect/>
          </a:stretch>
        </p:blipFill>
        <p:spPr>
          <a:xfrm>
            <a:off x="7300614" y="5046355"/>
            <a:ext cx="2039646" cy="1526350"/>
          </a:xfrm>
          <a:prstGeom prst="rect">
            <a:avLst/>
          </a:prstGeom>
        </p:spPr>
      </p:pic>
      <p:cxnSp>
        <p:nvCxnSpPr>
          <p:cNvPr id="45" name="Rak pil 44"/>
          <p:cNvCxnSpPr/>
          <p:nvPr/>
        </p:nvCxnSpPr>
        <p:spPr>
          <a:xfrm flipV="1">
            <a:off x="4260534" y="2174858"/>
            <a:ext cx="2433034" cy="1296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6" name="Rak pil 55"/>
          <p:cNvCxnSpPr/>
          <p:nvPr/>
        </p:nvCxnSpPr>
        <p:spPr>
          <a:xfrm flipH="1">
            <a:off x="4233869" y="1971057"/>
            <a:ext cx="2455142"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3" name="textruta 32"/>
          <p:cNvSpPr txBox="1"/>
          <p:nvPr/>
        </p:nvSpPr>
        <p:spPr>
          <a:xfrm>
            <a:off x="4487149" y="2847624"/>
            <a:ext cx="1983620" cy="584775"/>
          </a:xfrm>
          <a:prstGeom prst="rect">
            <a:avLst/>
          </a:prstGeom>
          <a:solidFill>
            <a:srgbClr val="FF0000"/>
          </a:solidFill>
        </p:spPr>
        <p:txBody>
          <a:bodyPr wrap="none" rtlCol="0">
            <a:spAutoFit/>
          </a:bodyPr>
          <a:lstStyle/>
          <a:p>
            <a:pPr algn="ctr"/>
            <a:r>
              <a:rPr lang="sv-SE" sz="1600" b="1" dirty="0"/>
              <a:t>Social Hållbarhet</a:t>
            </a:r>
          </a:p>
          <a:p>
            <a:pPr algn="ctr"/>
            <a:r>
              <a:rPr lang="sv-SE" sz="1600" b="1" dirty="0"/>
              <a:t>en fråga om att bryta</a:t>
            </a:r>
          </a:p>
        </p:txBody>
      </p:sp>
      <p:sp>
        <p:nvSpPr>
          <p:cNvPr id="34" name="textruta 33"/>
          <p:cNvSpPr txBox="1"/>
          <p:nvPr/>
        </p:nvSpPr>
        <p:spPr>
          <a:xfrm>
            <a:off x="7363893" y="6135496"/>
            <a:ext cx="1913088" cy="307777"/>
          </a:xfrm>
          <a:prstGeom prst="rect">
            <a:avLst/>
          </a:prstGeom>
          <a:solidFill>
            <a:schemeClr val="bg1"/>
          </a:solidFill>
        </p:spPr>
        <p:txBody>
          <a:bodyPr wrap="none" rtlCol="0">
            <a:spAutoFit/>
          </a:bodyPr>
          <a:lstStyle/>
          <a:p>
            <a:r>
              <a:rPr lang="sv-SE" sz="1400" b="1" dirty="0"/>
              <a:t>Samhällelig tillhörighet</a:t>
            </a:r>
          </a:p>
        </p:txBody>
      </p:sp>
      <p:sp>
        <p:nvSpPr>
          <p:cNvPr id="12" name="textruta 11"/>
          <p:cNvSpPr txBox="1"/>
          <p:nvPr/>
        </p:nvSpPr>
        <p:spPr>
          <a:xfrm>
            <a:off x="3156078" y="232127"/>
            <a:ext cx="2145010" cy="707886"/>
          </a:xfrm>
          <a:prstGeom prst="rect">
            <a:avLst/>
          </a:prstGeom>
          <a:solidFill>
            <a:srgbClr val="FF0000"/>
          </a:solidFill>
        </p:spPr>
        <p:txBody>
          <a:bodyPr wrap="none" rtlCol="0">
            <a:spAutoFit/>
          </a:bodyPr>
          <a:lstStyle/>
          <a:p>
            <a:pPr algn="ctr"/>
            <a:r>
              <a:rPr lang="sv-SE" sz="2000" b="1" i="1" dirty="0">
                <a:solidFill>
                  <a:schemeClr val="bg1"/>
                </a:solidFill>
              </a:rPr>
              <a:t>Integration och</a:t>
            </a:r>
          </a:p>
          <a:p>
            <a:pPr algn="ctr"/>
            <a:r>
              <a:rPr lang="sv-SE" sz="2000" b="1" i="1" dirty="0">
                <a:solidFill>
                  <a:schemeClr val="bg1"/>
                </a:solidFill>
              </a:rPr>
              <a:t>Social hållbarhet…</a:t>
            </a:r>
          </a:p>
        </p:txBody>
      </p:sp>
      <p:sp>
        <p:nvSpPr>
          <p:cNvPr id="15" name="textruta 14"/>
          <p:cNvSpPr txBox="1"/>
          <p:nvPr/>
        </p:nvSpPr>
        <p:spPr>
          <a:xfrm>
            <a:off x="5383625" y="232127"/>
            <a:ext cx="2868798" cy="707886"/>
          </a:xfrm>
          <a:prstGeom prst="rect">
            <a:avLst/>
          </a:prstGeom>
          <a:solidFill>
            <a:srgbClr val="FF0000"/>
          </a:solidFill>
        </p:spPr>
        <p:txBody>
          <a:bodyPr wrap="none" rtlCol="0">
            <a:spAutoFit/>
          </a:bodyPr>
          <a:lstStyle/>
          <a:p>
            <a:pPr algn="ctr"/>
            <a:r>
              <a:rPr lang="sv-SE" sz="2000" b="1" i="1" dirty="0">
                <a:solidFill>
                  <a:schemeClr val="bg1"/>
                </a:solidFill>
              </a:rPr>
              <a:t>exempel på </a:t>
            </a:r>
          </a:p>
          <a:p>
            <a:pPr algn="ctr"/>
            <a:r>
              <a:rPr lang="sv-SE" sz="2000" b="1" i="1" dirty="0">
                <a:solidFill>
                  <a:schemeClr val="bg1"/>
                </a:solidFill>
              </a:rPr>
              <a:t>komplexa samhällsfrågor</a:t>
            </a:r>
          </a:p>
        </p:txBody>
      </p:sp>
      <p:pic>
        <p:nvPicPr>
          <p:cNvPr id="35" name="Picture 2" descr="Bildresultat för Boverk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8178" y="2254065"/>
            <a:ext cx="1935680" cy="504490"/>
          </a:xfrm>
          <a:prstGeom prst="rect">
            <a:avLst/>
          </a:prstGeom>
          <a:noFill/>
          <a:extLst>
            <a:ext uri="{909E8E84-426E-40DD-AFC4-6F175D3DCCD1}">
              <a14:hiddenFill xmlns:a14="http://schemas.microsoft.com/office/drawing/2010/main">
                <a:solidFill>
                  <a:srgbClr val="FFFFFF"/>
                </a:solidFill>
              </a14:hiddenFill>
            </a:ext>
          </a:extLst>
        </p:spPr>
      </p:pic>
      <p:sp>
        <p:nvSpPr>
          <p:cNvPr id="18" name="textruta 17">
            <a:extLst>
              <a:ext uri="{FF2B5EF4-FFF2-40B4-BE49-F238E27FC236}">
                <a16:creationId xmlns:a16="http://schemas.microsoft.com/office/drawing/2014/main" id="{694232AC-3B23-5924-CE99-4971F76B0E0B}"/>
              </a:ext>
            </a:extLst>
          </p:cNvPr>
          <p:cNvSpPr txBox="1"/>
          <p:nvPr/>
        </p:nvSpPr>
        <p:spPr>
          <a:xfrm rot="20099427">
            <a:off x="118166" y="880290"/>
            <a:ext cx="1898277" cy="830997"/>
          </a:xfrm>
          <a:prstGeom prst="rect">
            <a:avLst/>
          </a:prstGeom>
          <a:solidFill>
            <a:srgbClr val="FFFF00"/>
          </a:solidFill>
        </p:spPr>
        <p:txBody>
          <a:bodyPr wrap="none" rtlCol="0">
            <a:spAutoFit/>
          </a:bodyPr>
          <a:lstStyle/>
          <a:p>
            <a:pPr algn="ctr"/>
            <a:r>
              <a:rPr lang="sv-SE" sz="2800" b="1" dirty="0">
                <a:solidFill>
                  <a:srgbClr val="FF0000"/>
                </a:solidFill>
                <a:latin typeface="Monotype Corsiva" panose="03010101010201010101" pitchFamily="66" charset="0"/>
              </a:rPr>
              <a:t>Synvända</a:t>
            </a:r>
          </a:p>
          <a:p>
            <a:pPr algn="ctr"/>
            <a:r>
              <a:rPr lang="sv-SE" sz="2000" b="1" dirty="0">
                <a:solidFill>
                  <a:srgbClr val="FF0000"/>
                </a:solidFill>
                <a:latin typeface="Monotype Corsiva" panose="03010101010201010101" pitchFamily="66" charset="0"/>
              </a:rPr>
              <a:t>INKLUDERING</a:t>
            </a:r>
          </a:p>
        </p:txBody>
      </p:sp>
      <p:sp>
        <p:nvSpPr>
          <p:cNvPr id="20" name="Stjärna: 5 punkter 19">
            <a:extLst>
              <a:ext uri="{FF2B5EF4-FFF2-40B4-BE49-F238E27FC236}">
                <a16:creationId xmlns:a16="http://schemas.microsoft.com/office/drawing/2014/main" id="{52217EE6-043F-621C-8A00-78A053068B3E}"/>
              </a:ext>
            </a:extLst>
          </p:cNvPr>
          <p:cNvSpPr/>
          <p:nvPr/>
        </p:nvSpPr>
        <p:spPr>
          <a:xfrm>
            <a:off x="550285" y="260648"/>
            <a:ext cx="599557" cy="558513"/>
          </a:xfrm>
          <a:prstGeom prst="star5">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textruta 20">
            <a:extLst>
              <a:ext uri="{FF2B5EF4-FFF2-40B4-BE49-F238E27FC236}">
                <a16:creationId xmlns:a16="http://schemas.microsoft.com/office/drawing/2014/main" id="{54F1EA26-E3AA-481F-E69F-1A9DE9D84F9E}"/>
              </a:ext>
            </a:extLst>
          </p:cNvPr>
          <p:cNvSpPr txBox="1"/>
          <p:nvPr/>
        </p:nvSpPr>
        <p:spPr>
          <a:xfrm>
            <a:off x="722054" y="401404"/>
            <a:ext cx="345251" cy="369332"/>
          </a:xfrm>
          <a:prstGeom prst="rect">
            <a:avLst/>
          </a:prstGeom>
          <a:noFill/>
          <a:ln w="38100">
            <a:noFill/>
          </a:ln>
        </p:spPr>
        <p:txBody>
          <a:bodyPr wrap="square" rtlCol="0">
            <a:spAutoFit/>
          </a:bodyPr>
          <a:lstStyle/>
          <a:p>
            <a:r>
              <a:rPr lang="sv-SE" b="1" dirty="0"/>
              <a:t>1</a:t>
            </a:r>
          </a:p>
        </p:txBody>
      </p:sp>
      <p:sp>
        <p:nvSpPr>
          <p:cNvPr id="26" name="textruta 25">
            <a:extLst>
              <a:ext uri="{FF2B5EF4-FFF2-40B4-BE49-F238E27FC236}">
                <a16:creationId xmlns:a16="http://schemas.microsoft.com/office/drawing/2014/main" id="{A36841B3-AE48-36F2-5ED0-22AD13ECB33C}"/>
              </a:ext>
            </a:extLst>
          </p:cNvPr>
          <p:cNvSpPr txBox="1"/>
          <p:nvPr/>
        </p:nvSpPr>
        <p:spPr>
          <a:xfrm>
            <a:off x="9693701" y="3174648"/>
            <a:ext cx="2163349" cy="1508105"/>
          </a:xfrm>
          <a:prstGeom prst="rect">
            <a:avLst/>
          </a:prstGeom>
          <a:noFill/>
        </p:spPr>
        <p:txBody>
          <a:bodyPr wrap="none" rtlCol="0">
            <a:spAutoFit/>
          </a:bodyPr>
          <a:lstStyle/>
          <a:p>
            <a:pPr algn="ctr"/>
            <a:r>
              <a:rPr lang="sv-SE" b="1" dirty="0"/>
              <a:t>En </a:t>
            </a:r>
          </a:p>
          <a:p>
            <a:pPr algn="ctr"/>
            <a:r>
              <a:rPr lang="sv-SE" b="1" dirty="0"/>
              <a:t>fråga om inkludering</a:t>
            </a:r>
          </a:p>
          <a:p>
            <a:pPr algn="ctr"/>
            <a:r>
              <a:rPr lang="sv-SE" sz="1400" b="1" dirty="0"/>
              <a:t>”Hur skall jag kunna</a:t>
            </a:r>
          </a:p>
          <a:p>
            <a:pPr algn="ctr"/>
            <a:r>
              <a:rPr lang="sv-SE" sz="1400" b="1" dirty="0"/>
              <a:t>Bidra till inkludering</a:t>
            </a:r>
          </a:p>
          <a:p>
            <a:pPr algn="ctr"/>
            <a:r>
              <a:rPr lang="sv-SE" sz="1400" b="1" dirty="0"/>
              <a:t>När jag inte känner mig </a:t>
            </a:r>
          </a:p>
          <a:p>
            <a:pPr algn="ctr"/>
            <a:r>
              <a:rPr lang="sv-SE" sz="1400" b="1" dirty="0"/>
              <a:t>Inkluderad själv?”</a:t>
            </a:r>
            <a:endParaRPr lang="en-GB" sz="1400" b="1" dirty="0"/>
          </a:p>
        </p:txBody>
      </p:sp>
      <p:sp>
        <p:nvSpPr>
          <p:cNvPr id="27" name="Stjärna: 5 punkter 26">
            <a:extLst>
              <a:ext uri="{FF2B5EF4-FFF2-40B4-BE49-F238E27FC236}">
                <a16:creationId xmlns:a16="http://schemas.microsoft.com/office/drawing/2014/main" id="{86B0CDE5-1ED8-3E9D-219B-A4B0A9DE5C40}"/>
              </a:ext>
            </a:extLst>
          </p:cNvPr>
          <p:cNvSpPr/>
          <p:nvPr/>
        </p:nvSpPr>
        <p:spPr>
          <a:xfrm>
            <a:off x="9381786" y="2378654"/>
            <a:ext cx="2787180" cy="2824576"/>
          </a:xfrm>
          <a:prstGeom prst="star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textruta 18">
            <a:extLst>
              <a:ext uri="{FF2B5EF4-FFF2-40B4-BE49-F238E27FC236}">
                <a16:creationId xmlns:a16="http://schemas.microsoft.com/office/drawing/2014/main" id="{C56CEF9F-5B2F-DC53-69B6-A75316ACA641}"/>
              </a:ext>
            </a:extLst>
          </p:cNvPr>
          <p:cNvSpPr txBox="1"/>
          <p:nvPr/>
        </p:nvSpPr>
        <p:spPr>
          <a:xfrm>
            <a:off x="2924387" y="1076404"/>
            <a:ext cx="5776581" cy="646331"/>
          </a:xfrm>
          <a:prstGeom prst="rect">
            <a:avLst/>
          </a:prstGeom>
          <a:solidFill>
            <a:srgbClr val="FFC000"/>
          </a:solidFill>
        </p:spPr>
        <p:txBody>
          <a:bodyPr wrap="none" rtlCol="0">
            <a:spAutoFit/>
          </a:bodyPr>
          <a:lstStyle/>
          <a:p>
            <a:pPr algn="ctr"/>
            <a:r>
              <a:rPr lang="sv-SE" b="1" dirty="0"/>
              <a:t>En lyckad social integration kan aldrig skapas uppifrån</a:t>
            </a:r>
          </a:p>
          <a:p>
            <a:pPr algn="ctr"/>
            <a:r>
              <a:rPr lang="sv-SE" b="1" dirty="0"/>
              <a:t>Civilsamhällets roll för att skapa en ny samhällsgemenskap</a:t>
            </a:r>
          </a:p>
        </p:txBody>
      </p:sp>
      <p:sp>
        <p:nvSpPr>
          <p:cNvPr id="28" name="Tankebubbla: moln 27">
            <a:extLst>
              <a:ext uri="{FF2B5EF4-FFF2-40B4-BE49-F238E27FC236}">
                <a16:creationId xmlns:a16="http://schemas.microsoft.com/office/drawing/2014/main" id="{A6040F98-81BE-D65D-7E28-DF4DA712D53F}"/>
              </a:ext>
            </a:extLst>
          </p:cNvPr>
          <p:cNvSpPr/>
          <p:nvPr/>
        </p:nvSpPr>
        <p:spPr>
          <a:xfrm>
            <a:off x="9381784" y="517980"/>
            <a:ext cx="2810215" cy="806323"/>
          </a:xfrm>
          <a:prstGeom prst="cloudCallout">
            <a:avLst>
              <a:gd name="adj1" fmla="val -96220"/>
              <a:gd name="adj2" fmla="val 236176"/>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ruta 28">
            <a:extLst>
              <a:ext uri="{FF2B5EF4-FFF2-40B4-BE49-F238E27FC236}">
                <a16:creationId xmlns:a16="http://schemas.microsoft.com/office/drawing/2014/main" id="{43DF8EFB-E19A-F635-45F6-200BD026941E}"/>
              </a:ext>
            </a:extLst>
          </p:cNvPr>
          <p:cNvSpPr txBox="1"/>
          <p:nvPr/>
        </p:nvSpPr>
        <p:spPr>
          <a:xfrm>
            <a:off x="9532791" y="641147"/>
            <a:ext cx="2485168" cy="598177"/>
          </a:xfrm>
          <a:prstGeom prst="rect">
            <a:avLst/>
          </a:prstGeom>
          <a:noFill/>
        </p:spPr>
        <p:txBody>
          <a:bodyPr wrap="none" rtlCol="0">
            <a:spAutoFit/>
          </a:bodyPr>
          <a:lstStyle/>
          <a:p>
            <a:pPr algn="ctr">
              <a:lnSpc>
                <a:spcPts val="1300"/>
              </a:lnSpc>
            </a:pPr>
            <a:r>
              <a:rPr lang="sv-SE" sz="1400" b="1" dirty="0"/>
              <a:t>Ett måste för att hantera</a:t>
            </a:r>
          </a:p>
          <a:p>
            <a:pPr algn="ctr">
              <a:lnSpc>
                <a:spcPts val="1300"/>
              </a:lnSpc>
            </a:pPr>
            <a:r>
              <a:rPr lang="sv-SE" sz="1400" b="1" dirty="0"/>
              <a:t>komplexa samhällsfrågor </a:t>
            </a:r>
          </a:p>
          <a:p>
            <a:pPr algn="ctr">
              <a:lnSpc>
                <a:spcPts val="1300"/>
              </a:lnSpc>
            </a:pPr>
            <a:r>
              <a:rPr lang="sv-SE" sz="1400" b="1" dirty="0"/>
              <a:t>och kraven på teknikutveckling</a:t>
            </a:r>
            <a:endParaRPr lang="en-GB" sz="1400" b="1" dirty="0"/>
          </a:p>
        </p:txBody>
      </p:sp>
      <p:sp>
        <p:nvSpPr>
          <p:cNvPr id="30" name="Ellips 29">
            <a:extLst>
              <a:ext uri="{FF2B5EF4-FFF2-40B4-BE49-F238E27FC236}">
                <a16:creationId xmlns:a16="http://schemas.microsoft.com/office/drawing/2014/main" id="{0986288D-F851-C222-44C2-2DBC9CE90C3A}"/>
              </a:ext>
            </a:extLst>
          </p:cNvPr>
          <p:cNvSpPr/>
          <p:nvPr/>
        </p:nvSpPr>
        <p:spPr>
          <a:xfrm>
            <a:off x="6795170" y="2519567"/>
            <a:ext cx="2485168" cy="61263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ruta 38">
            <a:extLst>
              <a:ext uri="{FF2B5EF4-FFF2-40B4-BE49-F238E27FC236}">
                <a16:creationId xmlns:a16="http://schemas.microsoft.com/office/drawing/2014/main" id="{6CBDCFAE-8909-6BDF-823B-E0E8B5E8D627}"/>
              </a:ext>
            </a:extLst>
          </p:cNvPr>
          <p:cNvSpPr txBox="1"/>
          <p:nvPr/>
        </p:nvSpPr>
        <p:spPr>
          <a:xfrm>
            <a:off x="3563699" y="6366294"/>
            <a:ext cx="4341116" cy="369332"/>
          </a:xfrm>
          <a:prstGeom prst="rect">
            <a:avLst/>
          </a:prstGeom>
          <a:solidFill>
            <a:srgbClr val="FFC000"/>
          </a:solidFill>
        </p:spPr>
        <p:txBody>
          <a:bodyPr wrap="square" rtlCol="0">
            <a:spAutoFit/>
          </a:bodyPr>
          <a:lstStyle/>
          <a:p>
            <a:pPr algn="ctr"/>
            <a:r>
              <a:rPr lang="sv-SE" b="1" dirty="0"/>
              <a:t>Hemmets och bostadspolitikens betydelse!!</a:t>
            </a:r>
          </a:p>
        </p:txBody>
      </p:sp>
    </p:spTree>
    <p:extLst>
      <p:ext uri="{BB962C8B-B14F-4D97-AF65-F5344CB8AC3E}">
        <p14:creationId xmlns:p14="http://schemas.microsoft.com/office/powerpoint/2010/main" val="270934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fill="hold"/>
                                        <p:tgtEl>
                                          <p:spTgt spid="31"/>
                                        </p:tgtEl>
                                        <p:attrNameLst>
                                          <p:attrName>ppt_x</p:attrName>
                                        </p:attrNameLst>
                                      </p:cBhvr>
                                      <p:tavLst>
                                        <p:tav tm="0">
                                          <p:val>
                                            <p:strVal val="#ppt_x"/>
                                          </p:val>
                                        </p:tav>
                                        <p:tav tm="100000">
                                          <p:val>
                                            <p:strVal val="#ppt_x"/>
                                          </p:val>
                                        </p:tav>
                                      </p:tavLst>
                                    </p:anim>
                                    <p:anim calcmode="lin" valueType="num">
                                      <p:cBhvr additive="base">
                                        <p:cTn id="3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ppt_x"/>
                                          </p:val>
                                        </p:tav>
                                        <p:tav tm="100000">
                                          <p:val>
                                            <p:strVal val="#ppt_x"/>
                                          </p:val>
                                        </p:tav>
                                      </p:tavLst>
                                    </p:anim>
                                    <p:anim calcmode="lin" valueType="num">
                                      <p:cBhvr additive="base">
                                        <p:cTn id="58" dur="500" fill="hold"/>
                                        <p:tgtEl>
                                          <p:spTgt spid="11"/>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074"/>
                                        </p:tgtEl>
                                        <p:attrNameLst>
                                          <p:attrName>style.visibility</p:attrName>
                                        </p:attrNameLst>
                                      </p:cBhvr>
                                      <p:to>
                                        <p:strVal val="visible"/>
                                      </p:to>
                                    </p:set>
                                    <p:anim calcmode="lin" valueType="num">
                                      <p:cBhvr additive="base">
                                        <p:cTn id="61" dur="500" fill="hold"/>
                                        <p:tgtEl>
                                          <p:spTgt spid="3074"/>
                                        </p:tgtEl>
                                        <p:attrNameLst>
                                          <p:attrName>ppt_x</p:attrName>
                                        </p:attrNameLst>
                                      </p:cBhvr>
                                      <p:tavLst>
                                        <p:tav tm="0">
                                          <p:val>
                                            <p:strVal val="#ppt_x"/>
                                          </p:val>
                                        </p:tav>
                                        <p:tav tm="100000">
                                          <p:val>
                                            <p:strVal val="#ppt_x"/>
                                          </p:val>
                                        </p:tav>
                                      </p:tavLst>
                                    </p:anim>
                                    <p:anim calcmode="lin" valueType="num">
                                      <p:cBhvr additive="base">
                                        <p:cTn id="6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 calcmode="lin" valueType="num">
                                      <p:cBhvr additive="base">
                                        <p:cTn id="67" dur="500" fill="hold"/>
                                        <p:tgtEl>
                                          <p:spTgt spid="8"/>
                                        </p:tgtEl>
                                        <p:attrNameLst>
                                          <p:attrName>ppt_x</p:attrName>
                                        </p:attrNameLst>
                                      </p:cBhvr>
                                      <p:tavLst>
                                        <p:tav tm="0">
                                          <p:val>
                                            <p:strVal val="#ppt_x"/>
                                          </p:val>
                                        </p:tav>
                                        <p:tav tm="100000">
                                          <p:val>
                                            <p:strVal val="#ppt_x"/>
                                          </p:val>
                                        </p:tav>
                                      </p:tavLst>
                                    </p:anim>
                                    <p:anim calcmode="lin" valueType="num">
                                      <p:cBhvr additive="base">
                                        <p:cTn id="6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additive="base">
                                        <p:cTn id="73" dur="500" fill="hold"/>
                                        <p:tgtEl>
                                          <p:spTgt spid="7"/>
                                        </p:tgtEl>
                                        <p:attrNameLst>
                                          <p:attrName>ppt_x</p:attrName>
                                        </p:attrNameLst>
                                      </p:cBhvr>
                                      <p:tavLst>
                                        <p:tav tm="0">
                                          <p:val>
                                            <p:strVal val="#ppt_x"/>
                                          </p:val>
                                        </p:tav>
                                        <p:tav tm="100000">
                                          <p:val>
                                            <p:strVal val="#ppt_x"/>
                                          </p:val>
                                        </p:tav>
                                      </p:tavLst>
                                    </p:anim>
                                    <p:anim calcmode="lin" valueType="num">
                                      <p:cBhvr additive="base">
                                        <p:cTn id="7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additive="base">
                                        <p:cTn id="79" dur="500" fill="hold"/>
                                        <p:tgtEl>
                                          <p:spTgt spid="14"/>
                                        </p:tgtEl>
                                        <p:attrNameLst>
                                          <p:attrName>ppt_x</p:attrName>
                                        </p:attrNameLst>
                                      </p:cBhvr>
                                      <p:tavLst>
                                        <p:tav tm="0">
                                          <p:val>
                                            <p:strVal val="#ppt_x"/>
                                          </p:val>
                                        </p:tav>
                                        <p:tav tm="100000">
                                          <p:val>
                                            <p:strVal val="#ppt_x"/>
                                          </p:val>
                                        </p:tav>
                                      </p:tavLst>
                                    </p:anim>
                                    <p:anim calcmode="lin" valueType="num">
                                      <p:cBhvr additive="base">
                                        <p:cTn id="80" dur="500" fill="hold"/>
                                        <p:tgtEl>
                                          <p:spTgt spid="14"/>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6"/>
                                        </p:tgtEl>
                                        <p:attrNameLst>
                                          <p:attrName>style.visibility</p:attrName>
                                        </p:attrNameLst>
                                      </p:cBhvr>
                                      <p:to>
                                        <p:strVal val="visible"/>
                                      </p:to>
                                    </p:set>
                                    <p:anim calcmode="lin" valueType="num">
                                      <p:cBhvr additive="base">
                                        <p:cTn id="83" dur="500" fill="hold"/>
                                        <p:tgtEl>
                                          <p:spTgt spid="6"/>
                                        </p:tgtEl>
                                        <p:attrNameLst>
                                          <p:attrName>ppt_x</p:attrName>
                                        </p:attrNameLst>
                                      </p:cBhvr>
                                      <p:tavLst>
                                        <p:tav tm="0">
                                          <p:val>
                                            <p:strVal val="#ppt_x"/>
                                          </p:val>
                                        </p:tav>
                                        <p:tav tm="100000">
                                          <p:val>
                                            <p:strVal val="#ppt_x"/>
                                          </p:val>
                                        </p:tav>
                                      </p:tavLst>
                                    </p:anim>
                                    <p:anim calcmode="lin" valueType="num">
                                      <p:cBhvr additive="base">
                                        <p:cTn id="8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16"/>
                                        </p:tgtEl>
                                        <p:attrNameLst>
                                          <p:attrName>style.visibility</p:attrName>
                                        </p:attrNameLst>
                                      </p:cBhvr>
                                      <p:to>
                                        <p:strVal val="visible"/>
                                      </p:to>
                                    </p:set>
                                    <p:anim calcmode="lin" valueType="num">
                                      <p:cBhvr additive="base">
                                        <p:cTn id="89" dur="500" fill="hold"/>
                                        <p:tgtEl>
                                          <p:spTgt spid="16"/>
                                        </p:tgtEl>
                                        <p:attrNameLst>
                                          <p:attrName>ppt_x</p:attrName>
                                        </p:attrNameLst>
                                      </p:cBhvr>
                                      <p:tavLst>
                                        <p:tav tm="0">
                                          <p:val>
                                            <p:strVal val="#ppt_x"/>
                                          </p:val>
                                        </p:tav>
                                        <p:tav tm="100000">
                                          <p:val>
                                            <p:strVal val="#ppt_x"/>
                                          </p:val>
                                        </p:tav>
                                      </p:tavLst>
                                    </p:anim>
                                    <p:anim calcmode="lin" valueType="num">
                                      <p:cBhvr additive="base">
                                        <p:cTn id="90" dur="500" fill="hold"/>
                                        <p:tgtEl>
                                          <p:spTgt spid="16"/>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4"/>
                                        </p:tgtEl>
                                        <p:attrNameLst>
                                          <p:attrName>style.visibility</p:attrName>
                                        </p:attrNameLst>
                                      </p:cBhvr>
                                      <p:to>
                                        <p:strVal val="visible"/>
                                      </p:to>
                                    </p:set>
                                    <p:anim calcmode="lin" valueType="num">
                                      <p:cBhvr additive="base">
                                        <p:cTn id="93" dur="500" fill="hold"/>
                                        <p:tgtEl>
                                          <p:spTgt spid="4"/>
                                        </p:tgtEl>
                                        <p:attrNameLst>
                                          <p:attrName>ppt_x</p:attrName>
                                        </p:attrNameLst>
                                      </p:cBhvr>
                                      <p:tavLst>
                                        <p:tav tm="0">
                                          <p:val>
                                            <p:strVal val="#ppt_x"/>
                                          </p:val>
                                        </p:tav>
                                        <p:tav tm="100000">
                                          <p:val>
                                            <p:strVal val="#ppt_x"/>
                                          </p:val>
                                        </p:tav>
                                      </p:tavLst>
                                    </p:anim>
                                    <p:anim calcmode="lin" valueType="num">
                                      <p:cBhvr additive="base">
                                        <p:cTn id="9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13"/>
                                        </p:tgtEl>
                                        <p:attrNameLst>
                                          <p:attrName>style.visibility</p:attrName>
                                        </p:attrNameLst>
                                      </p:cBhvr>
                                      <p:to>
                                        <p:strVal val="visible"/>
                                      </p:to>
                                    </p:set>
                                    <p:anim calcmode="lin" valueType="num">
                                      <p:cBhvr additive="base">
                                        <p:cTn id="99" dur="500" fill="hold"/>
                                        <p:tgtEl>
                                          <p:spTgt spid="13"/>
                                        </p:tgtEl>
                                        <p:attrNameLst>
                                          <p:attrName>ppt_x</p:attrName>
                                        </p:attrNameLst>
                                      </p:cBhvr>
                                      <p:tavLst>
                                        <p:tav tm="0">
                                          <p:val>
                                            <p:strVal val="#ppt_x"/>
                                          </p:val>
                                        </p:tav>
                                        <p:tav tm="100000">
                                          <p:val>
                                            <p:strVal val="#ppt_x"/>
                                          </p:val>
                                        </p:tav>
                                      </p:tavLst>
                                    </p:anim>
                                    <p:anim calcmode="lin" valueType="num">
                                      <p:cBhvr additive="base">
                                        <p:cTn id="100" dur="500" fill="hold"/>
                                        <p:tgtEl>
                                          <p:spTgt spid="13"/>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2"/>
                                        </p:tgtEl>
                                        <p:attrNameLst>
                                          <p:attrName>style.visibility</p:attrName>
                                        </p:attrNameLst>
                                      </p:cBhvr>
                                      <p:to>
                                        <p:strVal val="visible"/>
                                      </p:to>
                                    </p:set>
                                    <p:anim calcmode="lin" valueType="num">
                                      <p:cBhvr additive="base">
                                        <p:cTn id="103" dur="500" fill="hold"/>
                                        <p:tgtEl>
                                          <p:spTgt spid="2"/>
                                        </p:tgtEl>
                                        <p:attrNameLst>
                                          <p:attrName>ppt_x</p:attrName>
                                        </p:attrNameLst>
                                      </p:cBhvr>
                                      <p:tavLst>
                                        <p:tav tm="0">
                                          <p:val>
                                            <p:strVal val="#ppt_x"/>
                                          </p:val>
                                        </p:tav>
                                        <p:tav tm="100000">
                                          <p:val>
                                            <p:strVal val="#ppt_x"/>
                                          </p:val>
                                        </p:tav>
                                      </p:tavLst>
                                    </p:anim>
                                    <p:anim calcmode="lin" valueType="num">
                                      <p:cBhvr additive="base">
                                        <p:cTn id="10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17"/>
                                        </p:tgtEl>
                                        <p:attrNameLst>
                                          <p:attrName>style.visibility</p:attrName>
                                        </p:attrNameLst>
                                      </p:cBhvr>
                                      <p:to>
                                        <p:strVal val="visible"/>
                                      </p:to>
                                    </p:set>
                                    <p:anim calcmode="lin" valueType="num">
                                      <p:cBhvr additive="base">
                                        <p:cTn id="109" dur="500" fill="hold"/>
                                        <p:tgtEl>
                                          <p:spTgt spid="17"/>
                                        </p:tgtEl>
                                        <p:attrNameLst>
                                          <p:attrName>ppt_x</p:attrName>
                                        </p:attrNameLst>
                                      </p:cBhvr>
                                      <p:tavLst>
                                        <p:tav tm="0">
                                          <p:val>
                                            <p:strVal val="#ppt_x"/>
                                          </p:val>
                                        </p:tav>
                                        <p:tav tm="100000">
                                          <p:val>
                                            <p:strVal val="#ppt_x"/>
                                          </p:val>
                                        </p:tav>
                                      </p:tavLst>
                                    </p:anim>
                                    <p:anim calcmode="lin" valueType="num">
                                      <p:cBhvr additive="base">
                                        <p:cTn id="110" dur="500" fill="hold"/>
                                        <p:tgtEl>
                                          <p:spTgt spid="17"/>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3"/>
                                        </p:tgtEl>
                                        <p:attrNameLst>
                                          <p:attrName>style.visibility</p:attrName>
                                        </p:attrNameLst>
                                      </p:cBhvr>
                                      <p:to>
                                        <p:strVal val="visible"/>
                                      </p:to>
                                    </p:set>
                                    <p:anim calcmode="lin" valueType="num">
                                      <p:cBhvr additive="base">
                                        <p:cTn id="113" dur="500" fill="hold"/>
                                        <p:tgtEl>
                                          <p:spTgt spid="3"/>
                                        </p:tgtEl>
                                        <p:attrNameLst>
                                          <p:attrName>ppt_x</p:attrName>
                                        </p:attrNameLst>
                                      </p:cBhvr>
                                      <p:tavLst>
                                        <p:tav tm="0">
                                          <p:val>
                                            <p:strVal val="#ppt_x"/>
                                          </p:val>
                                        </p:tav>
                                        <p:tav tm="100000">
                                          <p:val>
                                            <p:strVal val="#ppt_x"/>
                                          </p:val>
                                        </p:tav>
                                      </p:tavLst>
                                    </p:anim>
                                    <p:anim calcmode="lin" valueType="num">
                                      <p:cBhvr additive="base">
                                        <p:cTn id="1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25"/>
                                        </p:tgtEl>
                                        <p:attrNameLst>
                                          <p:attrName>style.visibility</p:attrName>
                                        </p:attrNameLst>
                                      </p:cBhvr>
                                      <p:to>
                                        <p:strVal val="visible"/>
                                      </p:to>
                                    </p:set>
                                    <p:anim calcmode="lin" valueType="num">
                                      <p:cBhvr additive="base">
                                        <p:cTn id="119" dur="500" fill="hold"/>
                                        <p:tgtEl>
                                          <p:spTgt spid="25"/>
                                        </p:tgtEl>
                                        <p:attrNameLst>
                                          <p:attrName>ppt_x</p:attrName>
                                        </p:attrNameLst>
                                      </p:cBhvr>
                                      <p:tavLst>
                                        <p:tav tm="0">
                                          <p:val>
                                            <p:strVal val="#ppt_x"/>
                                          </p:val>
                                        </p:tav>
                                        <p:tav tm="100000">
                                          <p:val>
                                            <p:strVal val="#ppt_x"/>
                                          </p:val>
                                        </p:tav>
                                      </p:tavLst>
                                    </p:anim>
                                    <p:anim calcmode="lin" valueType="num">
                                      <p:cBhvr additive="base">
                                        <p:cTn id="1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grpId="0" nodeType="clickEffect">
                                  <p:stCondLst>
                                    <p:cond delay="0"/>
                                  </p:stCondLst>
                                  <p:childTnLst>
                                    <p:set>
                                      <p:cBhvr>
                                        <p:cTn id="124" dur="1" fill="hold">
                                          <p:stCondLst>
                                            <p:cond delay="0"/>
                                          </p:stCondLst>
                                        </p:cTn>
                                        <p:tgtEl>
                                          <p:spTgt spid="9"/>
                                        </p:tgtEl>
                                        <p:attrNameLst>
                                          <p:attrName>style.visibility</p:attrName>
                                        </p:attrNameLst>
                                      </p:cBhvr>
                                      <p:to>
                                        <p:strVal val="visible"/>
                                      </p:to>
                                    </p:set>
                                    <p:anim calcmode="lin" valueType="num">
                                      <p:cBhvr additive="base">
                                        <p:cTn id="125" dur="500" fill="hold"/>
                                        <p:tgtEl>
                                          <p:spTgt spid="9"/>
                                        </p:tgtEl>
                                        <p:attrNameLst>
                                          <p:attrName>ppt_x</p:attrName>
                                        </p:attrNameLst>
                                      </p:cBhvr>
                                      <p:tavLst>
                                        <p:tav tm="0">
                                          <p:val>
                                            <p:strVal val="#ppt_x"/>
                                          </p:val>
                                        </p:tav>
                                        <p:tav tm="100000">
                                          <p:val>
                                            <p:strVal val="#ppt_x"/>
                                          </p:val>
                                        </p:tav>
                                      </p:tavLst>
                                    </p:anim>
                                    <p:anim calcmode="lin" valueType="num">
                                      <p:cBhvr additive="base">
                                        <p:cTn id="1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grpId="0" nodeType="clickEffect">
                                  <p:stCondLst>
                                    <p:cond delay="0"/>
                                  </p:stCondLst>
                                  <p:childTnLst>
                                    <p:set>
                                      <p:cBhvr>
                                        <p:cTn id="130" dur="1" fill="hold">
                                          <p:stCondLst>
                                            <p:cond delay="0"/>
                                          </p:stCondLst>
                                        </p:cTn>
                                        <p:tgtEl>
                                          <p:spTgt spid="24"/>
                                        </p:tgtEl>
                                        <p:attrNameLst>
                                          <p:attrName>style.visibility</p:attrName>
                                        </p:attrNameLst>
                                      </p:cBhvr>
                                      <p:to>
                                        <p:strVal val="visible"/>
                                      </p:to>
                                    </p:set>
                                    <p:anim calcmode="lin" valueType="num">
                                      <p:cBhvr additive="base">
                                        <p:cTn id="131" dur="500" fill="hold"/>
                                        <p:tgtEl>
                                          <p:spTgt spid="24"/>
                                        </p:tgtEl>
                                        <p:attrNameLst>
                                          <p:attrName>ppt_x</p:attrName>
                                        </p:attrNameLst>
                                      </p:cBhvr>
                                      <p:tavLst>
                                        <p:tav tm="0">
                                          <p:val>
                                            <p:strVal val="#ppt_x"/>
                                          </p:val>
                                        </p:tav>
                                        <p:tav tm="100000">
                                          <p:val>
                                            <p:strVal val="#ppt_x"/>
                                          </p:val>
                                        </p:tav>
                                      </p:tavLst>
                                    </p:anim>
                                    <p:anim calcmode="lin" valueType="num">
                                      <p:cBhvr additive="base">
                                        <p:cTn id="1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22"/>
                                        </p:tgtEl>
                                        <p:attrNameLst>
                                          <p:attrName>style.visibility</p:attrName>
                                        </p:attrNameLst>
                                      </p:cBhvr>
                                      <p:to>
                                        <p:strVal val="visible"/>
                                      </p:to>
                                    </p:set>
                                    <p:anim calcmode="lin" valueType="num">
                                      <p:cBhvr additive="base">
                                        <p:cTn id="137" dur="500" fill="hold"/>
                                        <p:tgtEl>
                                          <p:spTgt spid="22"/>
                                        </p:tgtEl>
                                        <p:attrNameLst>
                                          <p:attrName>ppt_x</p:attrName>
                                        </p:attrNameLst>
                                      </p:cBhvr>
                                      <p:tavLst>
                                        <p:tav tm="0">
                                          <p:val>
                                            <p:strVal val="#ppt_x"/>
                                          </p:val>
                                        </p:tav>
                                        <p:tav tm="100000">
                                          <p:val>
                                            <p:strVal val="#ppt_x"/>
                                          </p:val>
                                        </p:tav>
                                      </p:tavLst>
                                    </p:anim>
                                    <p:anim calcmode="lin" valueType="num">
                                      <p:cBhvr additive="base">
                                        <p:cTn id="1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2" presetClass="entr" presetSubtype="4" fill="hold" nodeType="clickEffect">
                                  <p:stCondLst>
                                    <p:cond delay="0"/>
                                  </p:stCondLst>
                                  <p:childTnLst>
                                    <p:set>
                                      <p:cBhvr>
                                        <p:cTn id="142" dur="1" fill="hold">
                                          <p:stCondLst>
                                            <p:cond delay="0"/>
                                          </p:stCondLst>
                                        </p:cTn>
                                        <p:tgtEl>
                                          <p:spTgt spid="56"/>
                                        </p:tgtEl>
                                        <p:attrNameLst>
                                          <p:attrName>style.visibility</p:attrName>
                                        </p:attrNameLst>
                                      </p:cBhvr>
                                      <p:to>
                                        <p:strVal val="visible"/>
                                      </p:to>
                                    </p:set>
                                    <p:anim calcmode="lin" valueType="num">
                                      <p:cBhvr additive="base">
                                        <p:cTn id="143" dur="500" fill="hold"/>
                                        <p:tgtEl>
                                          <p:spTgt spid="56"/>
                                        </p:tgtEl>
                                        <p:attrNameLst>
                                          <p:attrName>ppt_x</p:attrName>
                                        </p:attrNameLst>
                                      </p:cBhvr>
                                      <p:tavLst>
                                        <p:tav tm="0">
                                          <p:val>
                                            <p:strVal val="#ppt_x"/>
                                          </p:val>
                                        </p:tav>
                                        <p:tav tm="100000">
                                          <p:val>
                                            <p:strVal val="#ppt_x"/>
                                          </p:val>
                                        </p:tav>
                                      </p:tavLst>
                                    </p:anim>
                                    <p:anim calcmode="lin" valueType="num">
                                      <p:cBhvr additive="base">
                                        <p:cTn id="144" dur="500" fill="hold"/>
                                        <p:tgtEl>
                                          <p:spTgt spid="56"/>
                                        </p:tgtEl>
                                        <p:attrNameLst>
                                          <p:attrName>ppt_y</p:attrName>
                                        </p:attrNameLst>
                                      </p:cBhvr>
                                      <p:tavLst>
                                        <p:tav tm="0">
                                          <p:val>
                                            <p:strVal val="1+#ppt_h/2"/>
                                          </p:val>
                                        </p:tav>
                                        <p:tav tm="100000">
                                          <p:val>
                                            <p:strVal val="#ppt_y"/>
                                          </p:val>
                                        </p:tav>
                                      </p:tavLst>
                                    </p:anim>
                                  </p:childTnLst>
                                </p:cTn>
                              </p:par>
                              <p:par>
                                <p:cTn id="145" presetID="2" presetClass="entr" presetSubtype="4" fill="hold" nodeType="withEffect">
                                  <p:stCondLst>
                                    <p:cond delay="0"/>
                                  </p:stCondLst>
                                  <p:childTnLst>
                                    <p:set>
                                      <p:cBhvr>
                                        <p:cTn id="146" dur="1" fill="hold">
                                          <p:stCondLst>
                                            <p:cond delay="0"/>
                                          </p:stCondLst>
                                        </p:cTn>
                                        <p:tgtEl>
                                          <p:spTgt spid="45"/>
                                        </p:tgtEl>
                                        <p:attrNameLst>
                                          <p:attrName>style.visibility</p:attrName>
                                        </p:attrNameLst>
                                      </p:cBhvr>
                                      <p:to>
                                        <p:strVal val="visible"/>
                                      </p:to>
                                    </p:set>
                                    <p:anim calcmode="lin" valueType="num">
                                      <p:cBhvr additive="base">
                                        <p:cTn id="147" dur="500" fill="hold"/>
                                        <p:tgtEl>
                                          <p:spTgt spid="45"/>
                                        </p:tgtEl>
                                        <p:attrNameLst>
                                          <p:attrName>ppt_x</p:attrName>
                                        </p:attrNameLst>
                                      </p:cBhvr>
                                      <p:tavLst>
                                        <p:tav tm="0">
                                          <p:val>
                                            <p:strVal val="#ppt_x"/>
                                          </p:val>
                                        </p:tav>
                                        <p:tav tm="100000">
                                          <p:val>
                                            <p:strVal val="#ppt_x"/>
                                          </p:val>
                                        </p:tav>
                                      </p:tavLst>
                                    </p:anim>
                                    <p:anim calcmode="lin" valueType="num">
                                      <p:cBhvr additive="base">
                                        <p:cTn id="148" dur="500" fill="hold"/>
                                        <p:tgtEl>
                                          <p:spTgt spid="45"/>
                                        </p:tgtEl>
                                        <p:attrNameLst>
                                          <p:attrName>ppt_y</p:attrName>
                                        </p:attrNameLst>
                                      </p:cBhvr>
                                      <p:tavLst>
                                        <p:tav tm="0">
                                          <p:val>
                                            <p:strVal val="1+#ppt_h/2"/>
                                          </p:val>
                                        </p:tav>
                                        <p:tav tm="100000">
                                          <p:val>
                                            <p:strVal val="#ppt_y"/>
                                          </p:val>
                                        </p:tav>
                                      </p:tavLst>
                                    </p:anim>
                                  </p:childTnLst>
                                </p:cTn>
                              </p:par>
                              <p:par>
                                <p:cTn id="149" presetID="2" presetClass="entr" presetSubtype="4" fill="hold" grpId="0" nodeType="withEffect">
                                  <p:stCondLst>
                                    <p:cond delay="0"/>
                                  </p:stCondLst>
                                  <p:childTnLst>
                                    <p:set>
                                      <p:cBhvr>
                                        <p:cTn id="150" dur="1" fill="hold">
                                          <p:stCondLst>
                                            <p:cond delay="0"/>
                                          </p:stCondLst>
                                        </p:cTn>
                                        <p:tgtEl>
                                          <p:spTgt spid="36"/>
                                        </p:tgtEl>
                                        <p:attrNameLst>
                                          <p:attrName>style.visibility</p:attrName>
                                        </p:attrNameLst>
                                      </p:cBhvr>
                                      <p:to>
                                        <p:strVal val="visible"/>
                                      </p:to>
                                    </p:set>
                                    <p:anim calcmode="lin" valueType="num">
                                      <p:cBhvr additive="base">
                                        <p:cTn id="151" dur="500" fill="hold"/>
                                        <p:tgtEl>
                                          <p:spTgt spid="36"/>
                                        </p:tgtEl>
                                        <p:attrNameLst>
                                          <p:attrName>ppt_x</p:attrName>
                                        </p:attrNameLst>
                                      </p:cBhvr>
                                      <p:tavLst>
                                        <p:tav tm="0">
                                          <p:val>
                                            <p:strVal val="#ppt_x"/>
                                          </p:val>
                                        </p:tav>
                                        <p:tav tm="100000">
                                          <p:val>
                                            <p:strVal val="#ppt_x"/>
                                          </p:val>
                                        </p:tav>
                                      </p:tavLst>
                                    </p:anim>
                                    <p:anim calcmode="lin" valueType="num">
                                      <p:cBhvr additive="base">
                                        <p:cTn id="15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ntr" presetSubtype="4" fill="hold" grpId="0" nodeType="clickEffect">
                                  <p:stCondLst>
                                    <p:cond delay="0"/>
                                  </p:stCondLst>
                                  <p:childTnLst>
                                    <p:set>
                                      <p:cBhvr>
                                        <p:cTn id="156" dur="1" fill="hold">
                                          <p:stCondLst>
                                            <p:cond delay="0"/>
                                          </p:stCondLst>
                                        </p:cTn>
                                        <p:tgtEl>
                                          <p:spTgt spid="40"/>
                                        </p:tgtEl>
                                        <p:attrNameLst>
                                          <p:attrName>style.visibility</p:attrName>
                                        </p:attrNameLst>
                                      </p:cBhvr>
                                      <p:to>
                                        <p:strVal val="visible"/>
                                      </p:to>
                                    </p:set>
                                    <p:anim calcmode="lin" valueType="num">
                                      <p:cBhvr additive="base">
                                        <p:cTn id="157" dur="500" fill="hold"/>
                                        <p:tgtEl>
                                          <p:spTgt spid="40"/>
                                        </p:tgtEl>
                                        <p:attrNameLst>
                                          <p:attrName>ppt_x</p:attrName>
                                        </p:attrNameLst>
                                      </p:cBhvr>
                                      <p:tavLst>
                                        <p:tav tm="0">
                                          <p:val>
                                            <p:strVal val="#ppt_x"/>
                                          </p:val>
                                        </p:tav>
                                        <p:tav tm="100000">
                                          <p:val>
                                            <p:strVal val="#ppt_x"/>
                                          </p:val>
                                        </p:tav>
                                      </p:tavLst>
                                    </p:anim>
                                    <p:anim calcmode="lin" valueType="num">
                                      <p:cBhvr additive="base">
                                        <p:cTn id="15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 presetClass="entr" presetSubtype="4" fill="hold" grpId="0" nodeType="clickEffect">
                                  <p:stCondLst>
                                    <p:cond delay="0"/>
                                  </p:stCondLst>
                                  <p:childTnLst>
                                    <p:set>
                                      <p:cBhvr>
                                        <p:cTn id="162" dur="1" fill="hold">
                                          <p:stCondLst>
                                            <p:cond delay="0"/>
                                          </p:stCondLst>
                                        </p:cTn>
                                        <p:tgtEl>
                                          <p:spTgt spid="41"/>
                                        </p:tgtEl>
                                        <p:attrNameLst>
                                          <p:attrName>style.visibility</p:attrName>
                                        </p:attrNameLst>
                                      </p:cBhvr>
                                      <p:to>
                                        <p:strVal val="visible"/>
                                      </p:to>
                                    </p:set>
                                    <p:anim calcmode="lin" valueType="num">
                                      <p:cBhvr additive="base">
                                        <p:cTn id="163" dur="500" fill="hold"/>
                                        <p:tgtEl>
                                          <p:spTgt spid="41"/>
                                        </p:tgtEl>
                                        <p:attrNameLst>
                                          <p:attrName>ppt_x</p:attrName>
                                        </p:attrNameLst>
                                      </p:cBhvr>
                                      <p:tavLst>
                                        <p:tav tm="0">
                                          <p:val>
                                            <p:strVal val="#ppt_x"/>
                                          </p:val>
                                        </p:tav>
                                        <p:tav tm="100000">
                                          <p:val>
                                            <p:strVal val="#ppt_x"/>
                                          </p:val>
                                        </p:tav>
                                      </p:tavLst>
                                    </p:anim>
                                    <p:anim calcmode="lin" valueType="num">
                                      <p:cBhvr additive="base">
                                        <p:cTn id="16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2" presetClass="entr" presetSubtype="4" fill="hold" grpId="0" nodeType="clickEffect">
                                  <p:stCondLst>
                                    <p:cond delay="0"/>
                                  </p:stCondLst>
                                  <p:childTnLst>
                                    <p:set>
                                      <p:cBhvr>
                                        <p:cTn id="168" dur="1" fill="hold">
                                          <p:stCondLst>
                                            <p:cond delay="0"/>
                                          </p:stCondLst>
                                        </p:cTn>
                                        <p:tgtEl>
                                          <p:spTgt spid="42"/>
                                        </p:tgtEl>
                                        <p:attrNameLst>
                                          <p:attrName>style.visibility</p:attrName>
                                        </p:attrNameLst>
                                      </p:cBhvr>
                                      <p:to>
                                        <p:strVal val="visible"/>
                                      </p:to>
                                    </p:set>
                                    <p:anim calcmode="lin" valueType="num">
                                      <p:cBhvr additive="base">
                                        <p:cTn id="169" dur="500" fill="hold"/>
                                        <p:tgtEl>
                                          <p:spTgt spid="42"/>
                                        </p:tgtEl>
                                        <p:attrNameLst>
                                          <p:attrName>ppt_x</p:attrName>
                                        </p:attrNameLst>
                                      </p:cBhvr>
                                      <p:tavLst>
                                        <p:tav tm="0">
                                          <p:val>
                                            <p:strVal val="#ppt_x"/>
                                          </p:val>
                                        </p:tav>
                                        <p:tav tm="100000">
                                          <p:val>
                                            <p:strVal val="#ppt_x"/>
                                          </p:val>
                                        </p:tav>
                                      </p:tavLst>
                                    </p:anim>
                                    <p:anim calcmode="lin" valueType="num">
                                      <p:cBhvr additive="base">
                                        <p:cTn id="17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2" presetClass="entr" presetSubtype="4" fill="hold" grpId="0" nodeType="clickEffect">
                                  <p:stCondLst>
                                    <p:cond delay="0"/>
                                  </p:stCondLst>
                                  <p:childTnLst>
                                    <p:set>
                                      <p:cBhvr>
                                        <p:cTn id="174" dur="1" fill="hold">
                                          <p:stCondLst>
                                            <p:cond delay="0"/>
                                          </p:stCondLst>
                                        </p:cTn>
                                        <p:tgtEl>
                                          <p:spTgt spid="37"/>
                                        </p:tgtEl>
                                        <p:attrNameLst>
                                          <p:attrName>style.visibility</p:attrName>
                                        </p:attrNameLst>
                                      </p:cBhvr>
                                      <p:to>
                                        <p:strVal val="visible"/>
                                      </p:to>
                                    </p:set>
                                    <p:anim calcmode="lin" valueType="num">
                                      <p:cBhvr additive="base">
                                        <p:cTn id="175" dur="500" fill="hold"/>
                                        <p:tgtEl>
                                          <p:spTgt spid="37"/>
                                        </p:tgtEl>
                                        <p:attrNameLst>
                                          <p:attrName>ppt_x</p:attrName>
                                        </p:attrNameLst>
                                      </p:cBhvr>
                                      <p:tavLst>
                                        <p:tav tm="0">
                                          <p:val>
                                            <p:strVal val="#ppt_x"/>
                                          </p:val>
                                        </p:tav>
                                        <p:tav tm="100000">
                                          <p:val>
                                            <p:strVal val="#ppt_x"/>
                                          </p:val>
                                        </p:tav>
                                      </p:tavLst>
                                    </p:anim>
                                    <p:anim calcmode="lin" valueType="num">
                                      <p:cBhvr additive="base">
                                        <p:cTn id="17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77" fill="hold">
                      <p:stCondLst>
                        <p:cond delay="indefinite"/>
                      </p:stCondLst>
                      <p:childTnLst>
                        <p:par>
                          <p:cTn id="178" fill="hold">
                            <p:stCondLst>
                              <p:cond delay="0"/>
                            </p:stCondLst>
                            <p:childTnLst>
                              <p:par>
                                <p:cTn id="179" presetID="2" presetClass="entr" presetSubtype="4" fill="hold" grpId="0" nodeType="clickEffect">
                                  <p:stCondLst>
                                    <p:cond delay="0"/>
                                  </p:stCondLst>
                                  <p:childTnLst>
                                    <p:set>
                                      <p:cBhvr>
                                        <p:cTn id="180" dur="1" fill="hold">
                                          <p:stCondLst>
                                            <p:cond delay="0"/>
                                          </p:stCondLst>
                                        </p:cTn>
                                        <p:tgtEl>
                                          <p:spTgt spid="38"/>
                                        </p:tgtEl>
                                        <p:attrNameLst>
                                          <p:attrName>style.visibility</p:attrName>
                                        </p:attrNameLst>
                                      </p:cBhvr>
                                      <p:to>
                                        <p:strVal val="visible"/>
                                      </p:to>
                                    </p:set>
                                    <p:anim calcmode="lin" valueType="num">
                                      <p:cBhvr additive="base">
                                        <p:cTn id="181" dur="500" fill="hold"/>
                                        <p:tgtEl>
                                          <p:spTgt spid="38"/>
                                        </p:tgtEl>
                                        <p:attrNameLst>
                                          <p:attrName>ppt_x</p:attrName>
                                        </p:attrNameLst>
                                      </p:cBhvr>
                                      <p:tavLst>
                                        <p:tav tm="0">
                                          <p:val>
                                            <p:strVal val="#ppt_x"/>
                                          </p:val>
                                        </p:tav>
                                        <p:tav tm="100000">
                                          <p:val>
                                            <p:strVal val="#ppt_x"/>
                                          </p:val>
                                        </p:tav>
                                      </p:tavLst>
                                    </p:anim>
                                    <p:anim calcmode="lin" valueType="num">
                                      <p:cBhvr additive="base">
                                        <p:cTn id="18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presetID="2" presetClass="entr" presetSubtype="4" fill="hold" nodeType="clickEffect">
                                  <p:stCondLst>
                                    <p:cond delay="0"/>
                                  </p:stCondLst>
                                  <p:childTnLst>
                                    <p:set>
                                      <p:cBhvr>
                                        <p:cTn id="186" dur="1" fill="hold">
                                          <p:stCondLst>
                                            <p:cond delay="0"/>
                                          </p:stCondLst>
                                        </p:cTn>
                                        <p:tgtEl>
                                          <p:spTgt spid="43"/>
                                        </p:tgtEl>
                                        <p:attrNameLst>
                                          <p:attrName>style.visibility</p:attrName>
                                        </p:attrNameLst>
                                      </p:cBhvr>
                                      <p:to>
                                        <p:strVal val="visible"/>
                                      </p:to>
                                    </p:set>
                                    <p:anim calcmode="lin" valueType="num">
                                      <p:cBhvr additive="base">
                                        <p:cTn id="187" dur="500" fill="hold"/>
                                        <p:tgtEl>
                                          <p:spTgt spid="43"/>
                                        </p:tgtEl>
                                        <p:attrNameLst>
                                          <p:attrName>ppt_x</p:attrName>
                                        </p:attrNameLst>
                                      </p:cBhvr>
                                      <p:tavLst>
                                        <p:tav tm="0">
                                          <p:val>
                                            <p:strVal val="#ppt_x"/>
                                          </p:val>
                                        </p:tav>
                                        <p:tav tm="100000">
                                          <p:val>
                                            <p:strVal val="#ppt_x"/>
                                          </p:val>
                                        </p:tav>
                                      </p:tavLst>
                                    </p:anim>
                                    <p:anim calcmode="lin" valueType="num">
                                      <p:cBhvr additive="base">
                                        <p:cTn id="188" dur="500" fill="hold"/>
                                        <p:tgtEl>
                                          <p:spTgt spid="43"/>
                                        </p:tgtEl>
                                        <p:attrNameLst>
                                          <p:attrName>ppt_y</p:attrName>
                                        </p:attrNameLst>
                                      </p:cBhvr>
                                      <p:tavLst>
                                        <p:tav tm="0">
                                          <p:val>
                                            <p:strVal val="1+#ppt_h/2"/>
                                          </p:val>
                                        </p:tav>
                                        <p:tav tm="100000">
                                          <p:val>
                                            <p:strVal val="#ppt_y"/>
                                          </p:val>
                                        </p:tav>
                                      </p:tavLst>
                                    </p:anim>
                                  </p:childTnLst>
                                </p:cTn>
                              </p:par>
                              <p:par>
                                <p:cTn id="189" presetID="2" presetClass="entr" presetSubtype="4" fill="hold" grpId="0" nodeType="withEffect">
                                  <p:stCondLst>
                                    <p:cond delay="0"/>
                                  </p:stCondLst>
                                  <p:childTnLst>
                                    <p:set>
                                      <p:cBhvr>
                                        <p:cTn id="190" dur="1" fill="hold">
                                          <p:stCondLst>
                                            <p:cond delay="0"/>
                                          </p:stCondLst>
                                        </p:cTn>
                                        <p:tgtEl>
                                          <p:spTgt spid="34"/>
                                        </p:tgtEl>
                                        <p:attrNameLst>
                                          <p:attrName>style.visibility</p:attrName>
                                        </p:attrNameLst>
                                      </p:cBhvr>
                                      <p:to>
                                        <p:strVal val="visible"/>
                                      </p:to>
                                    </p:set>
                                    <p:anim calcmode="lin" valueType="num">
                                      <p:cBhvr additive="base">
                                        <p:cTn id="191" dur="500" fill="hold"/>
                                        <p:tgtEl>
                                          <p:spTgt spid="34"/>
                                        </p:tgtEl>
                                        <p:attrNameLst>
                                          <p:attrName>ppt_x</p:attrName>
                                        </p:attrNameLst>
                                      </p:cBhvr>
                                      <p:tavLst>
                                        <p:tav tm="0">
                                          <p:val>
                                            <p:strVal val="#ppt_x"/>
                                          </p:val>
                                        </p:tav>
                                        <p:tav tm="100000">
                                          <p:val>
                                            <p:strVal val="#ppt_x"/>
                                          </p:val>
                                        </p:tav>
                                      </p:tavLst>
                                    </p:anim>
                                    <p:anim calcmode="lin" valueType="num">
                                      <p:cBhvr additive="base">
                                        <p:cTn id="19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93" fill="hold">
                      <p:stCondLst>
                        <p:cond delay="indefinite"/>
                      </p:stCondLst>
                      <p:childTnLst>
                        <p:par>
                          <p:cTn id="194" fill="hold">
                            <p:stCondLst>
                              <p:cond delay="0"/>
                            </p:stCondLst>
                            <p:childTnLst>
                              <p:par>
                                <p:cTn id="195" presetID="2" presetClass="entr" presetSubtype="4" fill="hold" grpId="0" nodeType="clickEffect">
                                  <p:stCondLst>
                                    <p:cond delay="0"/>
                                  </p:stCondLst>
                                  <p:childTnLst>
                                    <p:set>
                                      <p:cBhvr>
                                        <p:cTn id="196" dur="1" fill="hold">
                                          <p:stCondLst>
                                            <p:cond delay="0"/>
                                          </p:stCondLst>
                                        </p:cTn>
                                        <p:tgtEl>
                                          <p:spTgt spid="33"/>
                                        </p:tgtEl>
                                        <p:attrNameLst>
                                          <p:attrName>style.visibility</p:attrName>
                                        </p:attrNameLst>
                                      </p:cBhvr>
                                      <p:to>
                                        <p:strVal val="visible"/>
                                      </p:to>
                                    </p:set>
                                    <p:anim calcmode="lin" valueType="num">
                                      <p:cBhvr additive="base">
                                        <p:cTn id="197" dur="500" fill="hold"/>
                                        <p:tgtEl>
                                          <p:spTgt spid="33"/>
                                        </p:tgtEl>
                                        <p:attrNameLst>
                                          <p:attrName>ppt_x</p:attrName>
                                        </p:attrNameLst>
                                      </p:cBhvr>
                                      <p:tavLst>
                                        <p:tav tm="0">
                                          <p:val>
                                            <p:strVal val="#ppt_x"/>
                                          </p:val>
                                        </p:tav>
                                        <p:tav tm="100000">
                                          <p:val>
                                            <p:strVal val="#ppt_x"/>
                                          </p:val>
                                        </p:tav>
                                      </p:tavLst>
                                    </p:anim>
                                    <p:anim calcmode="lin" valueType="num">
                                      <p:cBhvr additive="base">
                                        <p:cTn id="19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99" fill="hold">
                      <p:stCondLst>
                        <p:cond delay="indefinite"/>
                      </p:stCondLst>
                      <p:childTnLst>
                        <p:par>
                          <p:cTn id="200" fill="hold">
                            <p:stCondLst>
                              <p:cond delay="0"/>
                            </p:stCondLst>
                            <p:childTnLst>
                              <p:par>
                                <p:cTn id="201" presetID="2" presetClass="entr" presetSubtype="4" fill="hold" grpId="0" nodeType="clickEffect">
                                  <p:stCondLst>
                                    <p:cond delay="0"/>
                                  </p:stCondLst>
                                  <p:childTnLst>
                                    <p:set>
                                      <p:cBhvr>
                                        <p:cTn id="202" dur="1" fill="hold">
                                          <p:stCondLst>
                                            <p:cond delay="0"/>
                                          </p:stCondLst>
                                        </p:cTn>
                                        <p:tgtEl>
                                          <p:spTgt spid="27"/>
                                        </p:tgtEl>
                                        <p:attrNameLst>
                                          <p:attrName>style.visibility</p:attrName>
                                        </p:attrNameLst>
                                      </p:cBhvr>
                                      <p:to>
                                        <p:strVal val="visible"/>
                                      </p:to>
                                    </p:set>
                                    <p:anim calcmode="lin" valueType="num">
                                      <p:cBhvr additive="base">
                                        <p:cTn id="203" dur="500" fill="hold"/>
                                        <p:tgtEl>
                                          <p:spTgt spid="27"/>
                                        </p:tgtEl>
                                        <p:attrNameLst>
                                          <p:attrName>ppt_x</p:attrName>
                                        </p:attrNameLst>
                                      </p:cBhvr>
                                      <p:tavLst>
                                        <p:tav tm="0">
                                          <p:val>
                                            <p:strVal val="#ppt_x"/>
                                          </p:val>
                                        </p:tav>
                                        <p:tav tm="100000">
                                          <p:val>
                                            <p:strVal val="#ppt_x"/>
                                          </p:val>
                                        </p:tav>
                                      </p:tavLst>
                                    </p:anim>
                                    <p:anim calcmode="lin" valueType="num">
                                      <p:cBhvr additive="base">
                                        <p:cTn id="204" dur="500" fill="hold"/>
                                        <p:tgtEl>
                                          <p:spTgt spid="27"/>
                                        </p:tgtEl>
                                        <p:attrNameLst>
                                          <p:attrName>ppt_y</p:attrName>
                                        </p:attrNameLst>
                                      </p:cBhvr>
                                      <p:tavLst>
                                        <p:tav tm="0">
                                          <p:val>
                                            <p:strVal val="1+#ppt_h/2"/>
                                          </p:val>
                                        </p:tav>
                                        <p:tav tm="100000">
                                          <p:val>
                                            <p:strVal val="#ppt_y"/>
                                          </p:val>
                                        </p:tav>
                                      </p:tavLst>
                                    </p:anim>
                                  </p:childTnLst>
                                </p:cTn>
                              </p:par>
                              <p:par>
                                <p:cTn id="205" presetID="2" presetClass="entr" presetSubtype="4" fill="hold" grpId="0" nodeType="withEffect">
                                  <p:stCondLst>
                                    <p:cond delay="0"/>
                                  </p:stCondLst>
                                  <p:childTnLst>
                                    <p:set>
                                      <p:cBhvr>
                                        <p:cTn id="206" dur="1" fill="hold">
                                          <p:stCondLst>
                                            <p:cond delay="0"/>
                                          </p:stCondLst>
                                        </p:cTn>
                                        <p:tgtEl>
                                          <p:spTgt spid="26"/>
                                        </p:tgtEl>
                                        <p:attrNameLst>
                                          <p:attrName>style.visibility</p:attrName>
                                        </p:attrNameLst>
                                      </p:cBhvr>
                                      <p:to>
                                        <p:strVal val="visible"/>
                                      </p:to>
                                    </p:set>
                                    <p:anim calcmode="lin" valueType="num">
                                      <p:cBhvr additive="base">
                                        <p:cTn id="207" dur="500" fill="hold"/>
                                        <p:tgtEl>
                                          <p:spTgt spid="26"/>
                                        </p:tgtEl>
                                        <p:attrNameLst>
                                          <p:attrName>ppt_x</p:attrName>
                                        </p:attrNameLst>
                                      </p:cBhvr>
                                      <p:tavLst>
                                        <p:tav tm="0">
                                          <p:val>
                                            <p:strVal val="#ppt_x"/>
                                          </p:val>
                                        </p:tav>
                                        <p:tav tm="100000">
                                          <p:val>
                                            <p:strVal val="#ppt_x"/>
                                          </p:val>
                                        </p:tav>
                                      </p:tavLst>
                                    </p:anim>
                                    <p:anim calcmode="lin" valueType="num">
                                      <p:cBhvr additive="base">
                                        <p:cTn id="20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09" fill="hold">
                      <p:stCondLst>
                        <p:cond delay="indefinite"/>
                      </p:stCondLst>
                      <p:childTnLst>
                        <p:par>
                          <p:cTn id="210" fill="hold">
                            <p:stCondLst>
                              <p:cond delay="0"/>
                            </p:stCondLst>
                            <p:childTnLst>
                              <p:par>
                                <p:cTn id="211" presetID="2" presetClass="entr" presetSubtype="4" fill="hold" grpId="0" nodeType="clickEffect">
                                  <p:stCondLst>
                                    <p:cond delay="0"/>
                                  </p:stCondLst>
                                  <p:childTnLst>
                                    <p:set>
                                      <p:cBhvr>
                                        <p:cTn id="212" dur="1" fill="hold">
                                          <p:stCondLst>
                                            <p:cond delay="0"/>
                                          </p:stCondLst>
                                        </p:cTn>
                                        <p:tgtEl>
                                          <p:spTgt spid="19"/>
                                        </p:tgtEl>
                                        <p:attrNameLst>
                                          <p:attrName>style.visibility</p:attrName>
                                        </p:attrNameLst>
                                      </p:cBhvr>
                                      <p:to>
                                        <p:strVal val="visible"/>
                                      </p:to>
                                    </p:set>
                                    <p:anim calcmode="lin" valueType="num">
                                      <p:cBhvr additive="base">
                                        <p:cTn id="213" dur="500" fill="hold"/>
                                        <p:tgtEl>
                                          <p:spTgt spid="19"/>
                                        </p:tgtEl>
                                        <p:attrNameLst>
                                          <p:attrName>ppt_x</p:attrName>
                                        </p:attrNameLst>
                                      </p:cBhvr>
                                      <p:tavLst>
                                        <p:tav tm="0">
                                          <p:val>
                                            <p:strVal val="#ppt_x"/>
                                          </p:val>
                                        </p:tav>
                                        <p:tav tm="100000">
                                          <p:val>
                                            <p:strVal val="#ppt_x"/>
                                          </p:val>
                                        </p:tav>
                                      </p:tavLst>
                                    </p:anim>
                                    <p:anim calcmode="lin" valueType="num">
                                      <p:cBhvr additive="base">
                                        <p:cTn id="2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5" fill="hold">
                      <p:stCondLst>
                        <p:cond delay="indefinite"/>
                      </p:stCondLst>
                      <p:childTnLst>
                        <p:par>
                          <p:cTn id="216" fill="hold">
                            <p:stCondLst>
                              <p:cond delay="0"/>
                            </p:stCondLst>
                            <p:childTnLst>
                              <p:par>
                                <p:cTn id="217" presetID="2" presetClass="entr" presetSubtype="4" fill="hold" grpId="0" nodeType="clickEffect">
                                  <p:stCondLst>
                                    <p:cond delay="0"/>
                                  </p:stCondLst>
                                  <p:childTnLst>
                                    <p:set>
                                      <p:cBhvr>
                                        <p:cTn id="218" dur="1" fill="hold">
                                          <p:stCondLst>
                                            <p:cond delay="0"/>
                                          </p:stCondLst>
                                        </p:cTn>
                                        <p:tgtEl>
                                          <p:spTgt spid="29"/>
                                        </p:tgtEl>
                                        <p:attrNameLst>
                                          <p:attrName>style.visibility</p:attrName>
                                        </p:attrNameLst>
                                      </p:cBhvr>
                                      <p:to>
                                        <p:strVal val="visible"/>
                                      </p:to>
                                    </p:set>
                                    <p:anim calcmode="lin" valueType="num">
                                      <p:cBhvr additive="base">
                                        <p:cTn id="219" dur="500" fill="hold"/>
                                        <p:tgtEl>
                                          <p:spTgt spid="29"/>
                                        </p:tgtEl>
                                        <p:attrNameLst>
                                          <p:attrName>ppt_x</p:attrName>
                                        </p:attrNameLst>
                                      </p:cBhvr>
                                      <p:tavLst>
                                        <p:tav tm="0">
                                          <p:val>
                                            <p:strVal val="#ppt_x"/>
                                          </p:val>
                                        </p:tav>
                                        <p:tav tm="100000">
                                          <p:val>
                                            <p:strVal val="#ppt_x"/>
                                          </p:val>
                                        </p:tav>
                                      </p:tavLst>
                                    </p:anim>
                                    <p:anim calcmode="lin" valueType="num">
                                      <p:cBhvr additive="base">
                                        <p:cTn id="220" dur="500" fill="hold"/>
                                        <p:tgtEl>
                                          <p:spTgt spid="29"/>
                                        </p:tgtEl>
                                        <p:attrNameLst>
                                          <p:attrName>ppt_y</p:attrName>
                                        </p:attrNameLst>
                                      </p:cBhvr>
                                      <p:tavLst>
                                        <p:tav tm="0">
                                          <p:val>
                                            <p:strVal val="1+#ppt_h/2"/>
                                          </p:val>
                                        </p:tav>
                                        <p:tav tm="100000">
                                          <p:val>
                                            <p:strVal val="#ppt_y"/>
                                          </p:val>
                                        </p:tav>
                                      </p:tavLst>
                                    </p:anim>
                                  </p:childTnLst>
                                </p:cTn>
                              </p:par>
                              <p:par>
                                <p:cTn id="221" presetID="2" presetClass="entr" presetSubtype="4" fill="hold" grpId="0" nodeType="withEffect">
                                  <p:stCondLst>
                                    <p:cond delay="0"/>
                                  </p:stCondLst>
                                  <p:childTnLst>
                                    <p:set>
                                      <p:cBhvr>
                                        <p:cTn id="222" dur="1" fill="hold">
                                          <p:stCondLst>
                                            <p:cond delay="0"/>
                                          </p:stCondLst>
                                        </p:cTn>
                                        <p:tgtEl>
                                          <p:spTgt spid="28"/>
                                        </p:tgtEl>
                                        <p:attrNameLst>
                                          <p:attrName>style.visibility</p:attrName>
                                        </p:attrNameLst>
                                      </p:cBhvr>
                                      <p:to>
                                        <p:strVal val="visible"/>
                                      </p:to>
                                    </p:set>
                                    <p:anim calcmode="lin" valueType="num">
                                      <p:cBhvr additive="base">
                                        <p:cTn id="223" dur="500" fill="hold"/>
                                        <p:tgtEl>
                                          <p:spTgt spid="28"/>
                                        </p:tgtEl>
                                        <p:attrNameLst>
                                          <p:attrName>ppt_x</p:attrName>
                                        </p:attrNameLst>
                                      </p:cBhvr>
                                      <p:tavLst>
                                        <p:tav tm="0">
                                          <p:val>
                                            <p:strVal val="#ppt_x"/>
                                          </p:val>
                                        </p:tav>
                                        <p:tav tm="100000">
                                          <p:val>
                                            <p:strVal val="#ppt_x"/>
                                          </p:val>
                                        </p:tav>
                                      </p:tavLst>
                                    </p:anim>
                                    <p:anim calcmode="lin" valueType="num">
                                      <p:cBhvr additive="base">
                                        <p:cTn id="224" dur="500" fill="hold"/>
                                        <p:tgtEl>
                                          <p:spTgt spid="28"/>
                                        </p:tgtEl>
                                        <p:attrNameLst>
                                          <p:attrName>ppt_y</p:attrName>
                                        </p:attrNameLst>
                                      </p:cBhvr>
                                      <p:tavLst>
                                        <p:tav tm="0">
                                          <p:val>
                                            <p:strVal val="1+#ppt_h/2"/>
                                          </p:val>
                                        </p:tav>
                                        <p:tav tm="100000">
                                          <p:val>
                                            <p:strVal val="#ppt_y"/>
                                          </p:val>
                                        </p:tav>
                                      </p:tavLst>
                                    </p:anim>
                                  </p:childTnLst>
                                </p:cTn>
                              </p:par>
                              <p:par>
                                <p:cTn id="225" presetID="2" presetClass="entr" presetSubtype="4" fill="hold" grpId="0" nodeType="withEffect">
                                  <p:stCondLst>
                                    <p:cond delay="0"/>
                                  </p:stCondLst>
                                  <p:childTnLst>
                                    <p:set>
                                      <p:cBhvr>
                                        <p:cTn id="226" dur="1" fill="hold">
                                          <p:stCondLst>
                                            <p:cond delay="0"/>
                                          </p:stCondLst>
                                        </p:cTn>
                                        <p:tgtEl>
                                          <p:spTgt spid="30"/>
                                        </p:tgtEl>
                                        <p:attrNameLst>
                                          <p:attrName>style.visibility</p:attrName>
                                        </p:attrNameLst>
                                      </p:cBhvr>
                                      <p:to>
                                        <p:strVal val="visible"/>
                                      </p:to>
                                    </p:set>
                                    <p:anim calcmode="lin" valueType="num">
                                      <p:cBhvr additive="base">
                                        <p:cTn id="227" dur="500" fill="hold"/>
                                        <p:tgtEl>
                                          <p:spTgt spid="30"/>
                                        </p:tgtEl>
                                        <p:attrNameLst>
                                          <p:attrName>ppt_x</p:attrName>
                                        </p:attrNameLst>
                                      </p:cBhvr>
                                      <p:tavLst>
                                        <p:tav tm="0">
                                          <p:val>
                                            <p:strVal val="#ppt_x"/>
                                          </p:val>
                                        </p:tav>
                                        <p:tav tm="100000">
                                          <p:val>
                                            <p:strVal val="#ppt_x"/>
                                          </p:val>
                                        </p:tav>
                                      </p:tavLst>
                                    </p:anim>
                                    <p:anim calcmode="lin" valueType="num">
                                      <p:cBhvr additive="base">
                                        <p:cTn id="22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29" fill="hold">
                      <p:stCondLst>
                        <p:cond delay="indefinite"/>
                      </p:stCondLst>
                      <p:childTnLst>
                        <p:par>
                          <p:cTn id="230" fill="hold">
                            <p:stCondLst>
                              <p:cond delay="0"/>
                            </p:stCondLst>
                            <p:childTnLst>
                              <p:par>
                                <p:cTn id="231" presetID="2" presetClass="entr" presetSubtype="4" fill="hold" grpId="0" nodeType="clickEffect">
                                  <p:stCondLst>
                                    <p:cond delay="0"/>
                                  </p:stCondLst>
                                  <p:childTnLst>
                                    <p:set>
                                      <p:cBhvr>
                                        <p:cTn id="232" dur="1" fill="hold">
                                          <p:stCondLst>
                                            <p:cond delay="0"/>
                                          </p:stCondLst>
                                        </p:cTn>
                                        <p:tgtEl>
                                          <p:spTgt spid="39"/>
                                        </p:tgtEl>
                                        <p:attrNameLst>
                                          <p:attrName>style.visibility</p:attrName>
                                        </p:attrNameLst>
                                      </p:cBhvr>
                                      <p:to>
                                        <p:strVal val="visible"/>
                                      </p:to>
                                    </p:set>
                                    <p:anim calcmode="lin" valueType="num">
                                      <p:cBhvr additive="base">
                                        <p:cTn id="233" dur="500" fill="hold"/>
                                        <p:tgtEl>
                                          <p:spTgt spid="39"/>
                                        </p:tgtEl>
                                        <p:attrNameLst>
                                          <p:attrName>ppt_x</p:attrName>
                                        </p:attrNameLst>
                                      </p:cBhvr>
                                      <p:tavLst>
                                        <p:tav tm="0">
                                          <p:val>
                                            <p:strVal val="#ppt_x"/>
                                          </p:val>
                                        </p:tav>
                                        <p:tav tm="100000">
                                          <p:val>
                                            <p:strVal val="#ppt_x"/>
                                          </p:val>
                                        </p:tav>
                                      </p:tavLst>
                                    </p:anim>
                                    <p:anim calcmode="lin" valueType="num">
                                      <p:cBhvr additive="base">
                                        <p:cTn id="23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P spid="8" grpId="0" animBg="1"/>
      <p:bldP spid="13" grpId="0" animBg="1"/>
      <p:bldP spid="14" grpId="0" animBg="1"/>
      <p:bldP spid="16" grpId="0" animBg="1"/>
      <p:bldP spid="17" grpId="0" animBg="1"/>
      <p:bldP spid="9" grpId="0" animBg="1"/>
      <p:bldP spid="22" grpId="0" animBg="1"/>
      <p:bldP spid="24" grpId="0" animBg="1"/>
      <p:bldP spid="25" grpId="0" animBg="1"/>
      <p:bldP spid="5" grpId="0"/>
      <p:bldP spid="10" grpId="0" animBg="1"/>
      <p:bldP spid="11" grpId="0" animBg="1"/>
      <p:bldP spid="31" grpId="0"/>
      <p:bldP spid="36" grpId="0"/>
      <p:bldP spid="37" grpId="0" animBg="1"/>
      <p:bldP spid="38" grpId="0" animBg="1"/>
      <p:bldP spid="40" grpId="0"/>
      <p:bldP spid="41" grpId="0"/>
      <p:bldP spid="42" grpId="0"/>
      <p:bldP spid="33" grpId="0" animBg="1"/>
      <p:bldP spid="34" grpId="0" animBg="1"/>
      <p:bldP spid="12" grpId="0" animBg="1"/>
      <p:bldP spid="15" grpId="0" animBg="1"/>
      <p:bldP spid="18" grpId="0" animBg="1"/>
      <p:bldP spid="20" grpId="0" animBg="1"/>
      <p:bldP spid="21" grpId="0"/>
      <p:bldP spid="26" grpId="0"/>
      <p:bldP spid="27" grpId="0" animBg="1"/>
      <p:bldP spid="19" grpId="0" animBg="1"/>
      <p:bldP spid="28" grpId="0" animBg="1"/>
      <p:bldP spid="29" grpId="0"/>
      <p:bldP spid="30" grpId="0" animBg="1"/>
      <p:bldP spid="3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ätvinklig triangel 5">
            <a:extLst>
              <a:ext uri="{FF2B5EF4-FFF2-40B4-BE49-F238E27FC236}">
                <a16:creationId xmlns:a16="http://schemas.microsoft.com/office/drawing/2014/main" id="{394EF424-62D1-4289-9279-340D96E8CCC9}"/>
              </a:ext>
            </a:extLst>
          </p:cNvPr>
          <p:cNvSpPr/>
          <p:nvPr/>
        </p:nvSpPr>
        <p:spPr>
          <a:xfrm rot="10800000">
            <a:off x="4909856" y="1675851"/>
            <a:ext cx="2025253" cy="1282304"/>
          </a:xfrm>
          <a:custGeom>
            <a:avLst/>
            <a:gdLst>
              <a:gd name="connsiteX0" fmla="*/ 0 w 3096344"/>
              <a:gd name="connsiteY0" fmla="*/ 1728192 h 1728192"/>
              <a:gd name="connsiteX1" fmla="*/ 0 w 3096344"/>
              <a:gd name="connsiteY1" fmla="*/ 0 h 1728192"/>
              <a:gd name="connsiteX2" fmla="*/ 3096344 w 3096344"/>
              <a:gd name="connsiteY2" fmla="*/ 1728192 h 1728192"/>
              <a:gd name="connsiteX3" fmla="*/ 0 w 3096344"/>
              <a:gd name="connsiteY3" fmla="*/ 1728192 h 1728192"/>
              <a:gd name="connsiteX0" fmla="*/ 0 w 3096344"/>
              <a:gd name="connsiteY0" fmla="*/ 1691246 h 1691246"/>
              <a:gd name="connsiteX1" fmla="*/ 3057236 w 3096344"/>
              <a:gd name="connsiteY1" fmla="*/ 0 h 1691246"/>
              <a:gd name="connsiteX2" fmla="*/ 3096344 w 3096344"/>
              <a:gd name="connsiteY2" fmla="*/ 1691246 h 1691246"/>
              <a:gd name="connsiteX3" fmla="*/ 0 w 3096344"/>
              <a:gd name="connsiteY3" fmla="*/ 1691246 h 1691246"/>
              <a:gd name="connsiteX0" fmla="*/ 0 w 3059398"/>
              <a:gd name="connsiteY0" fmla="*/ 1691246 h 1709719"/>
              <a:gd name="connsiteX1" fmla="*/ 3057236 w 3059398"/>
              <a:gd name="connsiteY1" fmla="*/ 0 h 1709719"/>
              <a:gd name="connsiteX2" fmla="*/ 3059398 w 3059398"/>
              <a:gd name="connsiteY2" fmla="*/ 1709719 h 1709719"/>
              <a:gd name="connsiteX3" fmla="*/ 0 w 3059398"/>
              <a:gd name="connsiteY3" fmla="*/ 1691246 h 1709719"/>
            </a:gdLst>
            <a:ahLst/>
            <a:cxnLst>
              <a:cxn ang="0">
                <a:pos x="connsiteX0" y="connsiteY0"/>
              </a:cxn>
              <a:cxn ang="0">
                <a:pos x="connsiteX1" y="connsiteY1"/>
              </a:cxn>
              <a:cxn ang="0">
                <a:pos x="connsiteX2" y="connsiteY2"/>
              </a:cxn>
              <a:cxn ang="0">
                <a:pos x="connsiteX3" y="connsiteY3"/>
              </a:cxn>
            </a:cxnLst>
            <a:rect l="l" t="t" r="r" b="b"/>
            <a:pathLst>
              <a:path w="3059398" h="1709719">
                <a:moveTo>
                  <a:pt x="0" y="1691246"/>
                </a:moveTo>
                <a:lnTo>
                  <a:pt x="3057236" y="0"/>
                </a:lnTo>
                <a:cubicBezTo>
                  <a:pt x="3057957" y="569906"/>
                  <a:pt x="3058677" y="1139813"/>
                  <a:pt x="3059398" y="1709719"/>
                </a:cubicBezTo>
                <a:lnTo>
                  <a:pt x="0" y="1691246"/>
                </a:lnTo>
                <a:close/>
              </a:path>
            </a:pathLst>
          </a:custGeom>
          <a:gradFill flip="none" rotWithShape="1">
            <a:gsLst>
              <a:gs pos="65000">
                <a:srgbClr val="FF0000"/>
              </a:gs>
              <a:gs pos="100000">
                <a:srgbClr val="9CB86E"/>
              </a:gs>
              <a:gs pos="100000">
                <a:srgbClr val="156B13"/>
              </a:gs>
            </a:gsLst>
            <a:lin ang="10800000" scaled="1"/>
            <a:tileRect/>
          </a:gra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sv-SE" sz="1350">
              <a:solidFill>
                <a:srgbClr val="C00000"/>
              </a:solidFill>
            </a:endParaRPr>
          </a:p>
        </p:txBody>
      </p:sp>
      <p:sp>
        <p:nvSpPr>
          <p:cNvPr id="5" name="Rätvinklig triangel 6">
            <a:extLst>
              <a:ext uri="{FF2B5EF4-FFF2-40B4-BE49-F238E27FC236}">
                <a16:creationId xmlns:a16="http://schemas.microsoft.com/office/drawing/2014/main" id="{1E928AE4-AF74-466A-BD7D-962823E0F20E}"/>
              </a:ext>
            </a:extLst>
          </p:cNvPr>
          <p:cNvSpPr/>
          <p:nvPr/>
        </p:nvSpPr>
        <p:spPr>
          <a:xfrm>
            <a:off x="4909856" y="1699343"/>
            <a:ext cx="2039540" cy="1268015"/>
          </a:xfrm>
          <a:custGeom>
            <a:avLst/>
            <a:gdLst>
              <a:gd name="connsiteX0" fmla="*/ 0 w 3096344"/>
              <a:gd name="connsiteY0" fmla="*/ 1691246 h 1691246"/>
              <a:gd name="connsiteX1" fmla="*/ 0 w 3096344"/>
              <a:gd name="connsiteY1" fmla="*/ 0 h 1691246"/>
              <a:gd name="connsiteX2" fmla="*/ 3096344 w 3096344"/>
              <a:gd name="connsiteY2" fmla="*/ 1691246 h 1691246"/>
              <a:gd name="connsiteX3" fmla="*/ 0 w 3096344"/>
              <a:gd name="connsiteY3" fmla="*/ 1691246 h 1691246"/>
              <a:gd name="connsiteX0" fmla="*/ 0 w 3096344"/>
              <a:gd name="connsiteY0" fmla="*/ 1663537 h 1663537"/>
              <a:gd name="connsiteX1" fmla="*/ 3057236 w 3096344"/>
              <a:gd name="connsiteY1" fmla="*/ 0 h 1663537"/>
              <a:gd name="connsiteX2" fmla="*/ 3096344 w 3096344"/>
              <a:gd name="connsiteY2" fmla="*/ 1663537 h 1663537"/>
              <a:gd name="connsiteX3" fmla="*/ 0 w 3096344"/>
              <a:gd name="connsiteY3" fmla="*/ 1663537 h 1663537"/>
              <a:gd name="connsiteX0" fmla="*/ 0 w 3096344"/>
              <a:gd name="connsiteY0" fmla="*/ 1691247 h 1691247"/>
              <a:gd name="connsiteX1" fmla="*/ 3094181 w 3096344"/>
              <a:gd name="connsiteY1" fmla="*/ 0 h 1691247"/>
              <a:gd name="connsiteX2" fmla="*/ 3096344 w 3096344"/>
              <a:gd name="connsiteY2" fmla="*/ 1691247 h 1691247"/>
              <a:gd name="connsiteX3" fmla="*/ 0 w 3096344"/>
              <a:gd name="connsiteY3" fmla="*/ 1691247 h 1691247"/>
            </a:gdLst>
            <a:ahLst/>
            <a:cxnLst>
              <a:cxn ang="0">
                <a:pos x="connsiteX0" y="connsiteY0"/>
              </a:cxn>
              <a:cxn ang="0">
                <a:pos x="connsiteX1" y="connsiteY1"/>
              </a:cxn>
              <a:cxn ang="0">
                <a:pos x="connsiteX2" y="connsiteY2"/>
              </a:cxn>
              <a:cxn ang="0">
                <a:pos x="connsiteX3" y="connsiteY3"/>
              </a:cxn>
            </a:cxnLst>
            <a:rect l="l" t="t" r="r" b="b"/>
            <a:pathLst>
              <a:path w="3096344" h="1691247">
                <a:moveTo>
                  <a:pt x="0" y="1691247"/>
                </a:moveTo>
                <a:lnTo>
                  <a:pt x="3094181" y="0"/>
                </a:lnTo>
                <a:lnTo>
                  <a:pt x="3096344" y="1691247"/>
                </a:lnTo>
                <a:lnTo>
                  <a:pt x="0" y="1691247"/>
                </a:lnTo>
                <a:close/>
              </a:path>
            </a:pathLst>
          </a:custGeom>
          <a:gradFill flip="none" rotWithShape="1">
            <a:gsLst>
              <a:gs pos="0">
                <a:srgbClr val="DDEBCF"/>
              </a:gs>
              <a:gs pos="23000">
                <a:srgbClr val="9CB86E"/>
              </a:gs>
              <a:gs pos="100000">
                <a:srgbClr val="156B13"/>
              </a:gs>
            </a:gsLst>
            <a:lin ang="18900000" scaled="1"/>
            <a:tileRect/>
          </a:gradFill>
          <a:ln>
            <a:solidFill>
              <a:schemeClr val="tx1">
                <a:lumMod val="95000"/>
                <a:lumOff val="5000"/>
              </a:schemeClr>
            </a:solidFill>
          </a:ln>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sv-SE" sz="1350" dirty="0"/>
          </a:p>
        </p:txBody>
      </p:sp>
      <p:sp>
        <p:nvSpPr>
          <p:cNvPr id="6" name="textruta 5">
            <a:extLst>
              <a:ext uri="{FF2B5EF4-FFF2-40B4-BE49-F238E27FC236}">
                <a16:creationId xmlns:a16="http://schemas.microsoft.com/office/drawing/2014/main" id="{98C5972B-DAA3-4E62-9A14-A187A43109BA}"/>
              </a:ext>
            </a:extLst>
          </p:cNvPr>
          <p:cNvSpPr txBox="1">
            <a:spLocks noChangeArrowheads="1"/>
          </p:cNvSpPr>
          <p:nvPr/>
        </p:nvSpPr>
        <p:spPr bwMode="auto">
          <a:xfrm>
            <a:off x="1776770" y="4981808"/>
            <a:ext cx="31236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sv-SE" altLang="sv-SE" sz="1600" b="1" i="1" dirty="0">
                <a:solidFill>
                  <a:srgbClr val="7030A0"/>
                </a:solidFill>
              </a:rPr>
              <a:t>Människor är bärare av resurser</a:t>
            </a:r>
          </a:p>
        </p:txBody>
      </p:sp>
      <p:sp>
        <p:nvSpPr>
          <p:cNvPr id="7" name="textruta 6">
            <a:extLst>
              <a:ext uri="{FF2B5EF4-FFF2-40B4-BE49-F238E27FC236}">
                <a16:creationId xmlns:a16="http://schemas.microsoft.com/office/drawing/2014/main" id="{F972E03D-DF06-480C-BB06-39C138CF0547}"/>
              </a:ext>
            </a:extLst>
          </p:cNvPr>
          <p:cNvSpPr txBox="1">
            <a:spLocks noChangeArrowheads="1"/>
          </p:cNvSpPr>
          <p:nvPr/>
        </p:nvSpPr>
        <p:spPr bwMode="auto">
          <a:xfrm>
            <a:off x="7285926" y="4921461"/>
            <a:ext cx="23305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sv-SE" altLang="sv-SE" sz="1600" b="1" i="1" dirty="0">
                <a:solidFill>
                  <a:srgbClr val="7030A0"/>
                </a:solidFill>
              </a:rPr>
              <a:t>Dialog och medskapande</a:t>
            </a:r>
          </a:p>
        </p:txBody>
      </p:sp>
      <p:sp>
        <p:nvSpPr>
          <p:cNvPr id="11" name="textruta 8">
            <a:extLst>
              <a:ext uri="{FF2B5EF4-FFF2-40B4-BE49-F238E27FC236}">
                <a16:creationId xmlns:a16="http://schemas.microsoft.com/office/drawing/2014/main" id="{BB270AD5-1BDD-4AD1-9D51-7CBEBC20B3B0}"/>
              </a:ext>
            </a:extLst>
          </p:cNvPr>
          <p:cNvSpPr txBox="1">
            <a:spLocks noChangeArrowheads="1"/>
          </p:cNvSpPr>
          <p:nvPr/>
        </p:nvSpPr>
        <p:spPr bwMode="auto">
          <a:xfrm>
            <a:off x="7691508" y="3319747"/>
            <a:ext cx="2061142" cy="155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sv-SE" altLang="sv-SE" sz="1200" b="1" i="1" dirty="0"/>
              <a:t>Positiv</a:t>
            </a:r>
            <a:r>
              <a:rPr lang="sv-SE" altLang="sv-SE" sz="900" b="1" i="1" dirty="0"/>
              <a:t> (offensiv) </a:t>
            </a:r>
            <a:r>
              <a:rPr lang="sv-SE" altLang="sv-SE" sz="1200" b="1" i="1" dirty="0"/>
              <a:t>Säkerhet</a:t>
            </a:r>
          </a:p>
          <a:p>
            <a:pPr algn="ctr" eaLnBrk="1" hangingPunct="1"/>
            <a:r>
              <a:rPr lang="sv-SE" altLang="sv-SE" sz="1050" dirty="0"/>
              <a:t>Tillitsskapande och </a:t>
            </a:r>
          </a:p>
          <a:p>
            <a:pPr algn="ctr" eaLnBrk="1" hangingPunct="1"/>
            <a:r>
              <a:rPr lang="sv-SE" altLang="sv-SE" sz="1050" dirty="0"/>
              <a:t>Trygghetsfrämjande åtgärder</a:t>
            </a:r>
          </a:p>
          <a:p>
            <a:pPr algn="ctr" eaLnBrk="1" hangingPunct="1"/>
            <a:r>
              <a:rPr lang="sv-SE" altLang="sv-SE" sz="1200" b="1" i="1" dirty="0">
                <a:solidFill>
                  <a:srgbClr val="FF0000"/>
                </a:solidFill>
              </a:rPr>
              <a:t>Individuell och</a:t>
            </a:r>
          </a:p>
          <a:p>
            <a:pPr algn="ctr" eaLnBrk="1" hangingPunct="1"/>
            <a:r>
              <a:rPr lang="sv-SE" altLang="sv-SE" sz="1200" b="1" i="1" dirty="0">
                <a:solidFill>
                  <a:srgbClr val="FF0000"/>
                </a:solidFill>
              </a:rPr>
              <a:t>Kollektiv förmåga</a:t>
            </a:r>
          </a:p>
          <a:p>
            <a:pPr algn="ctr" eaLnBrk="1" hangingPunct="1"/>
            <a:r>
              <a:rPr lang="sv-SE" altLang="sv-SE" sz="1400" b="1" dirty="0"/>
              <a:t>Förebygga, Främja</a:t>
            </a:r>
          </a:p>
          <a:p>
            <a:pPr algn="ctr" eaLnBrk="1" hangingPunct="1"/>
            <a:r>
              <a:rPr lang="sv-SE" altLang="sv-SE" sz="1200" dirty="0"/>
              <a:t>(strukturell, social prevention)</a:t>
            </a:r>
          </a:p>
          <a:p>
            <a:pPr algn="ctr" eaLnBrk="1" hangingPunct="1"/>
            <a:r>
              <a:rPr lang="sv-SE" altLang="sv-SE" sz="1200" b="1" i="1" dirty="0"/>
              <a:t>Underifrån</a:t>
            </a:r>
          </a:p>
        </p:txBody>
      </p:sp>
      <p:sp>
        <p:nvSpPr>
          <p:cNvPr id="13" name="textruta 12">
            <a:extLst>
              <a:ext uri="{FF2B5EF4-FFF2-40B4-BE49-F238E27FC236}">
                <a16:creationId xmlns:a16="http://schemas.microsoft.com/office/drawing/2014/main" id="{E3736360-CF78-4092-B655-5229D0187B8C}"/>
              </a:ext>
            </a:extLst>
          </p:cNvPr>
          <p:cNvSpPr txBox="1">
            <a:spLocks noChangeArrowheads="1"/>
          </p:cNvSpPr>
          <p:nvPr/>
        </p:nvSpPr>
        <p:spPr bwMode="auto">
          <a:xfrm>
            <a:off x="2254626" y="3321532"/>
            <a:ext cx="1890261" cy="1638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sv-SE" altLang="sv-SE" sz="1350" b="1" i="1" dirty="0"/>
              <a:t>Negativ </a:t>
            </a:r>
            <a:r>
              <a:rPr lang="sv-SE" altLang="sv-SE" sz="900" b="1" i="1" dirty="0"/>
              <a:t>(defensiv)</a:t>
            </a:r>
            <a:r>
              <a:rPr lang="sv-SE" altLang="sv-SE" sz="1350" b="1" dirty="0"/>
              <a:t> </a:t>
            </a:r>
            <a:r>
              <a:rPr lang="sv-SE" altLang="sv-SE" sz="1200" b="1" i="1" dirty="0"/>
              <a:t>Säkerhet</a:t>
            </a:r>
          </a:p>
          <a:p>
            <a:pPr algn="ctr" eaLnBrk="1" hangingPunct="1"/>
            <a:r>
              <a:rPr lang="sv-SE" altLang="sv-SE" sz="1050" dirty="0"/>
              <a:t>Brottsförebyggande åtgärder</a:t>
            </a:r>
          </a:p>
          <a:p>
            <a:pPr algn="ctr" eaLnBrk="1" hangingPunct="1"/>
            <a:r>
              <a:rPr lang="sv-SE" altLang="sv-SE" sz="1050" dirty="0" err="1"/>
              <a:t>Situationell</a:t>
            </a:r>
            <a:r>
              <a:rPr lang="sv-SE" altLang="sv-SE" sz="1050" dirty="0"/>
              <a:t> </a:t>
            </a:r>
          </a:p>
          <a:p>
            <a:pPr algn="ctr" eaLnBrk="1" hangingPunct="1"/>
            <a:r>
              <a:rPr lang="sv-SE" altLang="sv-SE" sz="1050" dirty="0"/>
              <a:t>trygghetsskapande prevention</a:t>
            </a:r>
          </a:p>
          <a:p>
            <a:pPr algn="ctr" eaLnBrk="1" hangingPunct="1"/>
            <a:r>
              <a:rPr lang="sv-SE" altLang="sv-SE" sz="1200" b="1" i="1" dirty="0">
                <a:solidFill>
                  <a:srgbClr val="FF0000"/>
                </a:solidFill>
              </a:rPr>
              <a:t>Institutionell förmåga</a:t>
            </a:r>
            <a:endParaRPr lang="sv-SE" altLang="sv-SE" sz="1050" dirty="0"/>
          </a:p>
          <a:p>
            <a:pPr algn="ctr" eaLnBrk="1" hangingPunct="1"/>
            <a:r>
              <a:rPr lang="sv-SE" altLang="sv-SE" sz="1050" dirty="0"/>
              <a:t>Stängsel, Kontroll, Övervakning</a:t>
            </a:r>
          </a:p>
          <a:p>
            <a:pPr algn="ctr" eaLnBrk="1" hangingPunct="1"/>
            <a:r>
              <a:rPr lang="sv-SE" altLang="sv-SE" sz="1050" dirty="0"/>
              <a:t>Regelbunden visitering</a:t>
            </a:r>
          </a:p>
          <a:p>
            <a:pPr algn="ctr"/>
            <a:r>
              <a:rPr lang="sv-SE" altLang="sv-SE" sz="1050" dirty="0"/>
              <a:t>Straffskärpning</a:t>
            </a:r>
          </a:p>
          <a:p>
            <a:pPr algn="ctr" eaLnBrk="1" hangingPunct="1"/>
            <a:r>
              <a:rPr lang="sv-SE" altLang="sv-SE" sz="1200" b="1" i="1" dirty="0"/>
              <a:t>Ovanifrån</a:t>
            </a:r>
          </a:p>
        </p:txBody>
      </p:sp>
      <p:pic>
        <p:nvPicPr>
          <p:cNvPr id="19" name="Picture 2">
            <a:extLst>
              <a:ext uri="{FF2B5EF4-FFF2-40B4-BE49-F238E27FC236}">
                <a16:creationId xmlns:a16="http://schemas.microsoft.com/office/drawing/2014/main" id="{3F67484B-D4FD-4937-AA27-CC6510B58F43}"/>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rot="9964402">
            <a:off x="6676773" y="1598759"/>
            <a:ext cx="2539917" cy="1333500"/>
          </a:xfrm>
        </p:spPr>
      </p:pic>
      <p:cxnSp>
        <p:nvCxnSpPr>
          <p:cNvPr id="22" name="Rak 21">
            <a:extLst>
              <a:ext uri="{FF2B5EF4-FFF2-40B4-BE49-F238E27FC236}">
                <a16:creationId xmlns:a16="http://schemas.microsoft.com/office/drawing/2014/main" id="{B1A6680C-14BE-4FFA-9E42-CF908A7C1671}"/>
              </a:ext>
            </a:extLst>
          </p:cNvPr>
          <p:cNvCxnSpPr>
            <a:cxnSpLocks/>
          </p:cNvCxnSpPr>
          <p:nvPr/>
        </p:nvCxnSpPr>
        <p:spPr>
          <a:xfrm flipV="1">
            <a:off x="6644102" y="1927312"/>
            <a:ext cx="1346331" cy="4021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ruta 15">
            <a:extLst>
              <a:ext uri="{FF2B5EF4-FFF2-40B4-BE49-F238E27FC236}">
                <a16:creationId xmlns:a16="http://schemas.microsoft.com/office/drawing/2014/main" id="{99851A5C-5B9E-4CAE-95B5-31EF36862590}"/>
              </a:ext>
            </a:extLst>
          </p:cNvPr>
          <p:cNvSpPr txBox="1">
            <a:spLocks noChangeArrowheads="1"/>
          </p:cNvSpPr>
          <p:nvPr/>
        </p:nvSpPr>
        <p:spPr bwMode="auto">
          <a:xfrm>
            <a:off x="2320696" y="2890573"/>
            <a:ext cx="178189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sv-SE" altLang="sv-SE" sz="1350" b="1" dirty="0">
                <a:solidFill>
                  <a:srgbClr val="FF0000"/>
                </a:solidFill>
              </a:rPr>
              <a:t>Fokus på sociala risker</a:t>
            </a:r>
          </a:p>
          <a:p>
            <a:pPr algn="ctr" eaLnBrk="1" hangingPunct="1"/>
            <a:r>
              <a:rPr lang="sv-SE" altLang="sv-SE" sz="1350" b="1" dirty="0">
                <a:solidFill>
                  <a:srgbClr val="FF0000"/>
                </a:solidFill>
              </a:rPr>
              <a:t>och på individen</a:t>
            </a:r>
          </a:p>
        </p:txBody>
      </p:sp>
      <p:sp>
        <p:nvSpPr>
          <p:cNvPr id="17" name="textruta 16">
            <a:extLst>
              <a:ext uri="{FF2B5EF4-FFF2-40B4-BE49-F238E27FC236}">
                <a16:creationId xmlns:a16="http://schemas.microsoft.com/office/drawing/2014/main" id="{1C50F298-ABF9-4FEA-BF52-5FFA9BCEB35E}"/>
              </a:ext>
            </a:extLst>
          </p:cNvPr>
          <p:cNvSpPr txBox="1">
            <a:spLocks noChangeArrowheads="1"/>
          </p:cNvSpPr>
          <p:nvPr/>
        </p:nvSpPr>
        <p:spPr bwMode="auto">
          <a:xfrm>
            <a:off x="7998959" y="2889833"/>
            <a:ext cx="120270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sv-SE" altLang="sv-SE" sz="1350" b="1" dirty="0">
                <a:solidFill>
                  <a:srgbClr val="00B050"/>
                </a:solidFill>
              </a:rPr>
              <a:t>Fokus på tillit </a:t>
            </a:r>
          </a:p>
          <a:p>
            <a:pPr algn="ctr" eaLnBrk="1" hangingPunct="1"/>
            <a:r>
              <a:rPr lang="sv-SE" altLang="sv-SE" sz="1350" b="1" dirty="0">
                <a:solidFill>
                  <a:srgbClr val="00B050"/>
                </a:solidFill>
              </a:rPr>
              <a:t>och strukturer</a:t>
            </a:r>
          </a:p>
        </p:txBody>
      </p:sp>
      <p:sp>
        <p:nvSpPr>
          <p:cNvPr id="3" name="textruta 2">
            <a:extLst>
              <a:ext uri="{FF2B5EF4-FFF2-40B4-BE49-F238E27FC236}">
                <a16:creationId xmlns:a16="http://schemas.microsoft.com/office/drawing/2014/main" id="{D7B276CC-D223-496C-963B-08D1EF8AEA03}"/>
              </a:ext>
            </a:extLst>
          </p:cNvPr>
          <p:cNvSpPr txBox="1">
            <a:spLocks noChangeArrowheads="1"/>
          </p:cNvSpPr>
          <p:nvPr/>
        </p:nvSpPr>
        <p:spPr bwMode="auto">
          <a:xfrm>
            <a:off x="5117301" y="5692000"/>
            <a:ext cx="21294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sv-SE" altLang="sv-SE" sz="1600" b="1" i="1" dirty="0">
                <a:solidFill>
                  <a:srgbClr val="7030A0"/>
                </a:solidFill>
              </a:rPr>
              <a:t>Känsla av samhörighet</a:t>
            </a:r>
          </a:p>
        </p:txBody>
      </p:sp>
      <p:pic>
        <p:nvPicPr>
          <p:cNvPr id="25" name="Picture 2">
            <a:extLst>
              <a:ext uri="{FF2B5EF4-FFF2-40B4-BE49-F238E27FC236}">
                <a16:creationId xmlns:a16="http://schemas.microsoft.com/office/drawing/2014/main" id="{92CDFB2F-F52B-4FC8-A995-0EBB434A4B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338421">
            <a:off x="2719301" y="1395024"/>
            <a:ext cx="2353865" cy="1202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Rak 26">
            <a:extLst>
              <a:ext uri="{FF2B5EF4-FFF2-40B4-BE49-F238E27FC236}">
                <a16:creationId xmlns:a16="http://schemas.microsoft.com/office/drawing/2014/main" id="{E77EA6FF-5A1E-41FD-B05A-EEE68676DADE}"/>
              </a:ext>
            </a:extLst>
          </p:cNvPr>
          <p:cNvCxnSpPr>
            <a:cxnSpLocks/>
          </p:cNvCxnSpPr>
          <p:nvPr/>
        </p:nvCxnSpPr>
        <p:spPr>
          <a:xfrm flipV="1">
            <a:off x="3613223" y="2128436"/>
            <a:ext cx="1430024" cy="409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ruta 1">
            <a:extLst>
              <a:ext uri="{FF2B5EF4-FFF2-40B4-BE49-F238E27FC236}">
                <a16:creationId xmlns:a16="http://schemas.microsoft.com/office/drawing/2014/main" id="{24018520-7BC4-4ECE-8BE5-392F3BB8D002}"/>
              </a:ext>
            </a:extLst>
          </p:cNvPr>
          <p:cNvSpPr txBox="1">
            <a:spLocks noChangeArrowheads="1"/>
          </p:cNvSpPr>
          <p:nvPr/>
        </p:nvSpPr>
        <p:spPr bwMode="auto">
          <a:xfrm rot="457728">
            <a:off x="8008118" y="1671646"/>
            <a:ext cx="107697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sv-SE" altLang="sv-SE" sz="1050" b="1" dirty="0"/>
              <a:t>Förmåga att </a:t>
            </a:r>
          </a:p>
          <a:p>
            <a:pPr algn="ctr" eaLnBrk="1" hangingPunct="1"/>
            <a:r>
              <a:rPr lang="sv-SE" altLang="sv-SE" sz="1050" b="1" dirty="0"/>
              <a:t>hantera</a:t>
            </a:r>
          </a:p>
          <a:p>
            <a:pPr algn="ctr" eaLnBrk="1" hangingPunct="1"/>
            <a:r>
              <a:rPr lang="sv-SE" altLang="sv-SE" sz="1050" b="1" dirty="0"/>
              <a:t>komplexa </a:t>
            </a:r>
          </a:p>
          <a:p>
            <a:pPr algn="ctr" eaLnBrk="1" hangingPunct="1"/>
            <a:r>
              <a:rPr lang="sv-SE" altLang="sv-SE" sz="1050" b="1" dirty="0"/>
              <a:t>samhällsfrågor</a:t>
            </a:r>
          </a:p>
        </p:txBody>
      </p:sp>
      <p:pic>
        <p:nvPicPr>
          <p:cNvPr id="3074" name="Picture 2" descr="http://www.retevo.se/images/products/30-14247-20120316140304.jpg">
            <a:extLst>
              <a:ext uri="{FF2B5EF4-FFF2-40B4-BE49-F238E27FC236}">
                <a16:creationId xmlns:a16="http://schemas.microsoft.com/office/drawing/2014/main" id="{F9DCAF73-DE19-4FE9-BE7D-53D80978AC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9770" y="4919267"/>
            <a:ext cx="971550" cy="810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ruta 31">
            <a:extLst>
              <a:ext uri="{FF2B5EF4-FFF2-40B4-BE49-F238E27FC236}">
                <a16:creationId xmlns:a16="http://schemas.microsoft.com/office/drawing/2014/main" id="{47E661CD-1C75-4259-9B73-4D97F6FA8702}"/>
              </a:ext>
            </a:extLst>
          </p:cNvPr>
          <p:cNvSpPr txBox="1">
            <a:spLocks noChangeArrowheads="1"/>
          </p:cNvSpPr>
          <p:nvPr/>
        </p:nvSpPr>
        <p:spPr bwMode="auto">
          <a:xfrm>
            <a:off x="5185322" y="1985416"/>
            <a:ext cx="1346331" cy="50783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sv-SE" altLang="sv-SE" sz="1350" b="1" dirty="0">
                <a:solidFill>
                  <a:srgbClr val="FF0000"/>
                </a:solidFill>
              </a:rPr>
              <a:t>Social Tillit är</a:t>
            </a:r>
          </a:p>
          <a:p>
            <a:pPr algn="ctr" eaLnBrk="1" hangingPunct="1"/>
            <a:r>
              <a:rPr lang="sv-SE" altLang="sv-SE" sz="1350" b="1" dirty="0">
                <a:solidFill>
                  <a:srgbClr val="FF0000"/>
                </a:solidFill>
              </a:rPr>
              <a:t>det skyddsvärda</a:t>
            </a:r>
          </a:p>
        </p:txBody>
      </p:sp>
      <p:sp>
        <p:nvSpPr>
          <p:cNvPr id="35" name="textruta 34">
            <a:extLst>
              <a:ext uri="{FF2B5EF4-FFF2-40B4-BE49-F238E27FC236}">
                <a16:creationId xmlns:a16="http://schemas.microsoft.com/office/drawing/2014/main" id="{D3C35C1D-597C-4DBB-A025-F51D135BDFE1}"/>
              </a:ext>
            </a:extLst>
          </p:cNvPr>
          <p:cNvSpPr txBox="1">
            <a:spLocks noChangeArrowheads="1"/>
          </p:cNvSpPr>
          <p:nvPr/>
        </p:nvSpPr>
        <p:spPr bwMode="auto">
          <a:xfrm>
            <a:off x="5097192" y="3582042"/>
            <a:ext cx="1881028" cy="132343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sv-SE" altLang="sv-SE" sz="1600" b="1" i="1" dirty="0">
                <a:solidFill>
                  <a:srgbClr val="7030A0"/>
                </a:solidFill>
              </a:rPr>
              <a:t>Polisiära insatser</a:t>
            </a:r>
          </a:p>
          <a:p>
            <a:pPr algn="ctr" eaLnBrk="1" hangingPunct="1"/>
            <a:r>
              <a:rPr lang="sv-SE" altLang="sv-SE" sz="1400" b="1" i="1" dirty="0">
                <a:solidFill>
                  <a:srgbClr val="7030A0"/>
                </a:solidFill>
              </a:rPr>
              <a:t>Lokalpoliser</a:t>
            </a:r>
          </a:p>
          <a:p>
            <a:pPr algn="ctr" eaLnBrk="1" hangingPunct="1"/>
            <a:r>
              <a:rPr lang="sv-SE" altLang="sv-SE" sz="1200" b="1" i="1" dirty="0" err="1">
                <a:solidFill>
                  <a:srgbClr val="7030A0"/>
                </a:solidFill>
              </a:rPr>
              <a:t>Policing</a:t>
            </a:r>
            <a:r>
              <a:rPr lang="sv-SE" altLang="sv-SE" sz="1200" b="1" i="1" dirty="0">
                <a:solidFill>
                  <a:srgbClr val="7030A0"/>
                </a:solidFill>
              </a:rPr>
              <a:t> by </a:t>
            </a:r>
            <a:r>
              <a:rPr lang="sv-SE" altLang="sv-SE" sz="1200" b="1" i="1" dirty="0" err="1">
                <a:solidFill>
                  <a:srgbClr val="7030A0"/>
                </a:solidFill>
              </a:rPr>
              <a:t>consent</a:t>
            </a:r>
            <a:endParaRPr lang="sv-SE" altLang="sv-SE" sz="1200" b="1" i="1" dirty="0">
              <a:solidFill>
                <a:srgbClr val="7030A0"/>
              </a:solidFill>
            </a:endParaRPr>
          </a:p>
          <a:p>
            <a:pPr algn="ctr"/>
            <a:r>
              <a:rPr lang="sv-SE" altLang="sv-SE" sz="1200" b="1" i="1" dirty="0">
                <a:solidFill>
                  <a:srgbClr val="7030A0"/>
                </a:solidFill>
              </a:rPr>
              <a:t>Synas, samtala, samverka</a:t>
            </a:r>
          </a:p>
          <a:p>
            <a:pPr algn="ctr"/>
            <a:r>
              <a:rPr lang="sv-SE" altLang="sv-SE" sz="1200" b="1" i="1" dirty="0">
                <a:solidFill>
                  <a:srgbClr val="7030A0"/>
                </a:solidFill>
              </a:rPr>
              <a:t>Relationsbyggande och </a:t>
            </a:r>
          </a:p>
          <a:p>
            <a:pPr algn="ctr"/>
            <a:r>
              <a:rPr lang="sv-SE" altLang="sv-SE" sz="1200" b="1" i="1" dirty="0">
                <a:solidFill>
                  <a:srgbClr val="7030A0"/>
                </a:solidFill>
              </a:rPr>
              <a:t>gränssättande bemötande</a:t>
            </a:r>
            <a:endParaRPr lang="sv-SE" altLang="sv-SE" sz="1350" b="1" i="1" dirty="0">
              <a:solidFill>
                <a:srgbClr val="7030A0"/>
              </a:solidFill>
            </a:endParaRPr>
          </a:p>
        </p:txBody>
      </p:sp>
      <p:pic>
        <p:nvPicPr>
          <p:cNvPr id="36" name="Picture 1" descr="http://rutgerspress.rutgers.edu/Custom/ProductImageHandler.ashx?ProductID=49&amp;endHeight=270&amp;endWidth=190">
            <a:extLst>
              <a:ext uri="{FF2B5EF4-FFF2-40B4-BE49-F238E27FC236}">
                <a16:creationId xmlns:a16="http://schemas.microsoft.com/office/drawing/2014/main" id="{A522B14A-C11A-4E00-BA97-15BC64EF03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173" y="4870601"/>
            <a:ext cx="810816" cy="1122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
            <a:extLst>
              <a:ext uri="{FF2B5EF4-FFF2-40B4-BE49-F238E27FC236}">
                <a16:creationId xmlns:a16="http://schemas.microsoft.com/office/drawing/2014/main" id="{C0B241DD-D168-4BE5-98FC-55E8E97817B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6975" y="94990"/>
            <a:ext cx="1416018" cy="1667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3">
            <a:extLst>
              <a:ext uri="{FF2B5EF4-FFF2-40B4-BE49-F238E27FC236}">
                <a16:creationId xmlns:a16="http://schemas.microsoft.com/office/drawing/2014/main" id="{F467B535-86EB-4AC8-A729-9CCA50A9C4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832485">
            <a:off x="1145332" y="919287"/>
            <a:ext cx="1330934" cy="627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Ellips 40">
            <a:extLst>
              <a:ext uri="{FF2B5EF4-FFF2-40B4-BE49-F238E27FC236}">
                <a16:creationId xmlns:a16="http://schemas.microsoft.com/office/drawing/2014/main" id="{0FDF95EE-79FC-4AB8-ACD3-3E8742583107}"/>
              </a:ext>
            </a:extLst>
          </p:cNvPr>
          <p:cNvSpPr/>
          <p:nvPr/>
        </p:nvSpPr>
        <p:spPr>
          <a:xfrm rot="20767515">
            <a:off x="1914853" y="1072492"/>
            <a:ext cx="681190" cy="1549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1013"/>
          </a:p>
        </p:txBody>
      </p:sp>
      <p:sp>
        <p:nvSpPr>
          <p:cNvPr id="42" name="Ellips 41">
            <a:extLst>
              <a:ext uri="{FF2B5EF4-FFF2-40B4-BE49-F238E27FC236}">
                <a16:creationId xmlns:a16="http://schemas.microsoft.com/office/drawing/2014/main" id="{9CE33E9A-C66A-4D24-8FB3-BF6CABC8EAC6}"/>
              </a:ext>
            </a:extLst>
          </p:cNvPr>
          <p:cNvSpPr/>
          <p:nvPr/>
        </p:nvSpPr>
        <p:spPr>
          <a:xfrm rot="20767515">
            <a:off x="1465818" y="1313290"/>
            <a:ext cx="1147712" cy="1298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1013"/>
          </a:p>
        </p:txBody>
      </p:sp>
      <p:sp>
        <p:nvSpPr>
          <p:cNvPr id="9" name="textruta 8">
            <a:extLst>
              <a:ext uri="{FF2B5EF4-FFF2-40B4-BE49-F238E27FC236}">
                <a16:creationId xmlns:a16="http://schemas.microsoft.com/office/drawing/2014/main" id="{D378E2A0-6233-466A-95D1-D11C37AED5CB}"/>
              </a:ext>
            </a:extLst>
          </p:cNvPr>
          <p:cNvSpPr txBox="1">
            <a:spLocks noChangeArrowheads="1"/>
          </p:cNvSpPr>
          <p:nvPr/>
        </p:nvSpPr>
        <p:spPr bwMode="auto">
          <a:xfrm rot="18980573">
            <a:off x="182514" y="3330375"/>
            <a:ext cx="18982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sv-SE" altLang="sv-SE" sz="1500" b="1" i="1" dirty="0">
                <a:solidFill>
                  <a:srgbClr val="00B0F0"/>
                </a:solidFill>
              </a:rPr>
              <a:t>Vertikal tillit</a:t>
            </a:r>
          </a:p>
          <a:p>
            <a:pPr algn="ctr" eaLnBrk="1" hangingPunct="1"/>
            <a:r>
              <a:rPr lang="sv-SE" altLang="sv-SE" sz="1050" b="1" dirty="0">
                <a:solidFill>
                  <a:srgbClr val="00B0F0"/>
                </a:solidFill>
              </a:rPr>
              <a:t>Institutionellt kapital</a:t>
            </a:r>
          </a:p>
          <a:p>
            <a:pPr algn="ctr" eaLnBrk="1" hangingPunct="1"/>
            <a:r>
              <a:rPr lang="sv-SE" altLang="sv-SE" sz="1050" b="1" dirty="0">
                <a:solidFill>
                  <a:srgbClr val="00B0F0"/>
                </a:solidFill>
              </a:rPr>
              <a:t>(</a:t>
            </a:r>
            <a:r>
              <a:rPr lang="sv-SE" altLang="sv-SE" sz="900" b="1" dirty="0">
                <a:solidFill>
                  <a:srgbClr val="00B0F0"/>
                </a:solidFill>
              </a:rPr>
              <a:t>Förvaltningens mottagarkapacitet)</a:t>
            </a:r>
          </a:p>
          <a:p>
            <a:pPr algn="ctr" eaLnBrk="1" hangingPunct="1"/>
            <a:r>
              <a:rPr lang="sv-SE" altLang="sv-SE" sz="1200" dirty="0"/>
              <a:t>Kontroll av det </a:t>
            </a:r>
          </a:p>
          <a:p>
            <a:pPr algn="ctr" eaLnBrk="1" hangingPunct="1"/>
            <a:r>
              <a:rPr lang="sv-SE" altLang="sv-SE" sz="1200" dirty="0"/>
              <a:t>offentliga rummet</a:t>
            </a:r>
          </a:p>
          <a:p>
            <a:pPr algn="ctr" eaLnBrk="1" hangingPunct="1"/>
            <a:r>
              <a:rPr lang="sv-SE" altLang="sv-SE" sz="1200" b="1" dirty="0">
                <a:solidFill>
                  <a:srgbClr val="FF0000"/>
                </a:solidFill>
              </a:rPr>
              <a:t>Faktisk säkerhet</a:t>
            </a:r>
          </a:p>
        </p:txBody>
      </p:sp>
      <p:sp>
        <p:nvSpPr>
          <p:cNvPr id="10" name="textruta 9">
            <a:extLst>
              <a:ext uri="{FF2B5EF4-FFF2-40B4-BE49-F238E27FC236}">
                <a16:creationId xmlns:a16="http://schemas.microsoft.com/office/drawing/2014/main" id="{F8DAA156-6863-4FFB-9FA2-E25E7CECBE2C}"/>
              </a:ext>
            </a:extLst>
          </p:cNvPr>
          <p:cNvSpPr txBox="1">
            <a:spLocks noChangeArrowheads="1"/>
          </p:cNvSpPr>
          <p:nvPr/>
        </p:nvSpPr>
        <p:spPr bwMode="auto">
          <a:xfrm rot="2476667">
            <a:off x="9798127" y="3208172"/>
            <a:ext cx="1914307" cy="117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sv-SE" altLang="sv-SE" sz="1500" b="1" i="1" dirty="0">
                <a:solidFill>
                  <a:srgbClr val="00B0F0"/>
                </a:solidFill>
              </a:rPr>
              <a:t>Horisontell tillit</a:t>
            </a:r>
          </a:p>
          <a:p>
            <a:pPr algn="ctr" eaLnBrk="1" hangingPunct="1"/>
            <a:r>
              <a:rPr lang="sv-SE" altLang="sv-SE" sz="1050" b="1" dirty="0">
                <a:solidFill>
                  <a:srgbClr val="00B0F0"/>
                </a:solidFill>
              </a:rPr>
              <a:t>Socialt kapital</a:t>
            </a:r>
          </a:p>
          <a:p>
            <a:pPr algn="ctr" eaLnBrk="1" hangingPunct="1"/>
            <a:r>
              <a:rPr lang="sv-SE" altLang="sv-SE" sz="900" b="1" dirty="0">
                <a:solidFill>
                  <a:srgbClr val="00B0F0"/>
                </a:solidFill>
              </a:rPr>
              <a:t>(sammanlänkande/ överbryggande)</a:t>
            </a:r>
          </a:p>
          <a:p>
            <a:pPr algn="ctr" eaLnBrk="1" hangingPunct="1"/>
            <a:r>
              <a:rPr lang="sv-SE" altLang="sv-SE" sz="1200" dirty="0"/>
              <a:t>Samhällskontraktets</a:t>
            </a:r>
          </a:p>
          <a:p>
            <a:pPr algn="ctr" eaLnBrk="1" hangingPunct="1"/>
            <a:r>
              <a:rPr lang="sv-SE" altLang="sv-SE" sz="1200" dirty="0"/>
              <a:t>alternativa normer</a:t>
            </a:r>
          </a:p>
          <a:p>
            <a:pPr algn="ctr" eaLnBrk="1" hangingPunct="1"/>
            <a:r>
              <a:rPr lang="sv-SE" altLang="sv-SE" sz="1200" b="1" dirty="0">
                <a:solidFill>
                  <a:srgbClr val="FF0000"/>
                </a:solidFill>
              </a:rPr>
              <a:t>Upplevd trygghet</a:t>
            </a:r>
          </a:p>
        </p:txBody>
      </p:sp>
      <p:sp>
        <p:nvSpPr>
          <p:cNvPr id="12" name="textruta 11">
            <a:extLst>
              <a:ext uri="{FF2B5EF4-FFF2-40B4-BE49-F238E27FC236}">
                <a16:creationId xmlns:a16="http://schemas.microsoft.com/office/drawing/2014/main" id="{5848257F-B8AF-480F-A5B4-1D0C9EC9121B}"/>
              </a:ext>
            </a:extLst>
          </p:cNvPr>
          <p:cNvSpPr txBox="1">
            <a:spLocks noChangeArrowheads="1"/>
          </p:cNvSpPr>
          <p:nvPr/>
        </p:nvSpPr>
        <p:spPr bwMode="auto">
          <a:xfrm>
            <a:off x="1305251" y="1870080"/>
            <a:ext cx="1247136" cy="646331"/>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sv-SE" altLang="sv-SE" sz="1200" b="1" dirty="0">
                <a:solidFill>
                  <a:schemeClr val="bg1"/>
                </a:solidFill>
              </a:rPr>
              <a:t>Social oro som</a:t>
            </a:r>
          </a:p>
          <a:p>
            <a:pPr algn="ctr" eaLnBrk="1" hangingPunct="1"/>
            <a:r>
              <a:rPr lang="sv-SE" altLang="sv-SE" sz="1200" b="1" dirty="0">
                <a:solidFill>
                  <a:schemeClr val="bg1"/>
                </a:solidFill>
              </a:rPr>
              <a:t>en icke önskvärd</a:t>
            </a:r>
          </a:p>
          <a:p>
            <a:pPr algn="ctr" eaLnBrk="1" hangingPunct="1"/>
            <a:r>
              <a:rPr lang="sv-SE" altLang="sv-SE" sz="1200" b="1" dirty="0">
                <a:solidFill>
                  <a:schemeClr val="bg1"/>
                </a:solidFill>
              </a:rPr>
              <a:t>händelse</a:t>
            </a:r>
          </a:p>
        </p:txBody>
      </p:sp>
      <p:sp>
        <p:nvSpPr>
          <p:cNvPr id="14" name="textruta 13">
            <a:extLst>
              <a:ext uri="{FF2B5EF4-FFF2-40B4-BE49-F238E27FC236}">
                <a16:creationId xmlns:a16="http://schemas.microsoft.com/office/drawing/2014/main" id="{B1A85BC6-8166-45E4-880E-B7C03656DCF9}"/>
              </a:ext>
            </a:extLst>
          </p:cNvPr>
          <p:cNvSpPr txBox="1">
            <a:spLocks noChangeArrowheads="1"/>
          </p:cNvSpPr>
          <p:nvPr/>
        </p:nvSpPr>
        <p:spPr bwMode="auto">
          <a:xfrm>
            <a:off x="9235478" y="1905713"/>
            <a:ext cx="1613968" cy="646331"/>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sv-SE" altLang="sv-SE" sz="1200" b="1" dirty="0">
                <a:solidFill>
                  <a:schemeClr val="bg1"/>
                </a:solidFill>
              </a:rPr>
              <a:t>Social oro som</a:t>
            </a:r>
          </a:p>
          <a:p>
            <a:pPr algn="ctr" eaLnBrk="1" hangingPunct="1"/>
            <a:r>
              <a:rPr lang="sv-SE" altLang="sv-SE" sz="1200" b="1" dirty="0">
                <a:solidFill>
                  <a:schemeClr val="bg1"/>
                </a:solidFill>
              </a:rPr>
              <a:t> uttryck för </a:t>
            </a:r>
          </a:p>
          <a:p>
            <a:pPr algn="ctr" eaLnBrk="1" hangingPunct="1"/>
            <a:r>
              <a:rPr lang="sv-SE" altLang="sv-SE" sz="1200" b="1" dirty="0">
                <a:solidFill>
                  <a:schemeClr val="bg1"/>
                </a:solidFill>
              </a:rPr>
              <a:t>otillfredsställda behov</a:t>
            </a:r>
          </a:p>
        </p:txBody>
      </p:sp>
      <p:sp>
        <p:nvSpPr>
          <p:cNvPr id="37" name="textruta 36">
            <a:extLst>
              <a:ext uri="{FF2B5EF4-FFF2-40B4-BE49-F238E27FC236}">
                <a16:creationId xmlns:a16="http://schemas.microsoft.com/office/drawing/2014/main" id="{70BE055F-F1D8-4FDD-AED3-2BCAA96B8AD2}"/>
              </a:ext>
            </a:extLst>
          </p:cNvPr>
          <p:cNvSpPr txBox="1"/>
          <p:nvPr/>
        </p:nvSpPr>
        <p:spPr>
          <a:xfrm>
            <a:off x="4012708" y="79604"/>
            <a:ext cx="4256102" cy="646331"/>
          </a:xfrm>
          <a:prstGeom prst="rect">
            <a:avLst/>
          </a:prstGeom>
          <a:noFill/>
        </p:spPr>
        <p:txBody>
          <a:bodyPr wrap="none" rtlCol="0">
            <a:spAutoFit/>
          </a:bodyPr>
          <a:lstStyle/>
          <a:p>
            <a:pPr algn="ctr"/>
            <a:r>
              <a:rPr lang="sv-SE" b="1" dirty="0"/>
              <a:t>Sociala risker</a:t>
            </a:r>
          </a:p>
          <a:p>
            <a:pPr algn="ctr"/>
            <a:r>
              <a:rPr lang="sv-SE" dirty="0"/>
              <a:t>Hot mot det skyddsvärda / Öka säkerheten!</a:t>
            </a:r>
          </a:p>
        </p:txBody>
      </p:sp>
      <p:pic>
        <p:nvPicPr>
          <p:cNvPr id="43" name="Picture 4" descr="Myndigheten för samhällsskydd och beredskap">
            <a:extLst>
              <a:ext uri="{FF2B5EF4-FFF2-40B4-BE49-F238E27FC236}">
                <a16:creationId xmlns:a16="http://schemas.microsoft.com/office/drawing/2014/main" id="{6996ABE3-7B18-4447-8DA1-5B6D69D84E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92206" y="90747"/>
            <a:ext cx="1521913" cy="63640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http://www.lansstyrelsen.se/halland/SiteCollectionImages/Sv/nyheter/2012/LST_logo2.jpg">
            <a:extLst>
              <a:ext uri="{FF2B5EF4-FFF2-40B4-BE49-F238E27FC236}">
                <a16:creationId xmlns:a16="http://schemas.microsoft.com/office/drawing/2014/main" id="{09071D65-C84F-49BA-9976-0ECD65162CE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72899" y="83041"/>
            <a:ext cx="1179038" cy="598303"/>
          </a:xfrm>
          <a:prstGeom prst="rect">
            <a:avLst/>
          </a:prstGeom>
          <a:noFill/>
          <a:extLst>
            <a:ext uri="{909E8E84-426E-40DD-AFC4-6F175D3DCCD1}">
              <a14:hiddenFill xmlns:a14="http://schemas.microsoft.com/office/drawing/2010/main">
                <a:solidFill>
                  <a:srgbClr val="FFFFFF"/>
                </a:solidFill>
              </a14:hiddenFill>
            </a:ext>
          </a:extLst>
        </p:spPr>
      </p:pic>
      <p:sp>
        <p:nvSpPr>
          <p:cNvPr id="8" name="textruta 7">
            <a:extLst>
              <a:ext uri="{FF2B5EF4-FFF2-40B4-BE49-F238E27FC236}">
                <a16:creationId xmlns:a16="http://schemas.microsoft.com/office/drawing/2014/main" id="{4C99D06D-E2C5-41AC-82B3-8688B9ECBA24}"/>
              </a:ext>
            </a:extLst>
          </p:cNvPr>
          <p:cNvSpPr txBox="1"/>
          <p:nvPr/>
        </p:nvSpPr>
        <p:spPr>
          <a:xfrm>
            <a:off x="373694" y="5993361"/>
            <a:ext cx="1477392" cy="276999"/>
          </a:xfrm>
          <a:prstGeom prst="rect">
            <a:avLst/>
          </a:prstGeom>
          <a:noFill/>
        </p:spPr>
        <p:txBody>
          <a:bodyPr wrap="none" rtlCol="0">
            <a:spAutoFit/>
          </a:bodyPr>
          <a:lstStyle/>
          <a:p>
            <a:r>
              <a:rPr lang="sv-SE" sz="1200" b="1" dirty="0"/>
              <a:t>Trygghetsparadoxen</a:t>
            </a:r>
          </a:p>
        </p:txBody>
      </p:sp>
      <p:sp>
        <p:nvSpPr>
          <p:cNvPr id="15" name="textruta 14">
            <a:extLst>
              <a:ext uri="{FF2B5EF4-FFF2-40B4-BE49-F238E27FC236}">
                <a16:creationId xmlns:a16="http://schemas.microsoft.com/office/drawing/2014/main" id="{FB8311E0-72D4-447F-86B5-C1D9C3BF206F}"/>
              </a:ext>
            </a:extLst>
          </p:cNvPr>
          <p:cNvSpPr txBox="1"/>
          <p:nvPr/>
        </p:nvSpPr>
        <p:spPr>
          <a:xfrm>
            <a:off x="3457061" y="779430"/>
            <a:ext cx="5272797" cy="738664"/>
          </a:xfrm>
          <a:prstGeom prst="rect">
            <a:avLst/>
          </a:prstGeom>
          <a:noFill/>
        </p:spPr>
        <p:txBody>
          <a:bodyPr wrap="square" rtlCol="0">
            <a:spAutoFit/>
          </a:bodyPr>
          <a:lstStyle/>
          <a:p>
            <a:pPr algn="ctr"/>
            <a:r>
              <a:rPr lang="sv-SE" sz="1400" b="1" dirty="0"/>
              <a:t>Freds- och utvecklingsforskningen skiljer på </a:t>
            </a:r>
          </a:p>
          <a:p>
            <a:pPr algn="ctr"/>
            <a:r>
              <a:rPr lang="sv-SE" sz="1400" b="1" dirty="0"/>
              <a:t>Peace </a:t>
            </a:r>
            <a:r>
              <a:rPr lang="sv-SE" sz="1400" b="1" dirty="0" err="1"/>
              <a:t>Making</a:t>
            </a:r>
            <a:r>
              <a:rPr lang="sv-SE" sz="1400" b="1" dirty="0"/>
              <a:t> ”negativ fred” (otillräcklig)</a:t>
            </a:r>
          </a:p>
          <a:p>
            <a:pPr algn="ctr"/>
            <a:r>
              <a:rPr lang="sv-SE" sz="1400" b="1" dirty="0"/>
              <a:t>och Peace </a:t>
            </a:r>
            <a:r>
              <a:rPr lang="sv-SE" sz="1400" b="1" dirty="0" err="1"/>
              <a:t>building</a:t>
            </a:r>
            <a:r>
              <a:rPr lang="sv-SE" sz="1400" b="1" dirty="0"/>
              <a:t> ”positiv fred” (utvecklingsaspekten) </a:t>
            </a:r>
          </a:p>
        </p:txBody>
      </p:sp>
      <p:sp>
        <p:nvSpPr>
          <p:cNvPr id="45" name="textruta 44">
            <a:extLst>
              <a:ext uri="{FF2B5EF4-FFF2-40B4-BE49-F238E27FC236}">
                <a16:creationId xmlns:a16="http://schemas.microsoft.com/office/drawing/2014/main" id="{D2D6400D-B37E-4997-AF71-EDA597AFA7EC}"/>
              </a:ext>
            </a:extLst>
          </p:cNvPr>
          <p:cNvSpPr txBox="1"/>
          <p:nvPr/>
        </p:nvSpPr>
        <p:spPr>
          <a:xfrm>
            <a:off x="3926582" y="6014275"/>
            <a:ext cx="4041241" cy="830997"/>
          </a:xfrm>
          <a:prstGeom prst="rect">
            <a:avLst/>
          </a:prstGeom>
          <a:noFill/>
        </p:spPr>
        <p:txBody>
          <a:bodyPr wrap="square">
            <a:spAutoFit/>
          </a:bodyPr>
          <a:lstStyle/>
          <a:p>
            <a:pPr algn="ctr" eaLnBrk="1" hangingPunct="1"/>
            <a:r>
              <a:rPr lang="sv-SE" sz="1200" b="1" dirty="0">
                <a:solidFill>
                  <a:srgbClr val="7030A0"/>
                </a:solidFill>
              </a:rPr>
              <a:t>Tillerkänna människor sina </a:t>
            </a:r>
          </a:p>
          <a:p>
            <a:pPr algn="ctr" eaLnBrk="1" hangingPunct="1"/>
            <a:r>
              <a:rPr lang="sv-SE" sz="1200" b="1" dirty="0">
                <a:solidFill>
                  <a:srgbClr val="7030A0"/>
                </a:solidFill>
              </a:rPr>
              <a:t>demokratiska och mänskliga rättigheter</a:t>
            </a:r>
          </a:p>
          <a:p>
            <a:pPr algn="ctr" eaLnBrk="1" hangingPunct="1"/>
            <a:r>
              <a:rPr lang="sv-SE" sz="1200" b="1" dirty="0">
                <a:solidFill>
                  <a:srgbClr val="7030A0"/>
                </a:solidFill>
              </a:rPr>
              <a:t>Tillgång till det politiska rummet</a:t>
            </a:r>
          </a:p>
          <a:p>
            <a:pPr algn="ctr" eaLnBrk="1" hangingPunct="1"/>
            <a:r>
              <a:rPr lang="sv-SE" sz="1200" b="1" dirty="0">
                <a:solidFill>
                  <a:srgbClr val="7030A0"/>
                </a:solidFill>
              </a:rPr>
              <a:t> – att kunna göra sin röst hörd och påverka politiska beslut</a:t>
            </a:r>
          </a:p>
        </p:txBody>
      </p:sp>
      <p:sp>
        <p:nvSpPr>
          <p:cNvPr id="46" name="textruta 45">
            <a:extLst>
              <a:ext uri="{FF2B5EF4-FFF2-40B4-BE49-F238E27FC236}">
                <a16:creationId xmlns:a16="http://schemas.microsoft.com/office/drawing/2014/main" id="{E7684407-F35A-46C9-BCA0-F53CC8E9E8E7}"/>
              </a:ext>
            </a:extLst>
          </p:cNvPr>
          <p:cNvSpPr txBox="1"/>
          <p:nvPr/>
        </p:nvSpPr>
        <p:spPr>
          <a:xfrm>
            <a:off x="1607778" y="5208887"/>
            <a:ext cx="3617558" cy="646331"/>
          </a:xfrm>
          <a:prstGeom prst="rect">
            <a:avLst/>
          </a:prstGeom>
          <a:noFill/>
        </p:spPr>
        <p:txBody>
          <a:bodyPr wrap="square">
            <a:spAutoFit/>
          </a:bodyPr>
          <a:lstStyle/>
          <a:p>
            <a:pPr algn="ctr" eaLnBrk="1" hangingPunct="1"/>
            <a:r>
              <a:rPr lang="sv-SE" altLang="sv-SE" sz="1200" b="1" i="1" dirty="0">
                <a:solidFill>
                  <a:srgbClr val="7030A0"/>
                </a:solidFill>
              </a:rPr>
              <a:t>Sociala insatser en investering</a:t>
            </a:r>
            <a:r>
              <a:rPr lang="sv-SE" altLang="sv-SE" sz="1200" b="1" dirty="0"/>
              <a:t> </a:t>
            </a:r>
            <a:r>
              <a:rPr lang="sv-SE" altLang="sv-SE" sz="1200" b="1" dirty="0">
                <a:solidFill>
                  <a:srgbClr val="7030A0"/>
                </a:solidFill>
              </a:rPr>
              <a:t>och inte en kostnad</a:t>
            </a:r>
          </a:p>
          <a:p>
            <a:pPr algn="ctr" eaLnBrk="1" hangingPunct="1"/>
            <a:r>
              <a:rPr lang="sv-SE" sz="1200" b="1" dirty="0">
                <a:solidFill>
                  <a:srgbClr val="7030A0"/>
                </a:solidFill>
              </a:rPr>
              <a:t>Arr bryta med utanförskapets onda cirklar</a:t>
            </a:r>
          </a:p>
          <a:p>
            <a:pPr algn="ctr" eaLnBrk="1" hangingPunct="1"/>
            <a:r>
              <a:rPr lang="sv-SE" sz="1200" b="1" dirty="0">
                <a:solidFill>
                  <a:srgbClr val="7030A0"/>
                </a:solidFill>
              </a:rPr>
              <a:t>Social investeringspolitik</a:t>
            </a:r>
            <a:endParaRPr lang="sv-SE" sz="1200" dirty="0"/>
          </a:p>
        </p:txBody>
      </p:sp>
      <p:sp>
        <p:nvSpPr>
          <p:cNvPr id="47" name="textruta 46">
            <a:extLst>
              <a:ext uri="{FF2B5EF4-FFF2-40B4-BE49-F238E27FC236}">
                <a16:creationId xmlns:a16="http://schemas.microsoft.com/office/drawing/2014/main" id="{23324770-5F96-4DC9-8E85-1EFB82E84247}"/>
              </a:ext>
            </a:extLst>
          </p:cNvPr>
          <p:cNvSpPr txBox="1"/>
          <p:nvPr/>
        </p:nvSpPr>
        <p:spPr>
          <a:xfrm>
            <a:off x="6748637" y="5126624"/>
            <a:ext cx="3487138" cy="892552"/>
          </a:xfrm>
          <a:prstGeom prst="rect">
            <a:avLst/>
          </a:prstGeom>
          <a:noFill/>
        </p:spPr>
        <p:txBody>
          <a:bodyPr wrap="square">
            <a:spAutoFit/>
          </a:bodyPr>
          <a:lstStyle/>
          <a:p>
            <a:pPr algn="ctr" eaLnBrk="1" hangingPunct="1"/>
            <a:r>
              <a:rPr lang="sv-SE" altLang="sv-SE" sz="1200" b="1" i="1" dirty="0">
                <a:solidFill>
                  <a:srgbClr val="7030A0"/>
                </a:solidFill>
              </a:rPr>
              <a:t>från passivt objekt till aktivt subjekt </a:t>
            </a:r>
          </a:p>
          <a:p>
            <a:pPr algn="ctr" eaLnBrk="1" hangingPunct="1"/>
            <a:r>
              <a:rPr lang="sv-SE" altLang="sv-SE" sz="1200" b="1" i="1" dirty="0">
                <a:solidFill>
                  <a:srgbClr val="7030A0"/>
                </a:solidFill>
              </a:rPr>
              <a:t>Maktdelning: problemformulering/åtgärdsförslag</a:t>
            </a:r>
          </a:p>
          <a:p>
            <a:pPr algn="ctr" eaLnBrk="1" hangingPunct="1"/>
            <a:r>
              <a:rPr lang="sv-SE" sz="1400" b="1" dirty="0">
                <a:solidFill>
                  <a:srgbClr val="7030A0"/>
                </a:solidFill>
              </a:rPr>
              <a:t>Medskapade frisk och sociala</a:t>
            </a:r>
          </a:p>
          <a:p>
            <a:pPr algn="ctr" eaLnBrk="1" hangingPunct="1"/>
            <a:r>
              <a:rPr lang="sv-SE" sz="1400" b="1" dirty="0">
                <a:solidFill>
                  <a:srgbClr val="7030A0"/>
                </a:solidFill>
              </a:rPr>
              <a:t>hållbarhetsanalyser</a:t>
            </a:r>
          </a:p>
        </p:txBody>
      </p:sp>
      <p:sp>
        <p:nvSpPr>
          <p:cNvPr id="20" name="textruta 19">
            <a:extLst>
              <a:ext uri="{FF2B5EF4-FFF2-40B4-BE49-F238E27FC236}">
                <a16:creationId xmlns:a16="http://schemas.microsoft.com/office/drawing/2014/main" id="{49137AB2-1DDB-4C1D-8BB7-A83A499EA153}"/>
              </a:ext>
            </a:extLst>
          </p:cNvPr>
          <p:cNvSpPr txBox="1"/>
          <p:nvPr/>
        </p:nvSpPr>
        <p:spPr>
          <a:xfrm>
            <a:off x="4739226" y="3029526"/>
            <a:ext cx="2550464" cy="523220"/>
          </a:xfrm>
          <a:prstGeom prst="rect">
            <a:avLst/>
          </a:prstGeom>
          <a:noFill/>
        </p:spPr>
        <p:txBody>
          <a:bodyPr wrap="square" rtlCol="0">
            <a:spAutoFit/>
          </a:bodyPr>
          <a:lstStyle/>
          <a:p>
            <a:pPr algn="ctr"/>
            <a:r>
              <a:rPr lang="sv-SE" sz="1400" b="1" dirty="0"/>
              <a:t>Konsten av värna demokratin och den sociala hållbarheten</a:t>
            </a:r>
          </a:p>
        </p:txBody>
      </p:sp>
      <p:sp>
        <p:nvSpPr>
          <p:cNvPr id="18" name="textruta 17">
            <a:extLst>
              <a:ext uri="{FF2B5EF4-FFF2-40B4-BE49-F238E27FC236}">
                <a16:creationId xmlns:a16="http://schemas.microsoft.com/office/drawing/2014/main" id="{B6055BEB-3EA0-47DE-B371-C36CDBC00E0A}"/>
              </a:ext>
            </a:extLst>
          </p:cNvPr>
          <p:cNvSpPr txBox="1"/>
          <p:nvPr/>
        </p:nvSpPr>
        <p:spPr>
          <a:xfrm rot="19939499">
            <a:off x="7080841" y="4185467"/>
            <a:ext cx="900695" cy="461665"/>
          </a:xfrm>
          <a:prstGeom prst="rect">
            <a:avLst/>
          </a:prstGeom>
          <a:noFill/>
        </p:spPr>
        <p:txBody>
          <a:bodyPr wrap="none" rtlCol="0">
            <a:spAutoFit/>
          </a:bodyPr>
          <a:lstStyle/>
          <a:p>
            <a:pPr algn="ctr"/>
            <a:r>
              <a:rPr lang="sv-SE" sz="1200" b="1" dirty="0"/>
              <a:t>Välvilja</a:t>
            </a:r>
          </a:p>
          <a:p>
            <a:pPr algn="ctr"/>
            <a:r>
              <a:rPr lang="sv-SE" sz="1200" b="1" dirty="0"/>
              <a:t>Förtroende</a:t>
            </a:r>
          </a:p>
        </p:txBody>
      </p:sp>
      <p:sp>
        <p:nvSpPr>
          <p:cNvPr id="50" name="textruta 49">
            <a:extLst>
              <a:ext uri="{FF2B5EF4-FFF2-40B4-BE49-F238E27FC236}">
                <a16:creationId xmlns:a16="http://schemas.microsoft.com/office/drawing/2014/main" id="{EB88EC25-7025-4006-97E8-A67335BD9274}"/>
              </a:ext>
            </a:extLst>
          </p:cNvPr>
          <p:cNvSpPr txBox="1"/>
          <p:nvPr/>
        </p:nvSpPr>
        <p:spPr>
          <a:xfrm rot="1566091">
            <a:off x="4066612" y="4270320"/>
            <a:ext cx="987386" cy="461665"/>
          </a:xfrm>
          <a:prstGeom prst="rect">
            <a:avLst/>
          </a:prstGeom>
          <a:noFill/>
        </p:spPr>
        <p:txBody>
          <a:bodyPr wrap="none" rtlCol="0">
            <a:spAutoFit/>
          </a:bodyPr>
          <a:lstStyle/>
          <a:p>
            <a:pPr algn="ctr"/>
            <a:r>
              <a:rPr lang="sv-SE" sz="1200" b="1" dirty="0"/>
              <a:t>Kontroll</a:t>
            </a:r>
          </a:p>
          <a:p>
            <a:pPr algn="ctr"/>
            <a:r>
              <a:rPr lang="sv-SE" sz="1200" b="1" dirty="0"/>
              <a:t>Misstroende</a:t>
            </a:r>
          </a:p>
        </p:txBody>
      </p:sp>
      <p:cxnSp>
        <p:nvCxnSpPr>
          <p:cNvPr id="23" name="Rak pilkoppling 22">
            <a:extLst>
              <a:ext uri="{FF2B5EF4-FFF2-40B4-BE49-F238E27FC236}">
                <a16:creationId xmlns:a16="http://schemas.microsoft.com/office/drawing/2014/main" id="{CF43C040-0837-4BF8-A420-284C8B9E4A65}"/>
              </a:ext>
            </a:extLst>
          </p:cNvPr>
          <p:cNvCxnSpPr>
            <a:cxnSpLocks/>
          </p:cNvCxnSpPr>
          <p:nvPr/>
        </p:nvCxnSpPr>
        <p:spPr>
          <a:xfrm>
            <a:off x="4220458" y="4055288"/>
            <a:ext cx="798839" cy="386378"/>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Rak pilkoppling 25">
            <a:extLst>
              <a:ext uri="{FF2B5EF4-FFF2-40B4-BE49-F238E27FC236}">
                <a16:creationId xmlns:a16="http://schemas.microsoft.com/office/drawing/2014/main" id="{975A969C-86AE-400F-A35C-9755184C208E}"/>
              </a:ext>
            </a:extLst>
          </p:cNvPr>
          <p:cNvCxnSpPr>
            <a:cxnSpLocks/>
          </p:cNvCxnSpPr>
          <p:nvPr/>
        </p:nvCxnSpPr>
        <p:spPr>
          <a:xfrm flipV="1">
            <a:off x="6931289" y="4058499"/>
            <a:ext cx="812716" cy="449226"/>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1" name="Picture 3">
            <a:extLst>
              <a:ext uri="{FF2B5EF4-FFF2-40B4-BE49-F238E27FC236}">
                <a16:creationId xmlns:a16="http://schemas.microsoft.com/office/drawing/2014/main" id="{98FCDE47-6C9D-4851-8A58-A9AC3A304CA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94562" y="1621680"/>
            <a:ext cx="1026319" cy="832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textruta 51">
            <a:extLst>
              <a:ext uri="{FF2B5EF4-FFF2-40B4-BE49-F238E27FC236}">
                <a16:creationId xmlns:a16="http://schemas.microsoft.com/office/drawing/2014/main" id="{E5B0224A-6B6A-42B7-99F3-AE5454F867D0}"/>
              </a:ext>
            </a:extLst>
          </p:cNvPr>
          <p:cNvSpPr txBox="1"/>
          <p:nvPr/>
        </p:nvSpPr>
        <p:spPr>
          <a:xfrm rot="19941955">
            <a:off x="6788515" y="3627111"/>
            <a:ext cx="1027845" cy="646331"/>
          </a:xfrm>
          <a:prstGeom prst="rect">
            <a:avLst/>
          </a:prstGeom>
          <a:noFill/>
        </p:spPr>
        <p:txBody>
          <a:bodyPr wrap="none" rtlCol="0">
            <a:spAutoFit/>
          </a:bodyPr>
          <a:lstStyle/>
          <a:p>
            <a:pPr algn="ctr"/>
            <a:r>
              <a:rPr lang="sv-SE" sz="1200" b="1" dirty="0"/>
              <a:t>Dialogpoliser</a:t>
            </a:r>
          </a:p>
          <a:p>
            <a:pPr algn="ctr"/>
            <a:r>
              <a:rPr lang="sv-SE" sz="1200" b="1" dirty="0"/>
              <a:t>Relationer</a:t>
            </a:r>
          </a:p>
          <a:p>
            <a:pPr algn="ctr"/>
            <a:r>
              <a:rPr lang="sv-SE" sz="1200" b="1" dirty="0"/>
              <a:t>Lång sikt</a:t>
            </a:r>
          </a:p>
        </p:txBody>
      </p:sp>
      <p:sp>
        <p:nvSpPr>
          <p:cNvPr id="56" name="textruta 55">
            <a:extLst>
              <a:ext uri="{FF2B5EF4-FFF2-40B4-BE49-F238E27FC236}">
                <a16:creationId xmlns:a16="http://schemas.microsoft.com/office/drawing/2014/main" id="{F4B853D9-6B2D-4817-9FFE-8CCECEE931E1}"/>
              </a:ext>
            </a:extLst>
          </p:cNvPr>
          <p:cNvSpPr txBox="1"/>
          <p:nvPr/>
        </p:nvSpPr>
        <p:spPr>
          <a:xfrm rot="1650092">
            <a:off x="4184937" y="3750248"/>
            <a:ext cx="1197764" cy="556178"/>
          </a:xfrm>
          <a:prstGeom prst="rect">
            <a:avLst/>
          </a:prstGeom>
          <a:noFill/>
        </p:spPr>
        <p:txBody>
          <a:bodyPr wrap="none" rtlCol="0">
            <a:spAutoFit/>
          </a:bodyPr>
          <a:lstStyle/>
          <a:p>
            <a:pPr algn="ctr">
              <a:lnSpc>
                <a:spcPts val="1200"/>
              </a:lnSpc>
            </a:pPr>
            <a:r>
              <a:rPr lang="sv-SE" sz="1200" b="1" dirty="0"/>
              <a:t>Övervakning</a:t>
            </a:r>
          </a:p>
          <a:p>
            <a:pPr algn="ctr">
              <a:lnSpc>
                <a:spcPts val="1200"/>
              </a:lnSpc>
            </a:pPr>
            <a:r>
              <a:rPr lang="sv-SE" sz="1200" b="1" dirty="0"/>
              <a:t>”Hårt mot hårt”</a:t>
            </a:r>
          </a:p>
          <a:p>
            <a:pPr algn="ctr">
              <a:lnSpc>
                <a:spcPts val="1200"/>
              </a:lnSpc>
            </a:pPr>
            <a:r>
              <a:rPr lang="sv-SE" sz="1200" b="1" dirty="0"/>
              <a:t>Kort sikt</a:t>
            </a:r>
          </a:p>
        </p:txBody>
      </p:sp>
      <p:pic>
        <p:nvPicPr>
          <p:cNvPr id="24" name="Picture 2" descr="Kanslichef, PolisförbundetAltinget - Allt om politik: altinget.se">
            <a:extLst>
              <a:ext uri="{FF2B5EF4-FFF2-40B4-BE49-F238E27FC236}">
                <a16:creationId xmlns:a16="http://schemas.microsoft.com/office/drawing/2014/main" id="{07042759-76F5-AB6C-F49E-34684DFDDAC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78883" y="6002655"/>
            <a:ext cx="1568593" cy="550098"/>
          </a:xfrm>
          <a:prstGeom prst="rect">
            <a:avLst/>
          </a:prstGeom>
          <a:noFill/>
          <a:extLst>
            <a:ext uri="{909E8E84-426E-40DD-AFC4-6F175D3DCCD1}">
              <a14:hiddenFill xmlns:a14="http://schemas.microsoft.com/office/drawing/2010/main">
                <a:solidFill>
                  <a:srgbClr val="FFFFFF"/>
                </a:solidFill>
              </a14:hiddenFill>
            </a:ext>
          </a:extLst>
        </p:spPr>
      </p:pic>
      <p:sp>
        <p:nvSpPr>
          <p:cNvPr id="28" name="textruta 27">
            <a:extLst>
              <a:ext uri="{FF2B5EF4-FFF2-40B4-BE49-F238E27FC236}">
                <a16:creationId xmlns:a16="http://schemas.microsoft.com/office/drawing/2014/main" id="{267EA1DD-359B-86A3-51E9-02960FE687AD}"/>
              </a:ext>
            </a:extLst>
          </p:cNvPr>
          <p:cNvSpPr txBox="1"/>
          <p:nvPr/>
        </p:nvSpPr>
        <p:spPr>
          <a:xfrm>
            <a:off x="8294633" y="5910670"/>
            <a:ext cx="1419609" cy="810478"/>
          </a:xfrm>
          <a:prstGeom prst="rect">
            <a:avLst/>
          </a:prstGeom>
          <a:noFill/>
        </p:spPr>
        <p:txBody>
          <a:bodyPr wrap="square" rtlCol="0">
            <a:spAutoFit/>
          </a:bodyPr>
          <a:lstStyle/>
          <a:p>
            <a:pPr algn="ctr">
              <a:lnSpc>
                <a:spcPts val="1400"/>
              </a:lnSpc>
            </a:pPr>
            <a:r>
              <a:rPr lang="sv-SE" sz="1200" b="1" dirty="0">
                <a:solidFill>
                  <a:srgbClr val="004070"/>
                </a:solidFill>
              </a:rPr>
              <a:t>Saknar frågan om </a:t>
            </a:r>
          </a:p>
          <a:p>
            <a:pPr algn="ctr">
              <a:lnSpc>
                <a:spcPts val="1400"/>
              </a:lnSpc>
            </a:pPr>
            <a:r>
              <a:rPr lang="sv-SE" sz="1200" b="1" dirty="0">
                <a:solidFill>
                  <a:srgbClr val="004070"/>
                </a:solidFill>
              </a:rPr>
              <a:t>förebyggande insatser</a:t>
            </a:r>
          </a:p>
          <a:p>
            <a:pPr algn="ctr">
              <a:lnSpc>
                <a:spcPts val="1400"/>
              </a:lnSpc>
            </a:pPr>
            <a:r>
              <a:rPr lang="sv-SE" sz="1200" b="1" dirty="0">
                <a:solidFill>
                  <a:srgbClr val="004070"/>
                </a:solidFill>
              </a:rPr>
              <a:t>i Tidö-avtalet</a:t>
            </a:r>
          </a:p>
        </p:txBody>
      </p:sp>
      <p:sp>
        <p:nvSpPr>
          <p:cNvPr id="21" name="textruta 20">
            <a:extLst>
              <a:ext uri="{FF2B5EF4-FFF2-40B4-BE49-F238E27FC236}">
                <a16:creationId xmlns:a16="http://schemas.microsoft.com/office/drawing/2014/main" id="{BF50A18E-E3E4-2EC7-DE8D-09E6BAC94F12}"/>
              </a:ext>
            </a:extLst>
          </p:cNvPr>
          <p:cNvSpPr txBox="1"/>
          <p:nvPr/>
        </p:nvSpPr>
        <p:spPr>
          <a:xfrm>
            <a:off x="2045181" y="5865643"/>
            <a:ext cx="2545826" cy="913070"/>
          </a:xfrm>
          <a:prstGeom prst="rect">
            <a:avLst/>
          </a:prstGeom>
          <a:noFill/>
        </p:spPr>
        <p:txBody>
          <a:bodyPr wrap="none" rtlCol="0">
            <a:spAutoFit/>
          </a:bodyPr>
          <a:lstStyle/>
          <a:p>
            <a:pPr algn="ctr">
              <a:lnSpc>
                <a:spcPts val="1600"/>
              </a:lnSpc>
            </a:pPr>
            <a:r>
              <a:rPr lang="sv-SE" sz="1600" b="1" i="1" dirty="0"/>
              <a:t>Riktade insatser och</a:t>
            </a:r>
          </a:p>
          <a:p>
            <a:pPr algn="ctr">
              <a:lnSpc>
                <a:spcPts val="1600"/>
              </a:lnSpc>
            </a:pPr>
            <a:r>
              <a:rPr lang="sv-SE" sz="1600" b="1" i="1" dirty="0"/>
              <a:t>universella sociala reformer</a:t>
            </a:r>
          </a:p>
          <a:p>
            <a:pPr algn="ctr">
              <a:lnSpc>
                <a:spcPts val="1600"/>
              </a:lnSpc>
            </a:pPr>
            <a:r>
              <a:rPr lang="sv-SE" sz="1400" b="1" dirty="0"/>
              <a:t>Socialtjänst och</a:t>
            </a:r>
          </a:p>
          <a:p>
            <a:pPr algn="ctr">
              <a:lnSpc>
                <a:spcPts val="1600"/>
              </a:lnSpc>
            </a:pPr>
            <a:r>
              <a:rPr lang="sv-SE" sz="1400" b="1" dirty="0"/>
              <a:t>Folkhälsa  i samverkan</a:t>
            </a:r>
            <a:endParaRPr lang="en-GB" sz="1400" dirty="0"/>
          </a:p>
        </p:txBody>
      </p:sp>
      <p:sp>
        <p:nvSpPr>
          <p:cNvPr id="30" name="textruta 29">
            <a:extLst>
              <a:ext uri="{FF2B5EF4-FFF2-40B4-BE49-F238E27FC236}">
                <a16:creationId xmlns:a16="http://schemas.microsoft.com/office/drawing/2014/main" id="{6EE670B1-DC1F-02F6-C796-F9781C774D5F}"/>
              </a:ext>
            </a:extLst>
          </p:cNvPr>
          <p:cNvSpPr txBox="1"/>
          <p:nvPr/>
        </p:nvSpPr>
        <p:spPr>
          <a:xfrm rot="2284482">
            <a:off x="9992738" y="665548"/>
            <a:ext cx="1939955" cy="800219"/>
          </a:xfrm>
          <a:prstGeom prst="rect">
            <a:avLst/>
          </a:prstGeom>
          <a:solidFill>
            <a:srgbClr val="FFFF00"/>
          </a:solidFill>
        </p:spPr>
        <p:txBody>
          <a:bodyPr wrap="none" rtlCol="0">
            <a:spAutoFit/>
          </a:bodyPr>
          <a:lstStyle/>
          <a:p>
            <a:pPr algn="ctr"/>
            <a:r>
              <a:rPr lang="sv-SE" sz="2800" b="1" dirty="0">
                <a:solidFill>
                  <a:srgbClr val="FF0000"/>
                </a:solidFill>
                <a:latin typeface="Monotype Corsiva" panose="03010101010201010101" pitchFamily="66" charset="0"/>
              </a:rPr>
              <a:t>Synvända</a:t>
            </a:r>
          </a:p>
          <a:p>
            <a:pPr algn="ctr"/>
            <a:r>
              <a:rPr lang="sv-SE" b="1" dirty="0">
                <a:solidFill>
                  <a:srgbClr val="FF0000"/>
                </a:solidFill>
                <a:latin typeface="Monotype Corsiva" panose="03010101010201010101" pitchFamily="66" charset="0"/>
              </a:rPr>
              <a:t>Säkerhet och trygghet</a:t>
            </a:r>
          </a:p>
        </p:txBody>
      </p:sp>
      <p:sp>
        <p:nvSpPr>
          <p:cNvPr id="31" name="Stjärna: 5 punkter 30">
            <a:extLst>
              <a:ext uri="{FF2B5EF4-FFF2-40B4-BE49-F238E27FC236}">
                <a16:creationId xmlns:a16="http://schemas.microsoft.com/office/drawing/2014/main" id="{77DC1521-586B-1EDC-C6DE-80838FE547CE}"/>
              </a:ext>
            </a:extLst>
          </p:cNvPr>
          <p:cNvSpPr/>
          <p:nvPr/>
        </p:nvSpPr>
        <p:spPr>
          <a:xfrm>
            <a:off x="9469780" y="758131"/>
            <a:ext cx="599557" cy="558513"/>
          </a:xfrm>
          <a:prstGeom prst="star5">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textruta 32">
            <a:extLst>
              <a:ext uri="{FF2B5EF4-FFF2-40B4-BE49-F238E27FC236}">
                <a16:creationId xmlns:a16="http://schemas.microsoft.com/office/drawing/2014/main" id="{977D9B0C-94C1-1696-3F28-8D8180111D4A}"/>
              </a:ext>
            </a:extLst>
          </p:cNvPr>
          <p:cNvSpPr txBox="1"/>
          <p:nvPr/>
        </p:nvSpPr>
        <p:spPr>
          <a:xfrm>
            <a:off x="9641549" y="898887"/>
            <a:ext cx="345251" cy="369332"/>
          </a:xfrm>
          <a:prstGeom prst="rect">
            <a:avLst/>
          </a:prstGeom>
          <a:noFill/>
          <a:ln w="38100">
            <a:noFill/>
          </a:ln>
        </p:spPr>
        <p:txBody>
          <a:bodyPr wrap="square" rtlCol="0">
            <a:spAutoFit/>
          </a:bodyPr>
          <a:lstStyle/>
          <a:p>
            <a:r>
              <a:rPr lang="sv-SE" b="1" dirty="0"/>
              <a:t>2</a:t>
            </a:r>
          </a:p>
        </p:txBody>
      </p:sp>
      <p:sp>
        <p:nvSpPr>
          <p:cNvPr id="34" name="textruta 33">
            <a:extLst>
              <a:ext uri="{FF2B5EF4-FFF2-40B4-BE49-F238E27FC236}">
                <a16:creationId xmlns:a16="http://schemas.microsoft.com/office/drawing/2014/main" id="{5B648D93-72D5-0D81-7ADA-911421505167}"/>
              </a:ext>
            </a:extLst>
          </p:cNvPr>
          <p:cNvSpPr txBox="1"/>
          <p:nvPr/>
        </p:nvSpPr>
        <p:spPr>
          <a:xfrm>
            <a:off x="9787498" y="5845903"/>
            <a:ext cx="2233753" cy="830997"/>
          </a:xfrm>
          <a:prstGeom prst="rect">
            <a:avLst/>
          </a:prstGeom>
          <a:solidFill>
            <a:srgbClr val="FF0000"/>
          </a:solidFill>
        </p:spPr>
        <p:txBody>
          <a:bodyPr wrap="none" rtlCol="0">
            <a:spAutoFit/>
          </a:bodyPr>
          <a:lstStyle/>
          <a:p>
            <a:pPr algn="ctr"/>
            <a:r>
              <a:rPr lang="sv-SE" sz="1200" b="1" i="1" dirty="0">
                <a:solidFill>
                  <a:schemeClr val="bg1"/>
                </a:solidFill>
              </a:rPr>
              <a:t>Brottsförebyggande åtgärder</a:t>
            </a:r>
          </a:p>
          <a:p>
            <a:pPr algn="ctr"/>
            <a:r>
              <a:rPr lang="sv-SE" sz="1200" b="1" i="1" dirty="0">
                <a:solidFill>
                  <a:schemeClr val="bg1"/>
                </a:solidFill>
              </a:rPr>
              <a:t>handlar inte om Straffskärpning</a:t>
            </a:r>
          </a:p>
          <a:p>
            <a:pPr algn="ctr"/>
            <a:r>
              <a:rPr lang="sv-SE" sz="1200" b="1" i="1" dirty="0">
                <a:solidFill>
                  <a:schemeClr val="bg1"/>
                </a:solidFill>
              </a:rPr>
              <a:t>Acta </a:t>
            </a:r>
            <a:r>
              <a:rPr lang="sv-SE" sz="1200" b="1" i="1" dirty="0" err="1">
                <a:solidFill>
                  <a:schemeClr val="bg1"/>
                </a:solidFill>
              </a:rPr>
              <a:t>Publica</a:t>
            </a:r>
            <a:r>
              <a:rPr lang="sv-SE" sz="1200" b="1" i="1" dirty="0">
                <a:solidFill>
                  <a:schemeClr val="bg1"/>
                </a:solidFill>
              </a:rPr>
              <a:t>: </a:t>
            </a:r>
          </a:p>
          <a:p>
            <a:pPr algn="ctr"/>
            <a:r>
              <a:rPr lang="sv-SE" sz="1200" b="1" i="1" dirty="0">
                <a:solidFill>
                  <a:schemeClr val="bg1"/>
                </a:solidFill>
              </a:rPr>
              <a:t>nio av tio återfaller i brott</a:t>
            </a:r>
            <a:endParaRPr lang="en-GB" sz="1200" b="1" i="1" dirty="0">
              <a:solidFill>
                <a:schemeClr val="bg1"/>
              </a:solidFill>
            </a:endParaRPr>
          </a:p>
        </p:txBody>
      </p:sp>
    </p:spTree>
    <p:extLst>
      <p:ext uri="{BB962C8B-B14F-4D97-AF65-F5344CB8AC3E}">
        <p14:creationId xmlns:p14="http://schemas.microsoft.com/office/powerpoint/2010/main" val="80057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ppt_x"/>
                                          </p:val>
                                        </p:tav>
                                        <p:tav tm="100000">
                                          <p:val>
                                            <p:strVal val="#ppt_x"/>
                                          </p:val>
                                        </p:tav>
                                      </p:tavLst>
                                    </p:anim>
                                    <p:anim calcmode="lin" valueType="num">
                                      <p:cBhvr additive="base">
                                        <p:cTn id="22" dur="500" fill="hold"/>
                                        <p:tgtEl>
                                          <p:spTgt spid="3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500" fill="hold"/>
                                        <p:tgtEl>
                                          <p:spTgt spid="44"/>
                                        </p:tgtEl>
                                        <p:attrNameLst>
                                          <p:attrName>ppt_x</p:attrName>
                                        </p:attrNameLst>
                                      </p:cBhvr>
                                      <p:tavLst>
                                        <p:tav tm="0">
                                          <p:val>
                                            <p:strVal val="#ppt_x"/>
                                          </p:val>
                                        </p:tav>
                                        <p:tav tm="100000">
                                          <p:val>
                                            <p:strVal val="#ppt_x"/>
                                          </p:val>
                                        </p:tav>
                                      </p:tavLst>
                                    </p:anim>
                                    <p:anim calcmode="lin" valueType="num">
                                      <p:cBhvr additive="base">
                                        <p:cTn id="26" dur="500" fill="hold"/>
                                        <p:tgtEl>
                                          <p:spTgt spid="4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additive="base">
                                        <p:cTn id="29" dur="500" fill="hold"/>
                                        <p:tgtEl>
                                          <p:spTgt spid="43"/>
                                        </p:tgtEl>
                                        <p:attrNameLst>
                                          <p:attrName>ppt_x</p:attrName>
                                        </p:attrNameLst>
                                      </p:cBhvr>
                                      <p:tavLst>
                                        <p:tav tm="0">
                                          <p:val>
                                            <p:strVal val="#ppt_x"/>
                                          </p:val>
                                        </p:tav>
                                        <p:tav tm="100000">
                                          <p:val>
                                            <p:strVal val="#ppt_x"/>
                                          </p:val>
                                        </p:tav>
                                      </p:tavLst>
                                    </p:anim>
                                    <p:anim calcmode="lin" valueType="num">
                                      <p:cBhvr additive="base">
                                        <p:cTn id="3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1"/>
                                        </p:tgtEl>
                                        <p:attrNameLst>
                                          <p:attrName>style.visibility</p:attrName>
                                        </p:attrNameLst>
                                      </p:cBhvr>
                                      <p:to>
                                        <p:strVal val="visible"/>
                                      </p:to>
                                    </p:set>
                                    <p:anim calcmode="lin" valueType="num">
                                      <p:cBhvr additive="base">
                                        <p:cTn id="39" dur="500" fill="hold"/>
                                        <p:tgtEl>
                                          <p:spTgt spid="51"/>
                                        </p:tgtEl>
                                        <p:attrNameLst>
                                          <p:attrName>ppt_x</p:attrName>
                                        </p:attrNameLst>
                                      </p:cBhvr>
                                      <p:tavLst>
                                        <p:tav tm="0">
                                          <p:val>
                                            <p:strVal val="#ppt_x"/>
                                          </p:val>
                                        </p:tav>
                                        <p:tav tm="100000">
                                          <p:val>
                                            <p:strVal val="#ppt_x"/>
                                          </p:val>
                                        </p:tav>
                                      </p:tavLst>
                                    </p:anim>
                                    <p:anim calcmode="lin" valueType="num">
                                      <p:cBhvr additive="base">
                                        <p:cTn id="40" dur="500" fill="hold"/>
                                        <p:tgtEl>
                                          <p:spTgt spid="5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additive="base">
                                        <p:cTn id="59" dur="500" fill="hold"/>
                                        <p:tgtEl>
                                          <p:spTgt spid="12"/>
                                        </p:tgtEl>
                                        <p:attrNameLst>
                                          <p:attrName>ppt_x</p:attrName>
                                        </p:attrNameLst>
                                      </p:cBhvr>
                                      <p:tavLst>
                                        <p:tav tm="0">
                                          <p:val>
                                            <p:strVal val="#ppt_x"/>
                                          </p:val>
                                        </p:tav>
                                        <p:tav tm="100000">
                                          <p:val>
                                            <p:strVal val="#ppt_x"/>
                                          </p:val>
                                        </p:tav>
                                      </p:tavLst>
                                    </p:anim>
                                    <p:anim calcmode="lin" valueType="num">
                                      <p:cBhvr additive="base">
                                        <p:cTn id="60" dur="500" fill="hold"/>
                                        <p:tgtEl>
                                          <p:spTgt spid="12"/>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additive="base">
                                        <p:cTn id="63" dur="500" fill="hold"/>
                                        <p:tgtEl>
                                          <p:spTgt spid="9"/>
                                        </p:tgtEl>
                                        <p:attrNameLst>
                                          <p:attrName>ppt_x</p:attrName>
                                        </p:attrNameLst>
                                      </p:cBhvr>
                                      <p:tavLst>
                                        <p:tav tm="0">
                                          <p:val>
                                            <p:strVal val="#ppt_x"/>
                                          </p:val>
                                        </p:tav>
                                        <p:tav tm="100000">
                                          <p:val>
                                            <p:strVal val="#ppt_x"/>
                                          </p:val>
                                        </p:tav>
                                      </p:tavLst>
                                    </p:anim>
                                    <p:anim calcmode="lin" valueType="num">
                                      <p:cBhvr additive="base">
                                        <p:cTn id="6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36"/>
                                        </p:tgtEl>
                                        <p:attrNameLst>
                                          <p:attrName>style.visibility</p:attrName>
                                        </p:attrNameLst>
                                      </p:cBhvr>
                                      <p:to>
                                        <p:strVal val="visible"/>
                                      </p:to>
                                    </p:set>
                                    <p:anim calcmode="lin" valueType="num">
                                      <p:cBhvr additive="base">
                                        <p:cTn id="69" dur="500" fill="hold"/>
                                        <p:tgtEl>
                                          <p:spTgt spid="36"/>
                                        </p:tgtEl>
                                        <p:attrNameLst>
                                          <p:attrName>ppt_x</p:attrName>
                                        </p:attrNameLst>
                                      </p:cBhvr>
                                      <p:tavLst>
                                        <p:tav tm="0">
                                          <p:val>
                                            <p:strVal val="#ppt_x"/>
                                          </p:val>
                                        </p:tav>
                                        <p:tav tm="100000">
                                          <p:val>
                                            <p:strVal val="#ppt_x"/>
                                          </p:val>
                                        </p:tav>
                                      </p:tavLst>
                                    </p:anim>
                                    <p:anim calcmode="lin" valueType="num">
                                      <p:cBhvr additive="base">
                                        <p:cTn id="70" dur="500" fill="hold"/>
                                        <p:tgtEl>
                                          <p:spTgt spid="36"/>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additive="base">
                                        <p:cTn id="73" dur="500" fill="hold"/>
                                        <p:tgtEl>
                                          <p:spTgt spid="8"/>
                                        </p:tgtEl>
                                        <p:attrNameLst>
                                          <p:attrName>ppt_x</p:attrName>
                                        </p:attrNameLst>
                                      </p:cBhvr>
                                      <p:tavLst>
                                        <p:tav tm="0">
                                          <p:val>
                                            <p:strVal val="#ppt_x"/>
                                          </p:val>
                                        </p:tav>
                                        <p:tav tm="100000">
                                          <p:val>
                                            <p:strVal val="#ppt_x"/>
                                          </p:val>
                                        </p:tav>
                                      </p:tavLst>
                                    </p:anim>
                                    <p:anim calcmode="lin" valueType="num">
                                      <p:cBhvr additive="base">
                                        <p:cTn id="74" dur="500" fill="hold"/>
                                        <p:tgtEl>
                                          <p:spTgt spid="8"/>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additive="base">
                                        <p:cTn id="77" dur="500" fill="hold"/>
                                        <p:tgtEl>
                                          <p:spTgt spid="15"/>
                                        </p:tgtEl>
                                        <p:attrNameLst>
                                          <p:attrName>ppt_x</p:attrName>
                                        </p:attrNameLst>
                                      </p:cBhvr>
                                      <p:tavLst>
                                        <p:tav tm="0">
                                          <p:val>
                                            <p:strVal val="#ppt_x"/>
                                          </p:val>
                                        </p:tav>
                                        <p:tav tm="100000">
                                          <p:val>
                                            <p:strVal val="#ppt_x"/>
                                          </p:val>
                                        </p:tav>
                                      </p:tavLst>
                                    </p:anim>
                                    <p:anim calcmode="lin" valueType="num">
                                      <p:cBhvr additive="base">
                                        <p:cTn id="7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32"/>
                                        </p:tgtEl>
                                        <p:attrNameLst>
                                          <p:attrName>style.visibility</p:attrName>
                                        </p:attrNameLst>
                                      </p:cBhvr>
                                      <p:to>
                                        <p:strVal val="visible"/>
                                      </p:to>
                                    </p:set>
                                    <p:anim calcmode="lin" valueType="num">
                                      <p:cBhvr additive="base">
                                        <p:cTn id="83" dur="500" fill="hold"/>
                                        <p:tgtEl>
                                          <p:spTgt spid="32"/>
                                        </p:tgtEl>
                                        <p:attrNameLst>
                                          <p:attrName>ppt_x</p:attrName>
                                        </p:attrNameLst>
                                      </p:cBhvr>
                                      <p:tavLst>
                                        <p:tav tm="0">
                                          <p:val>
                                            <p:strVal val="#ppt_x"/>
                                          </p:val>
                                        </p:tav>
                                        <p:tav tm="100000">
                                          <p:val>
                                            <p:strVal val="#ppt_x"/>
                                          </p:val>
                                        </p:tav>
                                      </p:tavLst>
                                    </p:anim>
                                    <p:anim calcmode="lin" valueType="num">
                                      <p:cBhvr additive="base">
                                        <p:cTn id="84" dur="500" fill="hold"/>
                                        <p:tgtEl>
                                          <p:spTgt spid="32"/>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5"/>
                                        </p:tgtEl>
                                        <p:attrNameLst>
                                          <p:attrName>style.visibility</p:attrName>
                                        </p:attrNameLst>
                                      </p:cBhvr>
                                      <p:to>
                                        <p:strVal val="visible"/>
                                      </p:to>
                                    </p:set>
                                    <p:anim calcmode="lin" valueType="num">
                                      <p:cBhvr additive="base">
                                        <p:cTn id="87" dur="500" fill="hold"/>
                                        <p:tgtEl>
                                          <p:spTgt spid="5"/>
                                        </p:tgtEl>
                                        <p:attrNameLst>
                                          <p:attrName>ppt_x</p:attrName>
                                        </p:attrNameLst>
                                      </p:cBhvr>
                                      <p:tavLst>
                                        <p:tav tm="0">
                                          <p:val>
                                            <p:strVal val="#ppt_x"/>
                                          </p:val>
                                        </p:tav>
                                        <p:tav tm="100000">
                                          <p:val>
                                            <p:strVal val="#ppt_x"/>
                                          </p:val>
                                        </p:tav>
                                      </p:tavLst>
                                    </p:anim>
                                    <p:anim calcmode="lin" valueType="num">
                                      <p:cBhvr additive="base">
                                        <p:cTn id="88" dur="500" fill="hold"/>
                                        <p:tgtEl>
                                          <p:spTgt spid="5"/>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
                                        </p:tgtEl>
                                        <p:attrNameLst>
                                          <p:attrName>style.visibility</p:attrName>
                                        </p:attrNameLst>
                                      </p:cBhvr>
                                      <p:to>
                                        <p:strVal val="visible"/>
                                      </p:to>
                                    </p:set>
                                    <p:anim calcmode="lin" valueType="num">
                                      <p:cBhvr additive="base">
                                        <p:cTn id="91" dur="500" fill="hold"/>
                                        <p:tgtEl>
                                          <p:spTgt spid="2"/>
                                        </p:tgtEl>
                                        <p:attrNameLst>
                                          <p:attrName>ppt_x</p:attrName>
                                        </p:attrNameLst>
                                      </p:cBhvr>
                                      <p:tavLst>
                                        <p:tav tm="0">
                                          <p:val>
                                            <p:strVal val="#ppt_x"/>
                                          </p:val>
                                        </p:tav>
                                        <p:tav tm="100000">
                                          <p:val>
                                            <p:strVal val="#ppt_x"/>
                                          </p:val>
                                        </p:tav>
                                      </p:tavLst>
                                    </p:anim>
                                    <p:anim calcmode="lin" valueType="num">
                                      <p:cBhvr additive="base">
                                        <p:cTn id="92" dur="500" fill="hold"/>
                                        <p:tgtEl>
                                          <p:spTgt spid="2"/>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19"/>
                                        </p:tgtEl>
                                        <p:attrNameLst>
                                          <p:attrName>style.visibility</p:attrName>
                                        </p:attrNameLst>
                                      </p:cBhvr>
                                      <p:to>
                                        <p:strVal val="visible"/>
                                      </p:to>
                                    </p:set>
                                    <p:anim calcmode="lin" valueType="num">
                                      <p:cBhvr additive="base">
                                        <p:cTn id="95" dur="500" fill="hold"/>
                                        <p:tgtEl>
                                          <p:spTgt spid="19"/>
                                        </p:tgtEl>
                                        <p:attrNameLst>
                                          <p:attrName>ppt_x</p:attrName>
                                        </p:attrNameLst>
                                      </p:cBhvr>
                                      <p:tavLst>
                                        <p:tav tm="0">
                                          <p:val>
                                            <p:strVal val="#ppt_x"/>
                                          </p:val>
                                        </p:tav>
                                        <p:tav tm="100000">
                                          <p:val>
                                            <p:strVal val="#ppt_x"/>
                                          </p:val>
                                        </p:tav>
                                      </p:tavLst>
                                    </p:anim>
                                    <p:anim calcmode="lin" valueType="num">
                                      <p:cBhvr additive="base">
                                        <p:cTn id="96" dur="500" fill="hold"/>
                                        <p:tgtEl>
                                          <p:spTgt spid="19"/>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22"/>
                                        </p:tgtEl>
                                        <p:attrNameLst>
                                          <p:attrName>style.visibility</p:attrName>
                                        </p:attrNameLst>
                                      </p:cBhvr>
                                      <p:to>
                                        <p:strVal val="visible"/>
                                      </p:to>
                                    </p:set>
                                    <p:anim calcmode="lin" valueType="num">
                                      <p:cBhvr additive="base">
                                        <p:cTn id="99" dur="500" fill="hold"/>
                                        <p:tgtEl>
                                          <p:spTgt spid="22"/>
                                        </p:tgtEl>
                                        <p:attrNameLst>
                                          <p:attrName>ppt_x</p:attrName>
                                        </p:attrNameLst>
                                      </p:cBhvr>
                                      <p:tavLst>
                                        <p:tav tm="0">
                                          <p:val>
                                            <p:strVal val="#ppt_x"/>
                                          </p:val>
                                        </p:tav>
                                        <p:tav tm="100000">
                                          <p:val>
                                            <p:strVal val="#ppt_x"/>
                                          </p:val>
                                        </p:tav>
                                      </p:tavLst>
                                    </p:anim>
                                    <p:anim calcmode="lin" valueType="num">
                                      <p:cBhvr additive="base">
                                        <p:cTn id="100" dur="500" fill="hold"/>
                                        <p:tgtEl>
                                          <p:spTgt spid="22"/>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17"/>
                                        </p:tgtEl>
                                        <p:attrNameLst>
                                          <p:attrName>style.visibility</p:attrName>
                                        </p:attrNameLst>
                                      </p:cBhvr>
                                      <p:to>
                                        <p:strVal val="visible"/>
                                      </p:to>
                                    </p:set>
                                    <p:anim calcmode="lin" valueType="num">
                                      <p:cBhvr additive="base">
                                        <p:cTn id="103" dur="500" fill="hold"/>
                                        <p:tgtEl>
                                          <p:spTgt spid="17"/>
                                        </p:tgtEl>
                                        <p:attrNameLst>
                                          <p:attrName>ppt_x</p:attrName>
                                        </p:attrNameLst>
                                      </p:cBhvr>
                                      <p:tavLst>
                                        <p:tav tm="0">
                                          <p:val>
                                            <p:strVal val="#ppt_x"/>
                                          </p:val>
                                        </p:tav>
                                        <p:tav tm="100000">
                                          <p:val>
                                            <p:strVal val="#ppt_x"/>
                                          </p:val>
                                        </p:tav>
                                      </p:tavLst>
                                    </p:anim>
                                    <p:anim calcmode="lin" valueType="num">
                                      <p:cBhvr additive="base">
                                        <p:cTn id="104" dur="500" fill="hold"/>
                                        <p:tgtEl>
                                          <p:spTgt spid="17"/>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11"/>
                                        </p:tgtEl>
                                        <p:attrNameLst>
                                          <p:attrName>style.visibility</p:attrName>
                                        </p:attrNameLst>
                                      </p:cBhvr>
                                      <p:to>
                                        <p:strVal val="visible"/>
                                      </p:to>
                                    </p:set>
                                    <p:anim calcmode="lin" valueType="num">
                                      <p:cBhvr additive="base">
                                        <p:cTn id="107" dur="500" fill="hold"/>
                                        <p:tgtEl>
                                          <p:spTgt spid="11"/>
                                        </p:tgtEl>
                                        <p:attrNameLst>
                                          <p:attrName>ppt_x</p:attrName>
                                        </p:attrNameLst>
                                      </p:cBhvr>
                                      <p:tavLst>
                                        <p:tav tm="0">
                                          <p:val>
                                            <p:strVal val="#ppt_x"/>
                                          </p:val>
                                        </p:tav>
                                        <p:tav tm="100000">
                                          <p:val>
                                            <p:strVal val="#ppt_x"/>
                                          </p:val>
                                        </p:tav>
                                      </p:tavLst>
                                    </p:anim>
                                    <p:anim calcmode="lin" valueType="num">
                                      <p:cBhvr additive="base">
                                        <p:cTn id="108" dur="500" fill="hold"/>
                                        <p:tgtEl>
                                          <p:spTgt spid="11"/>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10"/>
                                        </p:tgtEl>
                                        <p:attrNameLst>
                                          <p:attrName>style.visibility</p:attrName>
                                        </p:attrNameLst>
                                      </p:cBhvr>
                                      <p:to>
                                        <p:strVal val="visible"/>
                                      </p:to>
                                    </p:set>
                                    <p:anim calcmode="lin" valueType="num">
                                      <p:cBhvr additive="base">
                                        <p:cTn id="111" dur="500" fill="hold"/>
                                        <p:tgtEl>
                                          <p:spTgt spid="10"/>
                                        </p:tgtEl>
                                        <p:attrNameLst>
                                          <p:attrName>ppt_x</p:attrName>
                                        </p:attrNameLst>
                                      </p:cBhvr>
                                      <p:tavLst>
                                        <p:tav tm="0">
                                          <p:val>
                                            <p:strVal val="#ppt_x"/>
                                          </p:val>
                                        </p:tav>
                                        <p:tav tm="100000">
                                          <p:val>
                                            <p:strVal val="#ppt_x"/>
                                          </p:val>
                                        </p:tav>
                                      </p:tavLst>
                                    </p:anim>
                                    <p:anim calcmode="lin" valueType="num">
                                      <p:cBhvr additive="base">
                                        <p:cTn id="112" dur="500" fill="hold"/>
                                        <p:tgtEl>
                                          <p:spTgt spid="10"/>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14"/>
                                        </p:tgtEl>
                                        <p:attrNameLst>
                                          <p:attrName>style.visibility</p:attrName>
                                        </p:attrNameLst>
                                      </p:cBhvr>
                                      <p:to>
                                        <p:strVal val="visible"/>
                                      </p:to>
                                    </p:set>
                                    <p:anim calcmode="lin" valueType="num">
                                      <p:cBhvr additive="base">
                                        <p:cTn id="115" dur="500" fill="hold"/>
                                        <p:tgtEl>
                                          <p:spTgt spid="14"/>
                                        </p:tgtEl>
                                        <p:attrNameLst>
                                          <p:attrName>ppt_x</p:attrName>
                                        </p:attrNameLst>
                                      </p:cBhvr>
                                      <p:tavLst>
                                        <p:tav tm="0">
                                          <p:val>
                                            <p:strVal val="#ppt_x"/>
                                          </p:val>
                                        </p:tav>
                                        <p:tav tm="100000">
                                          <p:val>
                                            <p:strVal val="#ppt_x"/>
                                          </p:val>
                                        </p:tav>
                                      </p:tavLst>
                                    </p:anim>
                                    <p:anim calcmode="lin" valueType="num">
                                      <p:cBhvr additive="base">
                                        <p:cTn id="1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nodeType="clickEffect">
                                  <p:stCondLst>
                                    <p:cond delay="0"/>
                                  </p:stCondLst>
                                  <p:childTnLst>
                                    <p:set>
                                      <p:cBhvr>
                                        <p:cTn id="120" dur="1" fill="hold">
                                          <p:stCondLst>
                                            <p:cond delay="0"/>
                                          </p:stCondLst>
                                        </p:cTn>
                                        <p:tgtEl>
                                          <p:spTgt spid="39"/>
                                        </p:tgtEl>
                                        <p:attrNameLst>
                                          <p:attrName>style.visibility</p:attrName>
                                        </p:attrNameLst>
                                      </p:cBhvr>
                                      <p:to>
                                        <p:strVal val="visible"/>
                                      </p:to>
                                    </p:set>
                                    <p:anim calcmode="lin" valueType="num">
                                      <p:cBhvr additive="base">
                                        <p:cTn id="121" dur="500" fill="hold"/>
                                        <p:tgtEl>
                                          <p:spTgt spid="39"/>
                                        </p:tgtEl>
                                        <p:attrNameLst>
                                          <p:attrName>ppt_x</p:attrName>
                                        </p:attrNameLst>
                                      </p:cBhvr>
                                      <p:tavLst>
                                        <p:tav tm="0">
                                          <p:val>
                                            <p:strVal val="#ppt_x"/>
                                          </p:val>
                                        </p:tav>
                                        <p:tav tm="100000">
                                          <p:val>
                                            <p:strVal val="#ppt_x"/>
                                          </p:val>
                                        </p:tav>
                                      </p:tavLst>
                                    </p:anim>
                                    <p:anim calcmode="lin" valueType="num">
                                      <p:cBhvr additive="base">
                                        <p:cTn id="122" dur="500" fill="hold"/>
                                        <p:tgtEl>
                                          <p:spTgt spid="39"/>
                                        </p:tgtEl>
                                        <p:attrNameLst>
                                          <p:attrName>ppt_y</p:attrName>
                                        </p:attrNameLst>
                                      </p:cBhvr>
                                      <p:tavLst>
                                        <p:tav tm="0">
                                          <p:val>
                                            <p:strVal val="1+#ppt_h/2"/>
                                          </p:val>
                                        </p:tav>
                                        <p:tav tm="100000">
                                          <p:val>
                                            <p:strVal val="#ppt_y"/>
                                          </p:val>
                                        </p:tav>
                                      </p:tavLst>
                                    </p:anim>
                                  </p:childTnLst>
                                </p:cTn>
                              </p:par>
                              <p:par>
                                <p:cTn id="123" presetID="2" presetClass="entr" presetSubtype="4" fill="hold" nodeType="withEffect">
                                  <p:stCondLst>
                                    <p:cond delay="0"/>
                                  </p:stCondLst>
                                  <p:childTnLst>
                                    <p:set>
                                      <p:cBhvr>
                                        <p:cTn id="124" dur="1" fill="hold">
                                          <p:stCondLst>
                                            <p:cond delay="0"/>
                                          </p:stCondLst>
                                        </p:cTn>
                                        <p:tgtEl>
                                          <p:spTgt spid="40"/>
                                        </p:tgtEl>
                                        <p:attrNameLst>
                                          <p:attrName>style.visibility</p:attrName>
                                        </p:attrNameLst>
                                      </p:cBhvr>
                                      <p:to>
                                        <p:strVal val="visible"/>
                                      </p:to>
                                    </p:set>
                                    <p:anim calcmode="lin" valueType="num">
                                      <p:cBhvr additive="base">
                                        <p:cTn id="125" dur="500" fill="hold"/>
                                        <p:tgtEl>
                                          <p:spTgt spid="40"/>
                                        </p:tgtEl>
                                        <p:attrNameLst>
                                          <p:attrName>ppt_x</p:attrName>
                                        </p:attrNameLst>
                                      </p:cBhvr>
                                      <p:tavLst>
                                        <p:tav tm="0">
                                          <p:val>
                                            <p:strVal val="#ppt_x"/>
                                          </p:val>
                                        </p:tav>
                                        <p:tav tm="100000">
                                          <p:val>
                                            <p:strVal val="#ppt_x"/>
                                          </p:val>
                                        </p:tav>
                                      </p:tavLst>
                                    </p:anim>
                                    <p:anim calcmode="lin" valueType="num">
                                      <p:cBhvr additive="base">
                                        <p:cTn id="126" dur="500" fill="hold"/>
                                        <p:tgtEl>
                                          <p:spTgt spid="40"/>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42"/>
                                        </p:tgtEl>
                                        <p:attrNameLst>
                                          <p:attrName>style.visibility</p:attrName>
                                        </p:attrNameLst>
                                      </p:cBhvr>
                                      <p:to>
                                        <p:strVal val="visible"/>
                                      </p:to>
                                    </p:set>
                                    <p:anim calcmode="lin" valueType="num">
                                      <p:cBhvr additive="base">
                                        <p:cTn id="129" dur="500" fill="hold"/>
                                        <p:tgtEl>
                                          <p:spTgt spid="42"/>
                                        </p:tgtEl>
                                        <p:attrNameLst>
                                          <p:attrName>ppt_x</p:attrName>
                                        </p:attrNameLst>
                                      </p:cBhvr>
                                      <p:tavLst>
                                        <p:tav tm="0">
                                          <p:val>
                                            <p:strVal val="#ppt_x"/>
                                          </p:val>
                                        </p:tav>
                                        <p:tav tm="100000">
                                          <p:val>
                                            <p:strVal val="#ppt_x"/>
                                          </p:val>
                                        </p:tav>
                                      </p:tavLst>
                                    </p:anim>
                                    <p:anim calcmode="lin" valueType="num">
                                      <p:cBhvr additive="base">
                                        <p:cTn id="130" dur="500" fill="hold"/>
                                        <p:tgtEl>
                                          <p:spTgt spid="42"/>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41"/>
                                        </p:tgtEl>
                                        <p:attrNameLst>
                                          <p:attrName>style.visibility</p:attrName>
                                        </p:attrNameLst>
                                      </p:cBhvr>
                                      <p:to>
                                        <p:strVal val="visible"/>
                                      </p:to>
                                    </p:set>
                                    <p:anim calcmode="lin" valueType="num">
                                      <p:cBhvr additive="base">
                                        <p:cTn id="133" dur="500" fill="hold"/>
                                        <p:tgtEl>
                                          <p:spTgt spid="41"/>
                                        </p:tgtEl>
                                        <p:attrNameLst>
                                          <p:attrName>ppt_x</p:attrName>
                                        </p:attrNameLst>
                                      </p:cBhvr>
                                      <p:tavLst>
                                        <p:tav tm="0">
                                          <p:val>
                                            <p:strVal val="#ppt_x"/>
                                          </p:val>
                                        </p:tav>
                                        <p:tav tm="100000">
                                          <p:val>
                                            <p:strVal val="#ppt_x"/>
                                          </p:val>
                                        </p:tav>
                                      </p:tavLst>
                                    </p:anim>
                                    <p:anim calcmode="lin" valueType="num">
                                      <p:cBhvr additive="base">
                                        <p:cTn id="13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grpId="0" nodeType="clickEffect">
                                  <p:stCondLst>
                                    <p:cond delay="0"/>
                                  </p:stCondLst>
                                  <p:childTnLst>
                                    <p:set>
                                      <p:cBhvr>
                                        <p:cTn id="138" dur="1" fill="hold">
                                          <p:stCondLst>
                                            <p:cond delay="0"/>
                                          </p:stCondLst>
                                        </p:cTn>
                                        <p:tgtEl>
                                          <p:spTgt spid="20"/>
                                        </p:tgtEl>
                                        <p:attrNameLst>
                                          <p:attrName>style.visibility</p:attrName>
                                        </p:attrNameLst>
                                      </p:cBhvr>
                                      <p:to>
                                        <p:strVal val="visible"/>
                                      </p:to>
                                    </p:set>
                                    <p:anim calcmode="lin" valueType="num">
                                      <p:cBhvr additive="base">
                                        <p:cTn id="139" dur="500" fill="hold"/>
                                        <p:tgtEl>
                                          <p:spTgt spid="20"/>
                                        </p:tgtEl>
                                        <p:attrNameLst>
                                          <p:attrName>ppt_x</p:attrName>
                                        </p:attrNameLst>
                                      </p:cBhvr>
                                      <p:tavLst>
                                        <p:tav tm="0">
                                          <p:val>
                                            <p:strVal val="#ppt_x"/>
                                          </p:val>
                                        </p:tav>
                                        <p:tav tm="100000">
                                          <p:val>
                                            <p:strVal val="#ppt_x"/>
                                          </p:val>
                                        </p:tav>
                                      </p:tavLst>
                                    </p:anim>
                                    <p:anim calcmode="lin" valueType="num">
                                      <p:cBhvr additive="base">
                                        <p:cTn id="140" dur="500" fill="hold"/>
                                        <p:tgtEl>
                                          <p:spTgt spid="20"/>
                                        </p:tgtEl>
                                        <p:attrNameLst>
                                          <p:attrName>ppt_y</p:attrName>
                                        </p:attrNameLst>
                                      </p:cBhvr>
                                      <p:tavLst>
                                        <p:tav tm="0">
                                          <p:val>
                                            <p:strVal val="1+#ppt_h/2"/>
                                          </p:val>
                                        </p:tav>
                                        <p:tav tm="100000">
                                          <p:val>
                                            <p:strVal val="#ppt_y"/>
                                          </p:val>
                                        </p:tav>
                                      </p:tavLst>
                                    </p:anim>
                                  </p:childTnLst>
                                </p:cTn>
                              </p:par>
                              <p:par>
                                <p:cTn id="141" presetID="2" presetClass="entr" presetSubtype="4" fill="hold" nodeType="withEffect">
                                  <p:stCondLst>
                                    <p:cond delay="0"/>
                                  </p:stCondLst>
                                  <p:childTnLst>
                                    <p:set>
                                      <p:cBhvr>
                                        <p:cTn id="142" dur="1" fill="hold">
                                          <p:stCondLst>
                                            <p:cond delay="0"/>
                                          </p:stCondLst>
                                        </p:cTn>
                                        <p:tgtEl>
                                          <p:spTgt spid="3074"/>
                                        </p:tgtEl>
                                        <p:attrNameLst>
                                          <p:attrName>style.visibility</p:attrName>
                                        </p:attrNameLst>
                                      </p:cBhvr>
                                      <p:to>
                                        <p:strVal val="visible"/>
                                      </p:to>
                                    </p:set>
                                    <p:anim calcmode="lin" valueType="num">
                                      <p:cBhvr additive="base">
                                        <p:cTn id="143" dur="500" fill="hold"/>
                                        <p:tgtEl>
                                          <p:spTgt spid="3074"/>
                                        </p:tgtEl>
                                        <p:attrNameLst>
                                          <p:attrName>ppt_x</p:attrName>
                                        </p:attrNameLst>
                                      </p:cBhvr>
                                      <p:tavLst>
                                        <p:tav tm="0">
                                          <p:val>
                                            <p:strVal val="#ppt_x"/>
                                          </p:val>
                                        </p:tav>
                                        <p:tav tm="100000">
                                          <p:val>
                                            <p:strVal val="#ppt_x"/>
                                          </p:val>
                                        </p:tav>
                                      </p:tavLst>
                                    </p:anim>
                                    <p:anim calcmode="lin" valueType="num">
                                      <p:cBhvr additive="base">
                                        <p:cTn id="144"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2" presetClass="entr" presetSubtype="4" fill="hold" grpId="0" nodeType="clickEffect">
                                  <p:stCondLst>
                                    <p:cond delay="0"/>
                                  </p:stCondLst>
                                  <p:childTnLst>
                                    <p:set>
                                      <p:cBhvr>
                                        <p:cTn id="148" dur="1" fill="hold">
                                          <p:stCondLst>
                                            <p:cond delay="0"/>
                                          </p:stCondLst>
                                        </p:cTn>
                                        <p:tgtEl>
                                          <p:spTgt spid="35"/>
                                        </p:tgtEl>
                                        <p:attrNameLst>
                                          <p:attrName>style.visibility</p:attrName>
                                        </p:attrNameLst>
                                      </p:cBhvr>
                                      <p:to>
                                        <p:strVal val="visible"/>
                                      </p:to>
                                    </p:set>
                                    <p:anim calcmode="lin" valueType="num">
                                      <p:cBhvr additive="base">
                                        <p:cTn id="149" dur="500" fill="hold"/>
                                        <p:tgtEl>
                                          <p:spTgt spid="35"/>
                                        </p:tgtEl>
                                        <p:attrNameLst>
                                          <p:attrName>ppt_x</p:attrName>
                                        </p:attrNameLst>
                                      </p:cBhvr>
                                      <p:tavLst>
                                        <p:tav tm="0">
                                          <p:val>
                                            <p:strVal val="#ppt_x"/>
                                          </p:val>
                                        </p:tav>
                                        <p:tav tm="100000">
                                          <p:val>
                                            <p:strVal val="#ppt_x"/>
                                          </p:val>
                                        </p:tav>
                                      </p:tavLst>
                                    </p:anim>
                                    <p:anim calcmode="lin" valueType="num">
                                      <p:cBhvr additive="base">
                                        <p:cTn id="15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 presetClass="entr" presetSubtype="4" fill="hold" nodeType="clickEffect">
                                  <p:stCondLst>
                                    <p:cond delay="0"/>
                                  </p:stCondLst>
                                  <p:childTnLst>
                                    <p:set>
                                      <p:cBhvr>
                                        <p:cTn id="154" dur="1" fill="hold">
                                          <p:stCondLst>
                                            <p:cond delay="0"/>
                                          </p:stCondLst>
                                        </p:cTn>
                                        <p:tgtEl>
                                          <p:spTgt spid="23"/>
                                        </p:tgtEl>
                                        <p:attrNameLst>
                                          <p:attrName>style.visibility</p:attrName>
                                        </p:attrNameLst>
                                      </p:cBhvr>
                                      <p:to>
                                        <p:strVal val="visible"/>
                                      </p:to>
                                    </p:set>
                                    <p:anim calcmode="lin" valueType="num">
                                      <p:cBhvr additive="base">
                                        <p:cTn id="155" dur="500" fill="hold"/>
                                        <p:tgtEl>
                                          <p:spTgt spid="23"/>
                                        </p:tgtEl>
                                        <p:attrNameLst>
                                          <p:attrName>ppt_x</p:attrName>
                                        </p:attrNameLst>
                                      </p:cBhvr>
                                      <p:tavLst>
                                        <p:tav tm="0">
                                          <p:val>
                                            <p:strVal val="#ppt_x"/>
                                          </p:val>
                                        </p:tav>
                                        <p:tav tm="100000">
                                          <p:val>
                                            <p:strVal val="#ppt_x"/>
                                          </p:val>
                                        </p:tav>
                                      </p:tavLst>
                                    </p:anim>
                                    <p:anim calcmode="lin" valueType="num">
                                      <p:cBhvr additive="base">
                                        <p:cTn id="156" dur="500" fill="hold"/>
                                        <p:tgtEl>
                                          <p:spTgt spid="23"/>
                                        </p:tgtEl>
                                        <p:attrNameLst>
                                          <p:attrName>ppt_y</p:attrName>
                                        </p:attrNameLst>
                                      </p:cBhvr>
                                      <p:tavLst>
                                        <p:tav tm="0">
                                          <p:val>
                                            <p:strVal val="1+#ppt_h/2"/>
                                          </p:val>
                                        </p:tav>
                                        <p:tav tm="100000">
                                          <p:val>
                                            <p:strVal val="#ppt_y"/>
                                          </p:val>
                                        </p:tav>
                                      </p:tavLst>
                                    </p:anim>
                                  </p:childTnLst>
                                </p:cTn>
                              </p:par>
                              <p:par>
                                <p:cTn id="157" presetID="2" presetClass="entr" presetSubtype="4" fill="hold" grpId="0" nodeType="withEffect">
                                  <p:stCondLst>
                                    <p:cond delay="0"/>
                                  </p:stCondLst>
                                  <p:childTnLst>
                                    <p:set>
                                      <p:cBhvr>
                                        <p:cTn id="158" dur="1" fill="hold">
                                          <p:stCondLst>
                                            <p:cond delay="0"/>
                                          </p:stCondLst>
                                        </p:cTn>
                                        <p:tgtEl>
                                          <p:spTgt spid="56"/>
                                        </p:tgtEl>
                                        <p:attrNameLst>
                                          <p:attrName>style.visibility</p:attrName>
                                        </p:attrNameLst>
                                      </p:cBhvr>
                                      <p:to>
                                        <p:strVal val="visible"/>
                                      </p:to>
                                    </p:set>
                                    <p:anim calcmode="lin" valueType="num">
                                      <p:cBhvr additive="base">
                                        <p:cTn id="159" dur="500" fill="hold"/>
                                        <p:tgtEl>
                                          <p:spTgt spid="56"/>
                                        </p:tgtEl>
                                        <p:attrNameLst>
                                          <p:attrName>ppt_x</p:attrName>
                                        </p:attrNameLst>
                                      </p:cBhvr>
                                      <p:tavLst>
                                        <p:tav tm="0">
                                          <p:val>
                                            <p:strVal val="#ppt_x"/>
                                          </p:val>
                                        </p:tav>
                                        <p:tav tm="100000">
                                          <p:val>
                                            <p:strVal val="#ppt_x"/>
                                          </p:val>
                                        </p:tav>
                                      </p:tavLst>
                                    </p:anim>
                                    <p:anim calcmode="lin" valueType="num">
                                      <p:cBhvr additive="base">
                                        <p:cTn id="160" dur="500" fill="hold"/>
                                        <p:tgtEl>
                                          <p:spTgt spid="56"/>
                                        </p:tgtEl>
                                        <p:attrNameLst>
                                          <p:attrName>ppt_y</p:attrName>
                                        </p:attrNameLst>
                                      </p:cBhvr>
                                      <p:tavLst>
                                        <p:tav tm="0">
                                          <p:val>
                                            <p:strVal val="1+#ppt_h/2"/>
                                          </p:val>
                                        </p:tav>
                                        <p:tav tm="100000">
                                          <p:val>
                                            <p:strVal val="#ppt_y"/>
                                          </p:val>
                                        </p:tav>
                                      </p:tavLst>
                                    </p:anim>
                                  </p:childTnLst>
                                </p:cTn>
                              </p:par>
                              <p:par>
                                <p:cTn id="161" presetID="2" presetClass="entr" presetSubtype="4" fill="hold" grpId="0" nodeType="withEffect">
                                  <p:stCondLst>
                                    <p:cond delay="0"/>
                                  </p:stCondLst>
                                  <p:childTnLst>
                                    <p:set>
                                      <p:cBhvr>
                                        <p:cTn id="162" dur="1" fill="hold">
                                          <p:stCondLst>
                                            <p:cond delay="0"/>
                                          </p:stCondLst>
                                        </p:cTn>
                                        <p:tgtEl>
                                          <p:spTgt spid="50"/>
                                        </p:tgtEl>
                                        <p:attrNameLst>
                                          <p:attrName>style.visibility</p:attrName>
                                        </p:attrNameLst>
                                      </p:cBhvr>
                                      <p:to>
                                        <p:strVal val="visible"/>
                                      </p:to>
                                    </p:set>
                                    <p:anim calcmode="lin" valueType="num">
                                      <p:cBhvr additive="base">
                                        <p:cTn id="163" dur="500" fill="hold"/>
                                        <p:tgtEl>
                                          <p:spTgt spid="50"/>
                                        </p:tgtEl>
                                        <p:attrNameLst>
                                          <p:attrName>ppt_x</p:attrName>
                                        </p:attrNameLst>
                                      </p:cBhvr>
                                      <p:tavLst>
                                        <p:tav tm="0">
                                          <p:val>
                                            <p:strVal val="#ppt_x"/>
                                          </p:val>
                                        </p:tav>
                                        <p:tav tm="100000">
                                          <p:val>
                                            <p:strVal val="#ppt_x"/>
                                          </p:val>
                                        </p:tav>
                                      </p:tavLst>
                                    </p:anim>
                                    <p:anim calcmode="lin" valueType="num">
                                      <p:cBhvr additive="base">
                                        <p:cTn id="164"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2" presetClass="entr" presetSubtype="4" fill="hold" nodeType="clickEffect">
                                  <p:stCondLst>
                                    <p:cond delay="0"/>
                                  </p:stCondLst>
                                  <p:childTnLst>
                                    <p:set>
                                      <p:cBhvr>
                                        <p:cTn id="168" dur="1" fill="hold">
                                          <p:stCondLst>
                                            <p:cond delay="0"/>
                                          </p:stCondLst>
                                        </p:cTn>
                                        <p:tgtEl>
                                          <p:spTgt spid="26"/>
                                        </p:tgtEl>
                                        <p:attrNameLst>
                                          <p:attrName>style.visibility</p:attrName>
                                        </p:attrNameLst>
                                      </p:cBhvr>
                                      <p:to>
                                        <p:strVal val="visible"/>
                                      </p:to>
                                    </p:set>
                                    <p:anim calcmode="lin" valueType="num">
                                      <p:cBhvr additive="base">
                                        <p:cTn id="169" dur="500" fill="hold"/>
                                        <p:tgtEl>
                                          <p:spTgt spid="26"/>
                                        </p:tgtEl>
                                        <p:attrNameLst>
                                          <p:attrName>ppt_x</p:attrName>
                                        </p:attrNameLst>
                                      </p:cBhvr>
                                      <p:tavLst>
                                        <p:tav tm="0">
                                          <p:val>
                                            <p:strVal val="#ppt_x"/>
                                          </p:val>
                                        </p:tav>
                                        <p:tav tm="100000">
                                          <p:val>
                                            <p:strVal val="#ppt_x"/>
                                          </p:val>
                                        </p:tav>
                                      </p:tavLst>
                                    </p:anim>
                                    <p:anim calcmode="lin" valueType="num">
                                      <p:cBhvr additive="base">
                                        <p:cTn id="170" dur="500" fill="hold"/>
                                        <p:tgtEl>
                                          <p:spTgt spid="26"/>
                                        </p:tgtEl>
                                        <p:attrNameLst>
                                          <p:attrName>ppt_y</p:attrName>
                                        </p:attrNameLst>
                                      </p:cBhvr>
                                      <p:tavLst>
                                        <p:tav tm="0">
                                          <p:val>
                                            <p:strVal val="1+#ppt_h/2"/>
                                          </p:val>
                                        </p:tav>
                                        <p:tav tm="100000">
                                          <p:val>
                                            <p:strVal val="#ppt_y"/>
                                          </p:val>
                                        </p:tav>
                                      </p:tavLst>
                                    </p:anim>
                                  </p:childTnLst>
                                </p:cTn>
                              </p:par>
                              <p:par>
                                <p:cTn id="171" presetID="2" presetClass="entr" presetSubtype="4" fill="hold" grpId="0" nodeType="withEffect">
                                  <p:stCondLst>
                                    <p:cond delay="0"/>
                                  </p:stCondLst>
                                  <p:childTnLst>
                                    <p:set>
                                      <p:cBhvr>
                                        <p:cTn id="172" dur="1" fill="hold">
                                          <p:stCondLst>
                                            <p:cond delay="0"/>
                                          </p:stCondLst>
                                        </p:cTn>
                                        <p:tgtEl>
                                          <p:spTgt spid="52"/>
                                        </p:tgtEl>
                                        <p:attrNameLst>
                                          <p:attrName>style.visibility</p:attrName>
                                        </p:attrNameLst>
                                      </p:cBhvr>
                                      <p:to>
                                        <p:strVal val="visible"/>
                                      </p:to>
                                    </p:set>
                                    <p:anim calcmode="lin" valueType="num">
                                      <p:cBhvr additive="base">
                                        <p:cTn id="173" dur="500" fill="hold"/>
                                        <p:tgtEl>
                                          <p:spTgt spid="52"/>
                                        </p:tgtEl>
                                        <p:attrNameLst>
                                          <p:attrName>ppt_x</p:attrName>
                                        </p:attrNameLst>
                                      </p:cBhvr>
                                      <p:tavLst>
                                        <p:tav tm="0">
                                          <p:val>
                                            <p:strVal val="#ppt_x"/>
                                          </p:val>
                                        </p:tav>
                                        <p:tav tm="100000">
                                          <p:val>
                                            <p:strVal val="#ppt_x"/>
                                          </p:val>
                                        </p:tav>
                                      </p:tavLst>
                                    </p:anim>
                                    <p:anim calcmode="lin" valueType="num">
                                      <p:cBhvr additive="base">
                                        <p:cTn id="174" dur="500" fill="hold"/>
                                        <p:tgtEl>
                                          <p:spTgt spid="52"/>
                                        </p:tgtEl>
                                        <p:attrNameLst>
                                          <p:attrName>ppt_y</p:attrName>
                                        </p:attrNameLst>
                                      </p:cBhvr>
                                      <p:tavLst>
                                        <p:tav tm="0">
                                          <p:val>
                                            <p:strVal val="1+#ppt_h/2"/>
                                          </p:val>
                                        </p:tav>
                                        <p:tav tm="100000">
                                          <p:val>
                                            <p:strVal val="#ppt_y"/>
                                          </p:val>
                                        </p:tav>
                                      </p:tavLst>
                                    </p:anim>
                                  </p:childTnLst>
                                </p:cTn>
                              </p:par>
                              <p:par>
                                <p:cTn id="175" presetID="2" presetClass="entr" presetSubtype="4" fill="hold" grpId="0" nodeType="withEffect">
                                  <p:stCondLst>
                                    <p:cond delay="0"/>
                                  </p:stCondLst>
                                  <p:childTnLst>
                                    <p:set>
                                      <p:cBhvr>
                                        <p:cTn id="176" dur="1" fill="hold">
                                          <p:stCondLst>
                                            <p:cond delay="0"/>
                                          </p:stCondLst>
                                        </p:cTn>
                                        <p:tgtEl>
                                          <p:spTgt spid="18"/>
                                        </p:tgtEl>
                                        <p:attrNameLst>
                                          <p:attrName>style.visibility</p:attrName>
                                        </p:attrNameLst>
                                      </p:cBhvr>
                                      <p:to>
                                        <p:strVal val="visible"/>
                                      </p:to>
                                    </p:set>
                                    <p:anim calcmode="lin" valueType="num">
                                      <p:cBhvr additive="base">
                                        <p:cTn id="177" dur="500" fill="hold"/>
                                        <p:tgtEl>
                                          <p:spTgt spid="18"/>
                                        </p:tgtEl>
                                        <p:attrNameLst>
                                          <p:attrName>ppt_x</p:attrName>
                                        </p:attrNameLst>
                                      </p:cBhvr>
                                      <p:tavLst>
                                        <p:tav tm="0">
                                          <p:val>
                                            <p:strVal val="#ppt_x"/>
                                          </p:val>
                                        </p:tav>
                                        <p:tav tm="100000">
                                          <p:val>
                                            <p:strVal val="#ppt_x"/>
                                          </p:val>
                                        </p:tav>
                                      </p:tavLst>
                                    </p:anim>
                                    <p:anim calcmode="lin" valueType="num">
                                      <p:cBhvr additive="base">
                                        <p:cTn id="17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9" fill="hold">
                      <p:stCondLst>
                        <p:cond delay="indefinite"/>
                      </p:stCondLst>
                      <p:childTnLst>
                        <p:par>
                          <p:cTn id="180" fill="hold">
                            <p:stCondLst>
                              <p:cond delay="0"/>
                            </p:stCondLst>
                            <p:childTnLst>
                              <p:par>
                                <p:cTn id="181" presetID="2" presetClass="entr" presetSubtype="4" fill="hold" grpId="0" nodeType="clickEffect">
                                  <p:stCondLst>
                                    <p:cond delay="0"/>
                                  </p:stCondLst>
                                  <p:childTnLst>
                                    <p:set>
                                      <p:cBhvr>
                                        <p:cTn id="182" dur="1" fill="hold">
                                          <p:stCondLst>
                                            <p:cond delay="0"/>
                                          </p:stCondLst>
                                        </p:cTn>
                                        <p:tgtEl>
                                          <p:spTgt spid="46"/>
                                        </p:tgtEl>
                                        <p:attrNameLst>
                                          <p:attrName>style.visibility</p:attrName>
                                        </p:attrNameLst>
                                      </p:cBhvr>
                                      <p:to>
                                        <p:strVal val="visible"/>
                                      </p:to>
                                    </p:set>
                                    <p:anim calcmode="lin" valueType="num">
                                      <p:cBhvr additive="base">
                                        <p:cTn id="183" dur="500" fill="hold"/>
                                        <p:tgtEl>
                                          <p:spTgt spid="46"/>
                                        </p:tgtEl>
                                        <p:attrNameLst>
                                          <p:attrName>ppt_x</p:attrName>
                                        </p:attrNameLst>
                                      </p:cBhvr>
                                      <p:tavLst>
                                        <p:tav tm="0">
                                          <p:val>
                                            <p:strVal val="#ppt_x"/>
                                          </p:val>
                                        </p:tav>
                                        <p:tav tm="100000">
                                          <p:val>
                                            <p:strVal val="#ppt_x"/>
                                          </p:val>
                                        </p:tav>
                                      </p:tavLst>
                                    </p:anim>
                                    <p:anim calcmode="lin" valueType="num">
                                      <p:cBhvr additive="base">
                                        <p:cTn id="184" dur="500" fill="hold"/>
                                        <p:tgtEl>
                                          <p:spTgt spid="46"/>
                                        </p:tgtEl>
                                        <p:attrNameLst>
                                          <p:attrName>ppt_y</p:attrName>
                                        </p:attrNameLst>
                                      </p:cBhvr>
                                      <p:tavLst>
                                        <p:tav tm="0">
                                          <p:val>
                                            <p:strVal val="1+#ppt_h/2"/>
                                          </p:val>
                                        </p:tav>
                                        <p:tav tm="100000">
                                          <p:val>
                                            <p:strVal val="#ppt_y"/>
                                          </p:val>
                                        </p:tav>
                                      </p:tavLst>
                                    </p:anim>
                                  </p:childTnLst>
                                </p:cTn>
                              </p:par>
                              <p:par>
                                <p:cTn id="185" presetID="2" presetClass="entr" presetSubtype="4" fill="hold" grpId="0" nodeType="withEffect">
                                  <p:stCondLst>
                                    <p:cond delay="0"/>
                                  </p:stCondLst>
                                  <p:childTnLst>
                                    <p:set>
                                      <p:cBhvr>
                                        <p:cTn id="186" dur="1" fill="hold">
                                          <p:stCondLst>
                                            <p:cond delay="0"/>
                                          </p:stCondLst>
                                        </p:cTn>
                                        <p:tgtEl>
                                          <p:spTgt spid="6"/>
                                        </p:tgtEl>
                                        <p:attrNameLst>
                                          <p:attrName>style.visibility</p:attrName>
                                        </p:attrNameLst>
                                      </p:cBhvr>
                                      <p:to>
                                        <p:strVal val="visible"/>
                                      </p:to>
                                    </p:set>
                                    <p:anim calcmode="lin" valueType="num">
                                      <p:cBhvr additive="base">
                                        <p:cTn id="187" dur="500" fill="hold"/>
                                        <p:tgtEl>
                                          <p:spTgt spid="6"/>
                                        </p:tgtEl>
                                        <p:attrNameLst>
                                          <p:attrName>ppt_x</p:attrName>
                                        </p:attrNameLst>
                                      </p:cBhvr>
                                      <p:tavLst>
                                        <p:tav tm="0">
                                          <p:val>
                                            <p:strVal val="#ppt_x"/>
                                          </p:val>
                                        </p:tav>
                                        <p:tav tm="100000">
                                          <p:val>
                                            <p:strVal val="#ppt_x"/>
                                          </p:val>
                                        </p:tav>
                                      </p:tavLst>
                                    </p:anim>
                                    <p:anim calcmode="lin" valueType="num">
                                      <p:cBhvr additive="base">
                                        <p:cTn id="188" dur="500" fill="hold"/>
                                        <p:tgtEl>
                                          <p:spTgt spid="6"/>
                                        </p:tgtEl>
                                        <p:attrNameLst>
                                          <p:attrName>ppt_y</p:attrName>
                                        </p:attrNameLst>
                                      </p:cBhvr>
                                      <p:tavLst>
                                        <p:tav tm="0">
                                          <p:val>
                                            <p:strVal val="1+#ppt_h/2"/>
                                          </p:val>
                                        </p:tav>
                                        <p:tav tm="100000">
                                          <p:val>
                                            <p:strVal val="#ppt_y"/>
                                          </p:val>
                                        </p:tav>
                                      </p:tavLst>
                                    </p:anim>
                                  </p:childTnLst>
                                </p:cTn>
                              </p:par>
                              <p:par>
                                <p:cTn id="189" presetID="2" presetClass="entr" presetSubtype="4" fill="hold" grpId="0" nodeType="withEffect">
                                  <p:stCondLst>
                                    <p:cond delay="0"/>
                                  </p:stCondLst>
                                  <p:childTnLst>
                                    <p:set>
                                      <p:cBhvr>
                                        <p:cTn id="190" dur="1" fill="hold">
                                          <p:stCondLst>
                                            <p:cond delay="0"/>
                                          </p:stCondLst>
                                        </p:cTn>
                                        <p:tgtEl>
                                          <p:spTgt spid="21"/>
                                        </p:tgtEl>
                                        <p:attrNameLst>
                                          <p:attrName>style.visibility</p:attrName>
                                        </p:attrNameLst>
                                      </p:cBhvr>
                                      <p:to>
                                        <p:strVal val="visible"/>
                                      </p:to>
                                    </p:set>
                                    <p:anim calcmode="lin" valueType="num">
                                      <p:cBhvr additive="base">
                                        <p:cTn id="191" dur="500" fill="hold"/>
                                        <p:tgtEl>
                                          <p:spTgt spid="21"/>
                                        </p:tgtEl>
                                        <p:attrNameLst>
                                          <p:attrName>ppt_x</p:attrName>
                                        </p:attrNameLst>
                                      </p:cBhvr>
                                      <p:tavLst>
                                        <p:tav tm="0">
                                          <p:val>
                                            <p:strVal val="#ppt_x"/>
                                          </p:val>
                                        </p:tav>
                                        <p:tav tm="100000">
                                          <p:val>
                                            <p:strVal val="#ppt_x"/>
                                          </p:val>
                                        </p:tav>
                                      </p:tavLst>
                                    </p:anim>
                                    <p:anim calcmode="lin" valueType="num">
                                      <p:cBhvr additive="base">
                                        <p:cTn id="19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93" fill="hold">
                      <p:stCondLst>
                        <p:cond delay="indefinite"/>
                      </p:stCondLst>
                      <p:childTnLst>
                        <p:par>
                          <p:cTn id="194" fill="hold">
                            <p:stCondLst>
                              <p:cond delay="0"/>
                            </p:stCondLst>
                            <p:childTnLst>
                              <p:par>
                                <p:cTn id="195" presetID="2" presetClass="entr" presetSubtype="4" fill="hold" grpId="0" nodeType="clickEffect">
                                  <p:stCondLst>
                                    <p:cond delay="0"/>
                                  </p:stCondLst>
                                  <p:childTnLst>
                                    <p:set>
                                      <p:cBhvr>
                                        <p:cTn id="196" dur="1" fill="hold">
                                          <p:stCondLst>
                                            <p:cond delay="0"/>
                                          </p:stCondLst>
                                        </p:cTn>
                                        <p:tgtEl>
                                          <p:spTgt spid="3"/>
                                        </p:tgtEl>
                                        <p:attrNameLst>
                                          <p:attrName>style.visibility</p:attrName>
                                        </p:attrNameLst>
                                      </p:cBhvr>
                                      <p:to>
                                        <p:strVal val="visible"/>
                                      </p:to>
                                    </p:set>
                                    <p:anim calcmode="lin" valueType="num">
                                      <p:cBhvr additive="base">
                                        <p:cTn id="197" dur="500" fill="hold"/>
                                        <p:tgtEl>
                                          <p:spTgt spid="3"/>
                                        </p:tgtEl>
                                        <p:attrNameLst>
                                          <p:attrName>ppt_x</p:attrName>
                                        </p:attrNameLst>
                                      </p:cBhvr>
                                      <p:tavLst>
                                        <p:tav tm="0">
                                          <p:val>
                                            <p:strVal val="#ppt_x"/>
                                          </p:val>
                                        </p:tav>
                                        <p:tav tm="100000">
                                          <p:val>
                                            <p:strVal val="#ppt_x"/>
                                          </p:val>
                                        </p:tav>
                                      </p:tavLst>
                                    </p:anim>
                                    <p:anim calcmode="lin" valueType="num">
                                      <p:cBhvr additive="base">
                                        <p:cTn id="198" dur="500" fill="hold"/>
                                        <p:tgtEl>
                                          <p:spTgt spid="3"/>
                                        </p:tgtEl>
                                        <p:attrNameLst>
                                          <p:attrName>ppt_y</p:attrName>
                                        </p:attrNameLst>
                                      </p:cBhvr>
                                      <p:tavLst>
                                        <p:tav tm="0">
                                          <p:val>
                                            <p:strVal val="1+#ppt_h/2"/>
                                          </p:val>
                                        </p:tav>
                                        <p:tav tm="100000">
                                          <p:val>
                                            <p:strVal val="#ppt_y"/>
                                          </p:val>
                                        </p:tav>
                                      </p:tavLst>
                                    </p:anim>
                                  </p:childTnLst>
                                </p:cTn>
                              </p:par>
                              <p:par>
                                <p:cTn id="199" presetID="2" presetClass="entr" presetSubtype="4" fill="hold" grpId="0" nodeType="withEffect">
                                  <p:stCondLst>
                                    <p:cond delay="0"/>
                                  </p:stCondLst>
                                  <p:childTnLst>
                                    <p:set>
                                      <p:cBhvr>
                                        <p:cTn id="200" dur="1" fill="hold">
                                          <p:stCondLst>
                                            <p:cond delay="0"/>
                                          </p:stCondLst>
                                        </p:cTn>
                                        <p:tgtEl>
                                          <p:spTgt spid="45"/>
                                        </p:tgtEl>
                                        <p:attrNameLst>
                                          <p:attrName>style.visibility</p:attrName>
                                        </p:attrNameLst>
                                      </p:cBhvr>
                                      <p:to>
                                        <p:strVal val="visible"/>
                                      </p:to>
                                    </p:set>
                                    <p:anim calcmode="lin" valueType="num">
                                      <p:cBhvr additive="base">
                                        <p:cTn id="201" dur="500" fill="hold"/>
                                        <p:tgtEl>
                                          <p:spTgt spid="45"/>
                                        </p:tgtEl>
                                        <p:attrNameLst>
                                          <p:attrName>ppt_x</p:attrName>
                                        </p:attrNameLst>
                                      </p:cBhvr>
                                      <p:tavLst>
                                        <p:tav tm="0">
                                          <p:val>
                                            <p:strVal val="#ppt_x"/>
                                          </p:val>
                                        </p:tav>
                                        <p:tav tm="100000">
                                          <p:val>
                                            <p:strVal val="#ppt_x"/>
                                          </p:val>
                                        </p:tav>
                                      </p:tavLst>
                                    </p:anim>
                                    <p:anim calcmode="lin" valueType="num">
                                      <p:cBhvr additive="base">
                                        <p:cTn id="20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03" fill="hold">
                      <p:stCondLst>
                        <p:cond delay="indefinite"/>
                      </p:stCondLst>
                      <p:childTnLst>
                        <p:par>
                          <p:cTn id="204" fill="hold">
                            <p:stCondLst>
                              <p:cond delay="0"/>
                            </p:stCondLst>
                            <p:childTnLst>
                              <p:par>
                                <p:cTn id="205" presetID="2" presetClass="entr" presetSubtype="4" fill="hold" grpId="0" nodeType="clickEffect">
                                  <p:stCondLst>
                                    <p:cond delay="0"/>
                                  </p:stCondLst>
                                  <p:childTnLst>
                                    <p:set>
                                      <p:cBhvr>
                                        <p:cTn id="206" dur="1" fill="hold">
                                          <p:stCondLst>
                                            <p:cond delay="0"/>
                                          </p:stCondLst>
                                        </p:cTn>
                                        <p:tgtEl>
                                          <p:spTgt spid="47"/>
                                        </p:tgtEl>
                                        <p:attrNameLst>
                                          <p:attrName>style.visibility</p:attrName>
                                        </p:attrNameLst>
                                      </p:cBhvr>
                                      <p:to>
                                        <p:strVal val="visible"/>
                                      </p:to>
                                    </p:set>
                                    <p:anim calcmode="lin" valueType="num">
                                      <p:cBhvr additive="base">
                                        <p:cTn id="207" dur="500" fill="hold"/>
                                        <p:tgtEl>
                                          <p:spTgt spid="47"/>
                                        </p:tgtEl>
                                        <p:attrNameLst>
                                          <p:attrName>ppt_x</p:attrName>
                                        </p:attrNameLst>
                                      </p:cBhvr>
                                      <p:tavLst>
                                        <p:tav tm="0">
                                          <p:val>
                                            <p:strVal val="#ppt_x"/>
                                          </p:val>
                                        </p:tav>
                                        <p:tav tm="100000">
                                          <p:val>
                                            <p:strVal val="#ppt_x"/>
                                          </p:val>
                                        </p:tav>
                                      </p:tavLst>
                                    </p:anim>
                                    <p:anim calcmode="lin" valueType="num">
                                      <p:cBhvr additive="base">
                                        <p:cTn id="208" dur="500" fill="hold"/>
                                        <p:tgtEl>
                                          <p:spTgt spid="47"/>
                                        </p:tgtEl>
                                        <p:attrNameLst>
                                          <p:attrName>ppt_y</p:attrName>
                                        </p:attrNameLst>
                                      </p:cBhvr>
                                      <p:tavLst>
                                        <p:tav tm="0">
                                          <p:val>
                                            <p:strVal val="1+#ppt_h/2"/>
                                          </p:val>
                                        </p:tav>
                                        <p:tav tm="100000">
                                          <p:val>
                                            <p:strVal val="#ppt_y"/>
                                          </p:val>
                                        </p:tav>
                                      </p:tavLst>
                                    </p:anim>
                                  </p:childTnLst>
                                </p:cTn>
                              </p:par>
                              <p:par>
                                <p:cTn id="209" presetID="2" presetClass="entr" presetSubtype="4" fill="hold" grpId="0" nodeType="withEffect">
                                  <p:stCondLst>
                                    <p:cond delay="0"/>
                                  </p:stCondLst>
                                  <p:childTnLst>
                                    <p:set>
                                      <p:cBhvr>
                                        <p:cTn id="210" dur="1" fill="hold">
                                          <p:stCondLst>
                                            <p:cond delay="0"/>
                                          </p:stCondLst>
                                        </p:cTn>
                                        <p:tgtEl>
                                          <p:spTgt spid="7"/>
                                        </p:tgtEl>
                                        <p:attrNameLst>
                                          <p:attrName>style.visibility</p:attrName>
                                        </p:attrNameLst>
                                      </p:cBhvr>
                                      <p:to>
                                        <p:strVal val="visible"/>
                                      </p:to>
                                    </p:set>
                                    <p:anim calcmode="lin" valueType="num">
                                      <p:cBhvr additive="base">
                                        <p:cTn id="211" dur="500" fill="hold"/>
                                        <p:tgtEl>
                                          <p:spTgt spid="7"/>
                                        </p:tgtEl>
                                        <p:attrNameLst>
                                          <p:attrName>ppt_x</p:attrName>
                                        </p:attrNameLst>
                                      </p:cBhvr>
                                      <p:tavLst>
                                        <p:tav tm="0">
                                          <p:val>
                                            <p:strVal val="#ppt_x"/>
                                          </p:val>
                                        </p:tav>
                                        <p:tav tm="100000">
                                          <p:val>
                                            <p:strVal val="#ppt_x"/>
                                          </p:val>
                                        </p:tav>
                                      </p:tavLst>
                                    </p:anim>
                                    <p:anim calcmode="lin" valueType="num">
                                      <p:cBhvr additive="base">
                                        <p:cTn id="2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3" fill="hold">
                      <p:stCondLst>
                        <p:cond delay="indefinite"/>
                      </p:stCondLst>
                      <p:childTnLst>
                        <p:par>
                          <p:cTn id="214" fill="hold">
                            <p:stCondLst>
                              <p:cond delay="0"/>
                            </p:stCondLst>
                            <p:childTnLst>
                              <p:par>
                                <p:cTn id="215" presetID="2" presetClass="entr" presetSubtype="4" fill="hold" grpId="0" nodeType="clickEffect">
                                  <p:stCondLst>
                                    <p:cond delay="0"/>
                                  </p:stCondLst>
                                  <p:childTnLst>
                                    <p:set>
                                      <p:cBhvr>
                                        <p:cTn id="216" dur="1" fill="hold">
                                          <p:stCondLst>
                                            <p:cond delay="0"/>
                                          </p:stCondLst>
                                        </p:cTn>
                                        <p:tgtEl>
                                          <p:spTgt spid="28"/>
                                        </p:tgtEl>
                                        <p:attrNameLst>
                                          <p:attrName>style.visibility</p:attrName>
                                        </p:attrNameLst>
                                      </p:cBhvr>
                                      <p:to>
                                        <p:strVal val="visible"/>
                                      </p:to>
                                    </p:set>
                                    <p:anim calcmode="lin" valueType="num">
                                      <p:cBhvr additive="base">
                                        <p:cTn id="217" dur="500" fill="hold"/>
                                        <p:tgtEl>
                                          <p:spTgt spid="28"/>
                                        </p:tgtEl>
                                        <p:attrNameLst>
                                          <p:attrName>ppt_x</p:attrName>
                                        </p:attrNameLst>
                                      </p:cBhvr>
                                      <p:tavLst>
                                        <p:tav tm="0">
                                          <p:val>
                                            <p:strVal val="#ppt_x"/>
                                          </p:val>
                                        </p:tav>
                                        <p:tav tm="100000">
                                          <p:val>
                                            <p:strVal val="#ppt_x"/>
                                          </p:val>
                                        </p:tav>
                                      </p:tavLst>
                                    </p:anim>
                                    <p:anim calcmode="lin" valueType="num">
                                      <p:cBhvr additive="base">
                                        <p:cTn id="218" dur="500" fill="hold"/>
                                        <p:tgtEl>
                                          <p:spTgt spid="28"/>
                                        </p:tgtEl>
                                        <p:attrNameLst>
                                          <p:attrName>ppt_y</p:attrName>
                                        </p:attrNameLst>
                                      </p:cBhvr>
                                      <p:tavLst>
                                        <p:tav tm="0">
                                          <p:val>
                                            <p:strVal val="1+#ppt_h/2"/>
                                          </p:val>
                                        </p:tav>
                                        <p:tav tm="100000">
                                          <p:val>
                                            <p:strVal val="#ppt_y"/>
                                          </p:val>
                                        </p:tav>
                                      </p:tavLst>
                                    </p:anim>
                                  </p:childTnLst>
                                </p:cTn>
                              </p:par>
                              <p:par>
                                <p:cTn id="219" presetID="2" presetClass="entr" presetSubtype="4" fill="hold" nodeType="withEffect">
                                  <p:stCondLst>
                                    <p:cond delay="0"/>
                                  </p:stCondLst>
                                  <p:childTnLst>
                                    <p:set>
                                      <p:cBhvr>
                                        <p:cTn id="220" dur="1" fill="hold">
                                          <p:stCondLst>
                                            <p:cond delay="0"/>
                                          </p:stCondLst>
                                        </p:cTn>
                                        <p:tgtEl>
                                          <p:spTgt spid="24"/>
                                        </p:tgtEl>
                                        <p:attrNameLst>
                                          <p:attrName>style.visibility</p:attrName>
                                        </p:attrNameLst>
                                      </p:cBhvr>
                                      <p:to>
                                        <p:strVal val="visible"/>
                                      </p:to>
                                    </p:set>
                                    <p:anim calcmode="lin" valueType="num">
                                      <p:cBhvr additive="base">
                                        <p:cTn id="221" dur="500" fill="hold"/>
                                        <p:tgtEl>
                                          <p:spTgt spid="24"/>
                                        </p:tgtEl>
                                        <p:attrNameLst>
                                          <p:attrName>ppt_x</p:attrName>
                                        </p:attrNameLst>
                                      </p:cBhvr>
                                      <p:tavLst>
                                        <p:tav tm="0">
                                          <p:val>
                                            <p:strVal val="#ppt_x"/>
                                          </p:val>
                                        </p:tav>
                                        <p:tav tm="100000">
                                          <p:val>
                                            <p:strVal val="#ppt_x"/>
                                          </p:val>
                                        </p:tav>
                                      </p:tavLst>
                                    </p:anim>
                                    <p:anim calcmode="lin" valueType="num">
                                      <p:cBhvr additive="base">
                                        <p:cTn id="22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23" fill="hold">
                      <p:stCondLst>
                        <p:cond delay="indefinite"/>
                      </p:stCondLst>
                      <p:childTnLst>
                        <p:par>
                          <p:cTn id="224" fill="hold">
                            <p:stCondLst>
                              <p:cond delay="0"/>
                            </p:stCondLst>
                            <p:childTnLst>
                              <p:par>
                                <p:cTn id="225" presetID="2" presetClass="entr" presetSubtype="4" fill="hold" grpId="0" nodeType="clickEffect">
                                  <p:stCondLst>
                                    <p:cond delay="0"/>
                                  </p:stCondLst>
                                  <p:childTnLst>
                                    <p:set>
                                      <p:cBhvr>
                                        <p:cTn id="226" dur="1" fill="hold">
                                          <p:stCondLst>
                                            <p:cond delay="0"/>
                                          </p:stCondLst>
                                        </p:cTn>
                                        <p:tgtEl>
                                          <p:spTgt spid="34"/>
                                        </p:tgtEl>
                                        <p:attrNameLst>
                                          <p:attrName>style.visibility</p:attrName>
                                        </p:attrNameLst>
                                      </p:cBhvr>
                                      <p:to>
                                        <p:strVal val="visible"/>
                                      </p:to>
                                    </p:set>
                                    <p:anim calcmode="lin" valueType="num">
                                      <p:cBhvr additive="base">
                                        <p:cTn id="227" dur="500" fill="hold"/>
                                        <p:tgtEl>
                                          <p:spTgt spid="34"/>
                                        </p:tgtEl>
                                        <p:attrNameLst>
                                          <p:attrName>ppt_x</p:attrName>
                                        </p:attrNameLst>
                                      </p:cBhvr>
                                      <p:tavLst>
                                        <p:tav tm="0">
                                          <p:val>
                                            <p:strVal val="#ppt_x"/>
                                          </p:val>
                                        </p:tav>
                                        <p:tav tm="100000">
                                          <p:val>
                                            <p:strVal val="#ppt_x"/>
                                          </p:val>
                                        </p:tav>
                                      </p:tavLst>
                                    </p:anim>
                                    <p:anim calcmode="lin" valueType="num">
                                      <p:cBhvr additive="base">
                                        <p:cTn id="22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11" grpId="0"/>
      <p:bldP spid="13" grpId="0"/>
      <p:bldP spid="16" grpId="0"/>
      <p:bldP spid="17" grpId="0"/>
      <p:bldP spid="3" grpId="0"/>
      <p:bldP spid="2" grpId="0"/>
      <p:bldP spid="32" grpId="0" animBg="1"/>
      <p:bldP spid="35" grpId="0" animBg="1"/>
      <p:bldP spid="41" grpId="0" animBg="1"/>
      <p:bldP spid="42" grpId="0" animBg="1"/>
      <p:bldP spid="9" grpId="0"/>
      <p:bldP spid="10" grpId="0"/>
      <p:bldP spid="12" grpId="0" animBg="1"/>
      <p:bldP spid="14" grpId="0" animBg="1"/>
      <p:bldP spid="37" grpId="0"/>
      <p:bldP spid="8" grpId="0"/>
      <p:bldP spid="15" grpId="0"/>
      <p:bldP spid="45" grpId="0"/>
      <p:bldP spid="46" grpId="0"/>
      <p:bldP spid="47" grpId="0"/>
      <p:bldP spid="20" grpId="0"/>
      <p:bldP spid="18" grpId="0"/>
      <p:bldP spid="50" grpId="0"/>
      <p:bldP spid="52" grpId="0"/>
      <p:bldP spid="56" grpId="0"/>
      <p:bldP spid="28" grpId="0"/>
      <p:bldP spid="21" grpId="0"/>
      <p:bldP spid="30" grpId="0" animBg="1"/>
      <p:bldP spid="31" grpId="0" animBg="1"/>
      <p:bldP spid="33" grpId="0"/>
      <p:bldP spid="3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A4FF756C-7699-4F47-867F-8CAC4F4218C6}"/>
              </a:ext>
            </a:extLst>
          </p:cNvPr>
          <p:cNvSpPr txBox="1"/>
          <p:nvPr/>
        </p:nvSpPr>
        <p:spPr>
          <a:xfrm>
            <a:off x="3800008" y="895400"/>
            <a:ext cx="5647158" cy="707886"/>
          </a:xfrm>
          <a:prstGeom prst="rect">
            <a:avLst/>
          </a:prstGeom>
          <a:noFill/>
        </p:spPr>
        <p:txBody>
          <a:bodyPr wrap="square" rtlCol="0">
            <a:spAutoFit/>
          </a:bodyPr>
          <a:lstStyle/>
          <a:p>
            <a:pPr algn="ctr"/>
            <a:r>
              <a:rPr lang="sv-SE" sz="4000" b="1" i="1" dirty="0"/>
              <a:t>Makt och medskapande</a:t>
            </a:r>
          </a:p>
        </p:txBody>
      </p:sp>
      <p:pic>
        <p:nvPicPr>
          <p:cNvPr id="7" name="Bildobjekt 6">
            <a:extLst>
              <a:ext uri="{FF2B5EF4-FFF2-40B4-BE49-F238E27FC236}">
                <a16:creationId xmlns:a16="http://schemas.microsoft.com/office/drawing/2014/main" id="{B7688927-A480-400E-A55A-7A6A20726B00}"/>
              </a:ext>
            </a:extLst>
          </p:cNvPr>
          <p:cNvPicPr>
            <a:picLocks noChangeAspect="1"/>
          </p:cNvPicPr>
          <p:nvPr/>
        </p:nvPicPr>
        <p:blipFill>
          <a:blip r:embed="rId3"/>
          <a:stretch>
            <a:fillRect/>
          </a:stretch>
        </p:blipFill>
        <p:spPr>
          <a:xfrm>
            <a:off x="3800008" y="2939637"/>
            <a:ext cx="5362575" cy="1266825"/>
          </a:xfrm>
          <a:prstGeom prst="rect">
            <a:avLst/>
          </a:prstGeom>
        </p:spPr>
      </p:pic>
      <p:sp>
        <p:nvSpPr>
          <p:cNvPr id="15" name="textruta 14">
            <a:extLst>
              <a:ext uri="{FF2B5EF4-FFF2-40B4-BE49-F238E27FC236}">
                <a16:creationId xmlns:a16="http://schemas.microsoft.com/office/drawing/2014/main" id="{16F1AB15-83DD-418B-8A5D-AFA1169348A4}"/>
              </a:ext>
            </a:extLst>
          </p:cNvPr>
          <p:cNvSpPr txBox="1"/>
          <p:nvPr/>
        </p:nvSpPr>
        <p:spPr>
          <a:xfrm>
            <a:off x="4063498" y="1587011"/>
            <a:ext cx="5112568" cy="1384995"/>
          </a:xfrm>
          <a:prstGeom prst="rect">
            <a:avLst/>
          </a:prstGeom>
          <a:solidFill>
            <a:srgbClr val="FFFF00"/>
          </a:solidFill>
        </p:spPr>
        <p:txBody>
          <a:bodyPr wrap="square" rtlCol="0">
            <a:spAutoFit/>
          </a:bodyPr>
          <a:lstStyle/>
          <a:p>
            <a:pPr algn="ctr"/>
            <a:r>
              <a:rPr lang="sv-SE" sz="1600" b="1" dirty="0">
                <a:solidFill>
                  <a:srgbClr val="7030A0"/>
                </a:solidFill>
              </a:rPr>
              <a:t>Den sociala ingenjörskonsten har gått ur tiden</a:t>
            </a:r>
          </a:p>
          <a:p>
            <a:pPr algn="ctr"/>
            <a:r>
              <a:rPr lang="sv-SE" b="1" dirty="0">
                <a:solidFill>
                  <a:srgbClr val="7030A0"/>
                </a:solidFill>
              </a:rPr>
              <a:t>Att bygga ett samhälle </a:t>
            </a:r>
          </a:p>
          <a:p>
            <a:pPr algn="ctr"/>
            <a:r>
              <a:rPr lang="sv-SE" b="1" i="1" dirty="0">
                <a:solidFill>
                  <a:srgbClr val="7030A0"/>
                </a:solidFill>
              </a:rPr>
              <a:t>med</a:t>
            </a:r>
            <a:r>
              <a:rPr lang="sv-SE" b="1" dirty="0">
                <a:solidFill>
                  <a:srgbClr val="7030A0"/>
                </a:solidFill>
              </a:rPr>
              <a:t> människor och inte </a:t>
            </a:r>
            <a:r>
              <a:rPr lang="sv-SE" b="1" i="1" dirty="0">
                <a:solidFill>
                  <a:srgbClr val="7030A0"/>
                </a:solidFill>
              </a:rPr>
              <a:t>för</a:t>
            </a:r>
            <a:r>
              <a:rPr lang="sv-SE" b="1" dirty="0">
                <a:solidFill>
                  <a:srgbClr val="7030A0"/>
                </a:solidFill>
              </a:rPr>
              <a:t> människor</a:t>
            </a:r>
          </a:p>
          <a:p>
            <a:pPr algn="ctr"/>
            <a:r>
              <a:rPr lang="sv-SE" sz="1400" b="1" dirty="0">
                <a:solidFill>
                  <a:srgbClr val="7030A0"/>
                </a:solidFill>
              </a:rPr>
              <a:t>Komplexa samhällsfrågor ifrågasätter vem som har</a:t>
            </a:r>
            <a:r>
              <a:rPr lang="sv-SE" sz="1600" b="1" dirty="0">
                <a:solidFill>
                  <a:srgbClr val="7030A0"/>
                </a:solidFill>
              </a:rPr>
              <a:t> </a:t>
            </a:r>
          </a:p>
          <a:p>
            <a:pPr algn="ctr"/>
            <a:r>
              <a:rPr lang="sv-SE" sz="1600" b="1" i="1" dirty="0">
                <a:solidFill>
                  <a:srgbClr val="7030A0"/>
                </a:solidFill>
              </a:rPr>
              <a:t>Problemformuleringsinitiativitet  och tolkningsföreträdet</a:t>
            </a:r>
            <a:endParaRPr lang="sv-SE" b="1" i="1" dirty="0">
              <a:solidFill>
                <a:srgbClr val="7030A0"/>
              </a:solidFill>
            </a:endParaRPr>
          </a:p>
        </p:txBody>
      </p:sp>
      <p:sp>
        <p:nvSpPr>
          <p:cNvPr id="34" name="textruta 33">
            <a:extLst>
              <a:ext uri="{FF2B5EF4-FFF2-40B4-BE49-F238E27FC236}">
                <a16:creationId xmlns:a16="http://schemas.microsoft.com/office/drawing/2014/main" id="{7C63147B-02B9-4FCB-89FD-8171AABED1F7}"/>
              </a:ext>
            </a:extLst>
          </p:cNvPr>
          <p:cNvSpPr txBox="1"/>
          <p:nvPr/>
        </p:nvSpPr>
        <p:spPr>
          <a:xfrm>
            <a:off x="4820797" y="4525441"/>
            <a:ext cx="1426609" cy="800219"/>
          </a:xfrm>
          <a:prstGeom prst="rect">
            <a:avLst/>
          </a:prstGeom>
          <a:noFill/>
        </p:spPr>
        <p:txBody>
          <a:bodyPr wrap="none" rtlCol="0">
            <a:spAutoFit/>
          </a:bodyPr>
          <a:lstStyle/>
          <a:p>
            <a:pPr algn="ctr"/>
            <a:r>
              <a:rPr lang="sv-SE" b="1" dirty="0"/>
              <a:t>Vertikal tillit</a:t>
            </a:r>
          </a:p>
          <a:p>
            <a:pPr algn="ctr"/>
            <a:r>
              <a:rPr lang="sv-SE" sz="1400" b="1" dirty="0"/>
              <a:t>Institutioner och</a:t>
            </a:r>
          </a:p>
          <a:p>
            <a:pPr algn="ctr"/>
            <a:r>
              <a:rPr lang="sv-SE" sz="1400" b="1" dirty="0"/>
              <a:t>myndigheter</a:t>
            </a:r>
          </a:p>
        </p:txBody>
      </p:sp>
      <p:sp>
        <p:nvSpPr>
          <p:cNvPr id="47" name="textruta 46">
            <a:extLst>
              <a:ext uri="{FF2B5EF4-FFF2-40B4-BE49-F238E27FC236}">
                <a16:creationId xmlns:a16="http://schemas.microsoft.com/office/drawing/2014/main" id="{F2A4EC21-4DDA-4E82-96FA-075BAD524A39}"/>
              </a:ext>
            </a:extLst>
          </p:cNvPr>
          <p:cNvSpPr txBox="1"/>
          <p:nvPr/>
        </p:nvSpPr>
        <p:spPr>
          <a:xfrm>
            <a:off x="6582110" y="4417718"/>
            <a:ext cx="1670522" cy="1015663"/>
          </a:xfrm>
          <a:prstGeom prst="rect">
            <a:avLst/>
          </a:prstGeom>
          <a:noFill/>
        </p:spPr>
        <p:txBody>
          <a:bodyPr wrap="none" rtlCol="0">
            <a:spAutoFit/>
          </a:bodyPr>
          <a:lstStyle/>
          <a:p>
            <a:pPr algn="ctr"/>
            <a:r>
              <a:rPr lang="sv-SE" b="1" dirty="0"/>
              <a:t>Horisontell tillit</a:t>
            </a:r>
          </a:p>
          <a:p>
            <a:pPr algn="ctr"/>
            <a:r>
              <a:rPr lang="sv-SE" sz="1400" b="1" dirty="0"/>
              <a:t>Invånargrupper</a:t>
            </a:r>
          </a:p>
          <a:p>
            <a:pPr algn="ctr"/>
            <a:r>
              <a:rPr lang="sv-SE" sz="1400" b="1" dirty="0"/>
              <a:t>Gamla och nya </a:t>
            </a:r>
          </a:p>
          <a:p>
            <a:pPr algn="ctr"/>
            <a:r>
              <a:rPr lang="sv-SE" sz="1400" b="1" dirty="0"/>
              <a:t>sociala rörelser</a:t>
            </a:r>
          </a:p>
        </p:txBody>
      </p:sp>
      <p:sp>
        <p:nvSpPr>
          <p:cNvPr id="6" name="textruta 5">
            <a:extLst>
              <a:ext uri="{FF2B5EF4-FFF2-40B4-BE49-F238E27FC236}">
                <a16:creationId xmlns:a16="http://schemas.microsoft.com/office/drawing/2014/main" id="{7A910626-D4B4-CE64-5A62-4AB987DB42D7}"/>
              </a:ext>
            </a:extLst>
          </p:cNvPr>
          <p:cNvSpPr txBox="1"/>
          <p:nvPr/>
        </p:nvSpPr>
        <p:spPr>
          <a:xfrm>
            <a:off x="1289556" y="2092350"/>
            <a:ext cx="1692861" cy="1200329"/>
          </a:xfrm>
          <a:prstGeom prst="rect">
            <a:avLst/>
          </a:prstGeom>
          <a:solidFill>
            <a:srgbClr val="009900"/>
          </a:solidFill>
        </p:spPr>
        <p:txBody>
          <a:bodyPr wrap="square" rtlCol="0">
            <a:spAutoFit/>
          </a:bodyPr>
          <a:lstStyle/>
          <a:p>
            <a:pPr algn="ctr"/>
            <a:r>
              <a:rPr lang="sv-SE" b="1" dirty="0">
                <a:solidFill>
                  <a:schemeClr val="bg1"/>
                </a:solidFill>
              </a:rPr>
              <a:t>Att ompröva</a:t>
            </a:r>
          </a:p>
          <a:p>
            <a:pPr algn="ctr"/>
            <a:r>
              <a:rPr lang="sv-SE" b="1" dirty="0">
                <a:solidFill>
                  <a:schemeClr val="bg1"/>
                </a:solidFill>
              </a:rPr>
              <a:t>synen på makt</a:t>
            </a:r>
          </a:p>
          <a:p>
            <a:pPr algn="ctr"/>
            <a:r>
              <a:rPr lang="sv-SE" b="1" dirty="0">
                <a:solidFill>
                  <a:schemeClr val="bg1"/>
                </a:solidFill>
              </a:rPr>
              <a:t>makt över eller</a:t>
            </a:r>
          </a:p>
          <a:p>
            <a:pPr algn="ctr"/>
            <a:r>
              <a:rPr lang="sv-SE" b="1" dirty="0">
                <a:solidFill>
                  <a:schemeClr val="bg1"/>
                </a:solidFill>
              </a:rPr>
              <a:t>makt till</a:t>
            </a:r>
          </a:p>
        </p:txBody>
      </p:sp>
      <p:sp>
        <p:nvSpPr>
          <p:cNvPr id="8" name="textruta 7">
            <a:extLst>
              <a:ext uri="{FF2B5EF4-FFF2-40B4-BE49-F238E27FC236}">
                <a16:creationId xmlns:a16="http://schemas.microsoft.com/office/drawing/2014/main" id="{A94B768E-7EA5-1B16-CE49-8BB6190945A7}"/>
              </a:ext>
            </a:extLst>
          </p:cNvPr>
          <p:cNvSpPr txBox="1"/>
          <p:nvPr/>
        </p:nvSpPr>
        <p:spPr>
          <a:xfrm>
            <a:off x="2023322" y="454895"/>
            <a:ext cx="1443024" cy="440505"/>
          </a:xfrm>
          <a:prstGeom prst="rect">
            <a:avLst/>
          </a:prstGeom>
          <a:solidFill>
            <a:srgbClr val="FFFF00"/>
          </a:solidFill>
        </p:spPr>
        <p:txBody>
          <a:bodyPr wrap="none" rtlCol="0">
            <a:spAutoFit/>
          </a:bodyPr>
          <a:lstStyle/>
          <a:p>
            <a:pPr algn="ctr">
              <a:lnSpc>
                <a:spcPts val="2500"/>
              </a:lnSpc>
            </a:pPr>
            <a:r>
              <a:rPr lang="sv-SE" sz="2800" b="1" dirty="0">
                <a:solidFill>
                  <a:srgbClr val="FF0000"/>
                </a:solidFill>
                <a:latin typeface="Monotype Corsiva" panose="03010101010201010101" pitchFamily="66" charset="0"/>
              </a:rPr>
              <a:t>Synvända</a:t>
            </a:r>
          </a:p>
        </p:txBody>
      </p:sp>
      <p:sp>
        <p:nvSpPr>
          <p:cNvPr id="13" name="Stjärna: 5 punkter 12">
            <a:extLst>
              <a:ext uri="{FF2B5EF4-FFF2-40B4-BE49-F238E27FC236}">
                <a16:creationId xmlns:a16="http://schemas.microsoft.com/office/drawing/2014/main" id="{2A5B59FD-E987-6630-74A5-95D197EC1ABE}"/>
              </a:ext>
            </a:extLst>
          </p:cNvPr>
          <p:cNvSpPr/>
          <p:nvPr/>
        </p:nvSpPr>
        <p:spPr>
          <a:xfrm>
            <a:off x="894764" y="75584"/>
            <a:ext cx="914400" cy="914400"/>
          </a:xfrm>
          <a:prstGeom prst="star5">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textruta 13">
            <a:extLst>
              <a:ext uri="{FF2B5EF4-FFF2-40B4-BE49-F238E27FC236}">
                <a16:creationId xmlns:a16="http://schemas.microsoft.com/office/drawing/2014/main" id="{1E7345DC-999D-21F4-7CDA-FCA4060B04E9}"/>
              </a:ext>
            </a:extLst>
          </p:cNvPr>
          <p:cNvSpPr txBox="1"/>
          <p:nvPr/>
        </p:nvSpPr>
        <p:spPr>
          <a:xfrm>
            <a:off x="1181286" y="348118"/>
            <a:ext cx="460334" cy="369332"/>
          </a:xfrm>
          <a:prstGeom prst="rect">
            <a:avLst/>
          </a:prstGeom>
          <a:noFill/>
          <a:ln w="38100">
            <a:noFill/>
          </a:ln>
        </p:spPr>
        <p:txBody>
          <a:bodyPr wrap="square" rtlCol="0">
            <a:spAutoFit/>
          </a:bodyPr>
          <a:lstStyle/>
          <a:p>
            <a:r>
              <a:rPr lang="sv-SE" b="1" dirty="0"/>
              <a:t>3</a:t>
            </a:r>
          </a:p>
        </p:txBody>
      </p:sp>
      <p:sp>
        <p:nvSpPr>
          <p:cNvPr id="3" name="textruta 2">
            <a:extLst>
              <a:ext uri="{FF2B5EF4-FFF2-40B4-BE49-F238E27FC236}">
                <a16:creationId xmlns:a16="http://schemas.microsoft.com/office/drawing/2014/main" id="{02E38DCF-EB0A-5C65-C950-0A4E15E3D653}"/>
              </a:ext>
            </a:extLst>
          </p:cNvPr>
          <p:cNvSpPr txBox="1"/>
          <p:nvPr/>
        </p:nvSpPr>
        <p:spPr>
          <a:xfrm>
            <a:off x="5171086" y="4088962"/>
            <a:ext cx="2746842" cy="400110"/>
          </a:xfrm>
          <a:prstGeom prst="rect">
            <a:avLst/>
          </a:prstGeom>
          <a:noFill/>
        </p:spPr>
        <p:txBody>
          <a:bodyPr wrap="none" rtlCol="0">
            <a:spAutoFit/>
          </a:bodyPr>
          <a:lstStyle/>
          <a:p>
            <a:r>
              <a:rPr lang="sv-SE" sz="2000" b="1" i="1" dirty="0"/>
              <a:t>Vikten av att kombinera</a:t>
            </a:r>
            <a:endParaRPr lang="en-GB" sz="2000" b="1" i="1" dirty="0"/>
          </a:p>
        </p:txBody>
      </p:sp>
      <p:sp>
        <p:nvSpPr>
          <p:cNvPr id="11" name="textruta 10">
            <a:extLst>
              <a:ext uri="{FF2B5EF4-FFF2-40B4-BE49-F238E27FC236}">
                <a16:creationId xmlns:a16="http://schemas.microsoft.com/office/drawing/2014/main" id="{60DD7F6C-F3B6-B61D-B180-3C47FC0AF4BC}"/>
              </a:ext>
            </a:extLst>
          </p:cNvPr>
          <p:cNvSpPr txBox="1"/>
          <p:nvPr/>
        </p:nvSpPr>
        <p:spPr>
          <a:xfrm>
            <a:off x="4535741" y="5382418"/>
            <a:ext cx="3966599" cy="752770"/>
          </a:xfrm>
          <a:prstGeom prst="rect">
            <a:avLst/>
          </a:prstGeom>
          <a:noFill/>
        </p:spPr>
        <p:txBody>
          <a:bodyPr wrap="none" rtlCol="0">
            <a:spAutoFit/>
          </a:bodyPr>
          <a:lstStyle/>
          <a:p>
            <a:pPr algn="ctr" eaLnBrk="1" hangingPunct="1">
              <a:lnSpc>
                <a:spcPts val="1700"/>
              </a:lnSpc>
            </a:pPr>
            <a:r>
              <a:rPr lang="sv-SE" altLang="sv-SE" b="1" dirty="0"/>
              <a:t>Att</a:t>
            </a:r>
            <a:r>
              <a:rPr lang="sv-SE" altLang="sv-SE" sz="1800" b="1" dirty="0"/>
              <a:t> påverka samhällsutvecklingen</a:t>
            </a:r>
          </a:p>
          <a:p>
            <a:pPr algn="ctr" eaLnBrk="1" hangingPunct="1">
              <a:lnSpc>
                <a:spcPts val="1700"/>
              </a:lnSpc>
            </a:pPr>
            <a:r>
              <a:rPr lang="sv-SE" altLang="sv-SE" sz="1800" b="1" dirty="0"/>
              <a:t>genom att dra åt samma hål och</a:t>
            </a:r>
          </a:p>
          <a:p>
            <a:pPr algn="ctr" eaLnBrk="1" hangingPunct="1">
              <a:lnSpc>
                <a:spcPts val="1700"/>
              </a:lnSpc>
            </a:pPr>
            <a:r>
              <a:rPr lang="sv-SE" altLang="sv-SE" b="1" i="1" dirty="0"/>
              <a:t>tillsammans göra</a:t>
            </a:r>
            <a:r>
              <a:rPr lang="sv-SE" altLang="sv-SE" b="1" dirty="0"/>
              <a:t> det som beslutats om</a:t>
            </a:r>
            <a:endParaRPr lang="en-GB" dirty="0"/>
          </a:p>
        </p:txBody>
      </p:sp>
      <p:sp>
        <p:nvSpPr>
          <p:cNvPr id="12" name="textruta 11">
            <a:extLst>
              <a:ext uri="{FF2B5EF4-FFF2-40B4-BE49-F238E27FC236}">
                <a16:creationId xmlns:a16="http://schemas.microsoft.com/office/drawing/2014/main" id="{4FF6FCFA-9192-E1CB-517B-D9D72C0387AB}"/>
              </a:ext>
            </a:extLst>
          </p:cNvPr>
          <p:cNvSpPr txBox="1"/>
          <p:nvPr/>
        </p:nvSpPr>
        <p:spPr>
          <a:xfrm>
            <a:off x="6244692" y="4638752"/>
            <a:ext cx="473206" cy="584775"/>
          </a:xfrm>
          <a:prstGeom prst="rect">
            <a:avLst/>
          </a:prstGeom>
          <a:noFill/>
        </p:spPr>
        <p:txBody>
          <a:bodyPr wrap="none" rtlCol="0">
            <a:spAutoFit/>
          </a:bodyPr>
          <a:lstStyle/>
          <a:p>
            <a:r>
              <a:rPr lang="sv-SE" sz="3200" b="1" dirty="0"/>
              <a:t>&amp;</a:t>
            </a:r>
            <a:endParaRPr lang="en-GB" sz="3200" b="1" dirty="0"/>
          </a:p>
        </p:txBody>
      </p:sp>
      <p:sp>
        <p:nvSpPr>
          <p:cNvPr id="18" name="textruta 17">
            <a:extLst>
              <a:ext uri="{FF2B5EF4-FFF2-40B4-BE49-F238E27FC236}">
                <a16:creationId xmlns:a16="http://schemas.microsoft.com/office/drawing/2014/main" id="{3D1C9712-30DB-DF5A-9521-F86F94F6E384}"/>
              </a:ext>
            </a:extLst>
          </p:cNvPr>
          <p:cNvSpPr txBox="1"/>
          <p:nvPr/>
        </p:nvSpPr>
        <p:spPr>
          <a:xfrm>
            <a:off x="668489" y="3330735"/>
            <a:ext cx="2955361" cy="800219"/>
          </a:xfrm>
          <a:prstGeom prst="rect">
            <a:avLst/>
          </a:prstGeom>
          <a:noFill/>
        </p:spPr>
        <p:txBody>
          <a:bodyPr wrap="none" rtlCol="0">
            <a:spAutoFit/>
          </a:bodyPr>
          <a:lstStyle/>
          <a:p>
            <a:pPr algn="ctr"/>
            <a:r>
              <a:rPr lang="sv-SE" sz="2800" b="1" i="1" dirty="0">
                <a:solidFill>
                  <a:srgbClr val="00B050"/>
                </a:solidFill>
              </a:rPr>
              <a:t>Samverkan</a:t>
            </a:r>
          </a:p>
          <a:p>
            <a:pPr algn="ctr"/>
            <a:r>
              <a:rPr lang="sv-SE" b="1" dirty="0">
                <a:solidFill>
                  <a:srgbClr val="00B050"/>
                </a:solidFill>
              </a:rPr>
              <a:t>Idéburen och offentlig sektor</a:t>
            </a:r>
            <a:endParaRPr lang="en-GB" b="1" dirty="0">
              <a:solidFill>
                <a:srgbClr val="00B050"/>
              </a:solidFill>
            </a:endParaRPr>
          </a:p>
        </p:txBody>
      </p:sp>
      <p:sp>
        <p:nvSpPr>
          <p:cNvPr id="19" name="textruta 18">
            <a:extLst>
              <a:ext uri="{FF2B5EF4-FFF2-40B4-BE49-F238E27FC236}">
                <a16:creationId xmlns:a16="http://schemas.microsoft.com/office/drawing/2014/main" id="{203D016B-FE20-A60A-9E18-06572A65B51F}"/>
              </a:ext>
            </a:extLst>
          </p:cNvPr>
          <p:cNvSpPr txBox="1"/>
          <p:nvPr/>
        </p:nvSpPr>
        <p:spPr>
          <a:xfrm>
            <a:off x="951354" y="4055870"/>
            <a:ext cx="2389629" cy="369332"/>
          </a:xfrm>
          <a:prstGeom prst="rect">
            <a:avLst/>
          </a:prstGeom>
          <a:noFill/>
        </p:spPr>
        <p:txBody>
          <a:bodyPr wrap="none" rtlCol="0">
            <a:spAutoFit/>
          </a:bodyPr>
          <a:lstStyle/>
          <a:p>
            <a:r>
              <a:rPr lang="sv-SE" b="1" dirty="0"/>
              <a:t>Medborgarråd/Samråd</a:t>
            </a:r>
            <a:endParaRPr lang="en-GB" b="1" dirty="0"/>
          </a:p>
        </p:txBody>
      </p:sp>
      <p:sp>
        <p:nvSpPr>
          <p:cNvPr id="20" name="textruta 19">
            <a:extLst>
              <a:ext uri="{FF2B5EF4-FFF2-40B4-BE49-F238E27FC236}">
                <a16:creationId xmlns:a16="http://schemas.microsoft.com/office/drawing/2014/main" id="{2C7EA92E-F87C-016B-6ABC-92D5ED0C5EDB}"/>
              </a:ext>
            </a:extLst>
          </p:cNvPr>
          <p:cNvSpPr txBox="1"/>
          <p:nvPr/>
        </p:nvSpPr>
        <p:spPr>
          <a:xfrm>
            <a:off x="569518" y="4377567"/>
            <a:ext cx="3639073" cy="369332"/>
          </a:xfrm>
          <a:prstGeom prst="rect">
            <a:avLst/>
          </a:prstGeom>
          <a:noFill/>
        </p:spPr>
        <p:txBody>
          <a:bodyPr wrap="none" rtlCol="0">
            <a:spAutoFit/>
          </a:bodyPr>
          <a:lstStyle/>
          <a:p>
            <a:r>
              <a:rPr lang="sv-SE" b="1" dirty="0" err="1"/>
              <a:t>Ortsråd</a:t>
            </a:r>
            <a:r>
              <a:rPr lang="sv-SE" b="1" dirty="0"/>
              <a:t> (samband tätort – glesbygd)</a:t>
            </a:r>
          </a:p>
        </p:txBody>
      </p:sp>
      <p:sp>
        <p:nvSpPr>
          <p:cNvPr id="2" name="textruta 1">
            <a:extLst>
              <a:ext uri="{FF2B5EF4-FFF2-40B4-BE49-F238E27FC236}">
                <a16:creationId xmlns:a16="http://schemas.microsoft.com/office/drawing/2014/main" id="{FBE11577-EE19-0EDA-E66F-541222EE1D45}"/>
              </a:ext>
            </a:extLst>
          </p:cNvPr>
          <p:cNvSpPr txBox="1"/>
          <p:nvPr/>
        </p:nvSpPr>
        <p:spPr>
          <a:xfrm>
            <a:off x="569518" y="1162888"/>
            <a:ext cx="3063659" cy="798295"/>
          </a:xfrm>
          <a:prstGeom prst="rect">
            <a:avLst/>
          </a:prstGeom>
          <a:solidFill>
            <a:srgbClr val="FFFF00"/>
          </a:solidFill>
        </p:spPr>
        <p:txBody>
          <a:bodyPr wrap="none" rtlCol="0">
            <a:spAutoFit/>
          </a:bodyPr>
          <a:lstStyle/>
          <a:p>
            <a:pPr algn="ctr"/>
            <a:r>
              <a:rPr lang="sv-SE" sz="2000" b="1" dirty="0">
                <a:solidFill>
                  <a:srgbClr val="FF0000"/>
                </a:solidFill>
                <a:latin typeface="Monotype Corsiva" panose="03010101010201010101" pitchFamily="66" charset="0"/>
              </a:rPr>
              <a:t>3. Maktdela och medskapa</a:t>
            </a:r>
          </a:p>
          <a:p>
            <a:pPr algn="ctr">
              <a:lnSpc>
                <a:spcPts val="1500"/>
              </a:lnSpc>
            </a:pPr>
            <a:r>
              <a:rPr lang="sv-SE" sz="1600" b="1" dirty="0">
                <a:solidFill>
                  <a:srgbClr val="FF0000"/>
                </a:solidFill>
                <a:latin typeface="Monotype Corsiva" panose="03010101010201010101" pitchFamily="66" charset="0"/>
              </a:rPr>
              <a:t>Från att betrakta människor som objekt</a:t>
            </a:r>
          </a:p>
          <a:p>
            <a:pPr algn="ctr">
              <a:lnSpc>
                <a:spcPts val="1500"/>
              </a:lnSpc>
            </a:pPr>
            <a:r>
              <a:rPr lang="sv-SE" sz="1600" b="1" dirty="0">
                <a:solidFill>
                  <a:srgbClr val="FF0000"/>
                </a:solidFill>
                <a:latin typeface="Monotype Corsiva" panose="03010101010201010101" pitchFamily="66" charset="0"/>
              </a:rPr>
              <a:t>till att betrakta dem som subjekt</a:t>
            </a:r>
          </a:p>
        </p:txBody>
      </p:sp>
      <p:sp>
        <p:nvSpPr>
          <p:cNvPr id="4" name="textruta 3">
            <a:extLst>
              <a:ext uri="{FF2B5EF4-FFF2-40B4-BE49-F238E27FC236}">
                <a16:creationId xmlns:a16="http://schemas.microsoft.com/office/drawing/2014/main" id="{95CAB5FB-DCB0-E99B-B24D-D3F98ED76E1F}"/>
              </a:ext>
            </a:extLst>
          </p:cNvPr>
          <p:cNvSpPr txBox="1"/>
          <p:nvPr/>
        </p:nvSpPr>
        <p:spPr>
          <a:xfrm>
            <a:off x="9447166" y="2640098"/>
            <a:ext cx="2130922" cy="1600438"/>
          </a:xfrm>
          <a:prstGeom prst="rect">
            <a:avLst/>
          </a:prstGeom>
          <a:solidFill>
            <a:srgbClr val="00B050"/>
          </a:solidFill>
        </p:spPr>
        <p:txBody>
          <a:bodyPr wrap="square" rtlCol="0">
            <a:spAutoFit/>
          </a:bodyPr>
          <a:lstStyle/>
          <a:p>
            <a:pPr algn="ctr"/>
            <a:r>
              <a:rPr lang="sv-SE" sz="2000" b="1" dirty="0">
                <a:solidFill>
                  <a:schemeClr val="bg1"/>
                </a:solidFill>
              </a:rPr>
              <a:t>Komplexa frågor</a:t>
            </a:r>
          </a:p>
          <a:p>
            <a:pPr algn="ctr"/>
            <a:r>
              <a:rPr lang="sv-SE" b="1" i="1" dirty="0">
                <a:solidFill>
                  <a:schemeClr val="bg1"/>
                </a:solidFill>
              </a:rPr>
              <a:t>Medskapande medborgardialog</a:t>
            </a:r>
          </a:p>
          <a:p>
            <a:pPr algn="ctr"/>
            <a:r>
              <a:rPr lang="sv-SE" sz="1400" b="1" dirty="0">
                <a:solidFill>
                  <a:schemeClr val="bg1"/>
                </a:solidFill>
              </a:rPr>
              <a:t>Maktdelning</a:t>
            </a:r>
          </a:p>
          <a:p>
            <a:pPr algn="ctr"/>
            <a:r>
              <a:rPr lang="sv-SE" sz="1400" b="1" dirty="0">
                <a:solidFill>
                  <a:schemeClr val="bg1"/>
                </a:solidFill>
              </a:rPr>
              <a:t>Problemformulering, Tolkningsföreträde</a:t>
            </a:r>
          </a:p>
        </p:txBody>
      </p:sp>
      <p:sp>
        <p:nvSpPr>
          <p:cNvPr id="10" name="textruta 9">
            <a:extLst>
              <a:ext uri="{FF2B5EF4-FFF2-40B4-BE49-F238E27FC236}">
                <a16:creationId xmlns:a16="http://schemas.microsoft.com/office/drawing/2014/main" id="{DC021A12-3237-F2A2-36DE-04D377C8A7A9}"/>
              </a:ext>
            </a:extLst>
          </p:cNvPr>
          <p:cNvSpPr txBox="1"/>
          <p:nvPr/>
        </p:nvSpPr>
        <p:spPr>
          <a:xfrm>
            <a:off x="1014749" y="4808846"/>
            <a:ext cx="2333297" cy="369332"/>
          </a:xfrm>
          <a:prstGeom prst="rect">
            <a:avLst/>
          </a:prstGeom>
          <a:noFill/>
        </p:spPr>
        <p:txBody>
          <a:bodyPr wrap="square">
            <a:spAutoFit/>
          </a:bodyPr>
          <a:lstStyle/>
          <a:p>
            <a:r>
              <a:rPr lang="sv-SE" sz="1800" b="1" dirty="0">
                <a:solidFill>
                  <a:srgbClr val="FF0000"/>
                </a:solidFill>
              </a:rPr>
              <a:t>”kommunen det är vi”</a:t>
            </a:r>
            <a:endParaRPr lang="en-GB" dirty="0"/>
          </a:p>
        </p:txBody>
      </p:sp>
      <p:sp>
        <p:nvSpPr>
          <p:cNvPr id="16" name="textruta 15">
            <a:extLst>
              <a:ext uri="{FF2B5EF4-FFF2-40B4-BE49-F238E27FC236}">
                <a16:creationId xmlns:a16="http://schemas.microsoft.com/office/drawing/2014/main" id="{E6D4DB2F-3289-34B7-A613-09B8AFE29708}"/>
              </a:ext>
            </a:extLst>
          </p:cNvPr>
          <p:cNvSpPr txBox="1"/>
          <p:nvPr/>
        </p:nvSpPr>
        <p:spPr>
          <a:xfrm>
            <a:off x="514758" y="5596579"/>
            <a:ext cx="3798412" cy="1077218"/>
          </a:xfrm>
          <a:prstGeom prst="rect">
            <a:avLst/>
          </a:prstGeom>
          <a:solidFill>
            <a:schemeClr val="accent1"/>
          </a:solidFill>
        </p:spPr>
        <p:txBody>
          <a:bodyPr wrap="none" rtlCol="0">
            <a:spAutoFit/>
          </a:bodyPr>
          <a:lstStyle/>
          <a:p>
            <a:pPr algn="ctr"/>
            <a:r>
              <a:rPr lang="sv-SE" sz="1600" b="1" dirty="0">
                <a:solidFill>
                  <a:srgbClr val="FFFF00"/>
                </a:solidFill>
                <a:latin typeface="Times New Roman" panose="02020603050405020304" pitchFamily="18" charset="0"/>
                <a:cs typeface="Times New Roman" panose="02020603050405020304" pitchFamily="18" charset="0"/>
              </a:rPr>
              <a:t>Erfarenheterna från 1920- &amp; 1930-talen </a:t>
            </a:r>
          </a:p>
          <a:p>
            <a:pPr algn="ctr"/>
            <a:r>
              <a:rPr lang="sv-SE" sz="1600" b="1" dirty="0">
                <a:solidFill>
                  <a:srgbClr val="FFFF00"/>
                </a:solidFill>
                <a:latin typeface="Times New Roman" panose="02020603050405020304" pitchFamily="18" charset="0"/>
                <a:cs typeface="Times New Roman" panose="02020603050405020304" pitchFamily="18" charset="0"/>
              </a:rPr>
              <a:t>visar på hur  svensk folkrörelse utgjorde </a:t>
            </a:r>
          </a:p>
          <a:p>
            <a:pPr algn="ctr"/>
            <a:r>
              <a:rPr lang="sv-SE" sz="1600" b="1" dirty="0">
                <a:solidFill>
                  <a:srgbClr val="FFFF00"/>
                </a:solidFill>
                <a:latin typeface="Times New Roman" panose="02020603050405020304" pitchFamily="18" charset="0"/>
                <a:cs typeface="Times New Roman" panose="02020603050405020304" pitchFamily="18" charset="0"/>
              </a:rPr>
              <a:t>en skola för demokrati och bidrog till att </a:t>
            </a:r>
          </a:p>
          <a:p>
            <a:pPr algn="ctr"/>
            <a:r>
              <a:rPr lang="sv-SE" sz="1600" b="1" dirty="0">
                <a:solidFill>
                  <a:srgbClr val="FFFF00"/>
                </a:solidFill>
                <a:latin typeface="Times New Roman" panose="02020603050405020304" pitchFamily="18" charset="0"/>
                <a:cs typeface="Times New Roman" panose="02020603050405020304" pitchFamily="18" charset="0"/>
              </a:rPr>
              <a:t>Sverige inte körde ner i fascismens dike</a:t>
            </a:r>
          </a:p>
        </p:txBody>
      </p:sp>
      <p:pic>
        <p:nvPicPr>
          <p:cNvPr id="24" name="Picture 2" descr="Bildresultat fÃ¶r varningstriangel">
            <a:extLst>
              <a:ext uri="{FF2B5EF4-FFF2-40B4-BE49-F238E27FC236}">
                <a16:creationId xmlns:a16="http://schemas.microsoft.com/office/drawing/2014/main" id="{96EEFE16-5493-DABD-14FD-4F34227135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26391" y="6116873"/>
            <a:ext cx="700666" cy="584776"/>
          </a:xfrm>
          <a:prstGeom prst="rect">
            <a:avLst/>
          </a:prstGeom>
          <a:noFill/>
          <a:extLst>
            <a:ext uri="{909E8E84-426E-40DD-AFC4-6F175D3DCCD1}">
              <a14:hiddenFill xmlns:a14="http://schemas.microsoft.com/office/drawing/2010/main">
                <a:solidFill>
                  <a:srgbClr val="FFFFFF"/>
                </a:solidFill>
              </a14:hiddenFill>
            </a:ext>
          </a:extLst>
        </p:spPr>
      </p:pic>
      <p:sp>
        <p:nvSpPr>
          <p:cNvPr id="25" name="textruta 24">
            <a:extLst>
              <a:ext uri="{FF2B5EF4-FFF2-40B4-BE49-F238E27FC236}">
                <a16:creationId xmlns:a16="http://schemas.microsoft.com/office/drawing/2014/main" id="{15ACDA5D-9775-D3F5-8D9E-6EB2B6A434F2}"/>
              </a:ext>
            </a:extLst>
          </p:cNvPr>
          <p:cNvSpPr txBox="1"/>
          <p:nvPr/>
        </p:nvSpPr>
        <p:spPr>
          <a:xfrm>
            <a:off x="4590948" y="6116873"/>
            <a:ext cx="3911392" cy="646331"/>
          </a:xfrm>
          <a:prstGeom prst="rect">
            <a:avLst/>
          </a:prstGeom>
          <a:solidFill>
            <a:srgbClr val="FFC000"/>
          </a:solidFill>
          <a:ln w="38100">
            <a:solidFill>
              <a:srgbClr val="FF0000"/>
            </a:solidFill>
          </a:ln>
        </p:spPr>
        <p:txBody>
          <a:bodyPr wrap="none" rtlCol="0">
            <a:spAutoFit/>
          </a:bodyPr>
          <a:lstStyle/>
          <a:p>
            <a:r>
              <a:rPr lang="sv-SE" b="1" dirty="0"/>
              <a:t>Faran med minskat stöd till föreningar, </a:t>
            </a:r>
          </a:p>
          <a:p>
            <a:r>
              <a:rPr lang="sv-SE" b="1" dirty="0"/>
              <a:t>kultur, folkbildning och alternativ press</a:t>
            </a:r>
          </a:p>
        </p:txBody>
      </p:sp>
    </p:spTree>
    <p:extLst>
      <p:ext uri="{BB962C8B-B14F-4D97-AF65-F5344CB8AC3E}">
        <p14:creationId xmlns:p14="http://schemas.microsoft.com/office/powerpoint/2010/main" val="19850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ppt_x"/>
                                          </p:val>
                                        </p:tav>
                                        <p:tav tm="100000">
                                          <p:val>
                                            <p:strVal val="#ppt_x"/>
                                          </p:val>
                                        </p:tav>
                                      </p:tavLst>
                                    </p:anim>
                                    <p:anim calcmode="lin" valueType="num">
                                      <p:cBhvr additive="base">
                                        <p:cTn id="46" dur="500" fill="hold"/>
                                        <p:tgtEl>
                                          <p:spTgt spid="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additive="base">
                                        <p:cTn id="49" dur="500" fill="hold"/>
                                        <p:tgtEl>
                                          <p:spTgt spid="34"/>
                                        </p:tgtEl>
                                        <p:attrNameLst>
                                          <p:attrName>ppt_x</p:attrName>
                                        </p:attrNameLst>
                                      </p:cBhvr>
                                      <p:tavLst>
                                        <p:tav tm="0">
                                          <p:val>
                                            <p:strVal val="#ppt_x"/>
                                          </p:val>
                                        </p:tav>
                                        <p:tav tm="100000">
                                          <p:val>
                                            <p:strVal val="#ppt_x"/>
                                          </p:val>
                                        </p:tav>
                                      </p:tavLst>
                                    </p:anim>
                                    <p:anim calcmode="lin" valueType="num">
                                      <p:cBhvr additive="base">
                                        <p:cTn id="50" dur="500" fill="hold"/>
                                        <p:tgtEl>
                                          <p:spTgt spid="3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anim calcmode="lin" valueType="num">
                                      <p:cBhvr additive="base">
                                        <p:cTn id="57" dur="500" fill="hold"/>
                                        <p:tgtEl>
                                          <p:spTgt spid="47"/>
                                        </p:tgtEl>
                                        <p:attrNameLst>
                                          <p:attrName>ppt_x</p:attrName>
                                        </p:attrNameLst>
                                      </p:cBhvr>
                                      <p:tavLst>
                                        <p:tav tm="0">
                                          <p:val>
                                            <p:strVal val="#ppt_x"/>
                                          </p:val>
                                        </p:tav>
                                        <p:tav tm="100000">
                                          <p:val>
                                            <p:strVal val="#ppt_x"/>
                                          </p:val>
                                        </p:tav>
                                      </p:tavLst>
                                    </p:anim>
                                    <p:anim calcmode="lin" valueType="num">
                                      <p:cBhvr additive="base">
                                        <p:cTn id="58" dur="500" fill="hold"/>
                                        <p:tgtEl>
                                          <p:spTgt spid="4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ppt_x"/>
                                          </p:val>
                                        </p:tav>
                                        <p:tav tm="100000">
                                          <p:val>
                                            <p:strVal val="#ppt_x"/>
                                          </p:val>
                                        </p:tav>
                                      </p:tavLst>
                                    </p:anim>
                                    <p:anim calcmode="lin" valueType="num">
                                      <p:cBhvr additive="base">
                                        <p:cTn id="6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anim calcmode="lin" valueType="num">
                                      <p:cBhvr additive="base">
                                        <p:cTn id="67" dur="500" fill="hold"/>
                                        <p:tgtEl>
                                          <p:spTgt spid="4"/>
                                        </p:tgtEl>
                                        <p:attrNameLst>
                                          <p:attrName>ppt_x</p:attrName>
                                        </p:attrNameLst>
                                      </p:cBhvr>
                                      <p:tavLst>
                                        <p:tav tm="0">
                                          <p:val>
                                            <p:strVal val="#ppt_x"/>
                                          </p:val>
                                        </p:tav>
                                        <p:tav tm="100000">
                                          <p:val>
                                            <p:strVal val="#ppt_x"/>
                                          </p:val>
                                        </p:tav>
                                      </p:tavLst>
                                    </p:anim>
                                    <p:anim calcmode="lin" valueType="num">
                                      <p:cBhvr additive="base">
                                        <p:cTn id="68" dur="500" fill="hold"/>
                                        <p:tgtEl>
                                          <p:spTgt spid="4"/>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500" fill="hold"/>
                                        <p:tgtEl>
                                          <p:spTgt spid="18"/>
                                        </p:tgtEl>
                                        <p:attrNameLst>
                                          <p:attrName>ppt_x</p:attrName>
                                        </p:attrNameLst>
                                      </p:cBhvr>
                                      <p:tavLst>
                                        <p:tav tm="0">
                                          <p:val>
                                            <p:strVal val="#ppt_x"/>
                                          </p:val>
                                        </p:tav>
                                        <p:tav tm="100000">
                                          <p:val>
                                            <p:strVal val="#ppt_x"/>
                                          </p:val>
                                        </p:tav>
                                      </p:tavLst>
                                    </p:anim>
                                    <p:anim calcmode="lin" valueType="num">
                                      <p:cBhvr additive="base">
                                        <p:cTn id="72" dur="500" fill="hold"/>
                                        <p:tgtEl>
                                          <p:spTgt spid="18"/>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500" fill="hold"/>
                                        <p:tgtEl>
                                          <p:spTgt spid="19"/>
                                        </p:tgtEl>
                                        <p:attrNameLst>
                                          <p:attrName>ppt_x</p:attrName>
                                        </p:attrNameLst>
                                      </p:cBhvr>
                                      <p:tavLst>
                                        <p:tav tm="0">
                                          <p:val>
                                            <p:strVal val="#ppt_x"/>
                                          </p:val>
                                        </p:tav>
                                        <p:tav tm="100000">
                                          <p:val>
                                            <p:strVal val="#ppt_x"/>
                                          </p:val>
                                        </p:tav>
                                      </p:tavLst>
                                    </p:anim>
                                    <p:anim calcmode="lin" valueType="num">
                                      <p:cBhvr additive="base">
                                        <p:cTn id="76" dur="500" fill="hold"/>
                                        <p:tgtEl>
                                          <p:spTgt spid="1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500" fill="hold"/>
                                        <p:tgtEl>
                                          <p:spTgt spid="20"/>
                                        </p:tgtEl>
                                        <p:attrNameLst>
                                          <p:attrName>ppt_x</p:attrName>
                                        </p:attrNameLst>
                                      </p:cBhvr>
                                      <p:tavLst>
                                        <p:tav tm="0">
                                          <p:val>
                                            <p:strVal val="#ppt_x"/>
                                          </p:val>
                                        </p:tav>
                                        <p:tav tm="100000">
                                          <p:val>
                                            <p:strVal val="#ppt_x"/>
                                          </p:val>
                                        </p:tav>
                                      </p:tavLst>
                                    </p:anim>
                                    <p:anim calcmode="lin" valueType="num">
                                      <p:cBhvr additive="base">
                                        <p:cTn id="80" dur="500" fill="hold"/>
                                        <p:tgtEl>
                                          <p:spTgt spid="20"/>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10"/>
                                        </p:tgtEl>
                                        <p:attrNameLst>
                                          <p:attrName>style.visibility</p:attrName>
                                        </p:attrNameLst>
                                      </p:cBhvr>
                                      <p:to>
                                        <p:strVal val="visible"/>
                                      </p:to>
                                    </p:set>
                                    <p:anim calcmode="lin" valueType="num">
                                      <p:cBhvr additive="base">
                                        <p:cTn id="83" dur="500" fill="hold"/>
                                        <p:tgtEl>
                                          <p:spTgt spid="10"/>
                                        </p:tgtEl>
                                        <p:attrNameLst>
                                          <p:attrName>ppt_x</p:attrName>
                                        </p:attrNameLst>
                                      </p:cBhvr>
                                      <p:tavLst>
                                        <p:tav tm="0">
                                          <p:val>
                                            <p:strVal val="#ppt_x"/>
                                          </p:val>
                                        </p:tav>
                                        <p:tav tm="100000">
                                          <p:val>
                                            <p:strVal val="#ppt_x"/>
                                          </p:val>
                                        </p:tav>
                                      </p:tavLst>
                                    </p:anim>
                                    <p:anim calcmode="lin" valueType="num">
                                      <p:cBhvr additive="base">
                                        <p:cTn id="84" dur="500" fill="hold"/>
                                        <p:tgtEl>
                                          <p:spTgt spid="10"/>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16"/>
                                        </p:tgtEl>
                                        <p:attrNameLst>
                                          <p:attrName>style.visibility</p:attrName>
                                        </p:attrNameLst>
                                      </p:cBhvr>
                                      <p:to>
                                        <p:strVal val="visible"/>
                                      </p:to>
                                    </p:set>
                                    <p:anim calcmode="lin" valueType="num">
                                      <p:cBhvr additive="base">
                                        <p:cTn id="87" dur="500" fill="hold"/>
                                        <p:tgtEl>
                                          <p:spTgt spid="16"/>
                                        </p:tgtEl>
                                        <p:attrNameLst>
                                          <p:attrName>ppt_x</p:attrName>
                                        </p:attrNameLst>
                                      </p:cBhvr>
                                      <p:tavLst>
                                        <p:tav tm="0">
                                          <p:val>
                                            <p:strVal val="#ppt_x"/>
                                          </p:val>
                                        </p:tav>
                                        <p:tav tm="100000">
                                          <p:val>
                                            <p:strVal val="#ppt_x"/>
                                          </p:val>
                                        </p:tav>
                                      </p:tavLst>
                                    </p:anim>
                                    <p:anim calcmode="lin" valueType="num">
                                      <p:cBhvr additive="base">
                                        <p:cTn id="8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25"/>
                                        </p:tgtEl>
                                        <p:attrNameLst>
                                          <p:attrName>style.visibility</p:attrName>
                                        </p:attrNameLst>
                                      </p:cBhvr>
                                      <p:to>
                                        <p:strVal val="visible"/>
                                      </p:to>
                                    </p:set>
                                    <p:anim calcmode="lin" valueType="num">
                                      <p:cBhvr additive="base">
                                        <p:cTn id="93" dur="500" fill="hold"/>
                                        <p:tgtEl>
                                          <p:spTgt spid="25"/>
                                        </p:tgtEl>
                                        <p:attrNameLst>
                                          <p:attrName>ppt_x</p:attrName>
                                        </p:attrNameLst>
                                      </p:cBhvr>
                                      <p:tavLst>
                                        <p:tav tm="0">
                                          <p:val>
                                            <p:strVal val="#ppt_x"/>
                                          </p:val>
                                        </p:tav>
                                        <p:tav tm="100000">
                                          <p:val>
                                            <p:strVal val="#ppt_x"/>
                                          </p:val>
                                        </p:tav>
                                      </p:tavLst>
                                    </p:anim>
                                    <p:anim calcmode="lin" valueType="num">
                                      <p:cBhvr additive="base">
                                        <p:cTn id="94" dur="500" fill="hold"/>
                                        <p:tgtEl>
                                          <p:spTgt spid="25"/>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24"/>
                                        </p:tgtEl>
                                        <p:attrNameLst>
                                          <p:attrName>style.visibility</p:attrName>
                                        </p:attrNameLst>
                                      </p:cBhvr>
                                      <p:to>
                                        <p:strVal val="visible"/>
                                      </p:to>
                                    </p:set>
                                    <p:anim calcmode="lin" valueType="num">
                                      <p:cBhvr additive="base">
                                        <p:cTn id="97" dur="500" fill="hold"/>
                                        <p:tgtEl>
                                          <p:spTgt spid="24"/>
                                        </p:tgtEl>
                                        <p:attrNameLst>
                                          <p:attrName>ppt_x</p:attrName>
                                        </p:attrNameLst>
                                      </p:cBhvr>
                                      <p:tavLst>
                                        <p:tav tm="0">
                                          <p:val>
                                            <p:strVal val="#ppt_x"/>
                                          </p:val>
                                        </p:tav>
                                        <p:tav tm="100000">
                                          <p:val>
                                            <p:strVal val="#ppt_x"/>
                                          </p:val>
                                        </p:tav>
                                      </p:tavLst>
                                    </p:anim>
                                    <p:anim calcmode="lin" valueType="num">
                                      <p:cBhvr additive="base">
                                        <p:cTn id="9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P spid="34" grpId="0"/>
      <p:bldP spid="47" grpId="0"/>
      <p:bldP spid="6" grpId="0" animBg="1"/>
      <p:bldP spid="8" grpId="0" animBg="1"/>
      <p:bldP spid="13" grpId="0" animBg="1"/>
      <p:bldP spid="14" grpId="0"/>
      <p:bldP spid="3" grpId="0"/>
      <p:bldP spid="11" grpId="0"/>
      <p:bldP spid="12" grpId="0"/>
      <p:bldP spid="18" grpId="0"/>
      <p:bldP spid="19" grpId="0"/>
      <p:bldP spid="20" grpId="0"/>
      <p:bldP spid="2" grpId="0" animBg="1"/>
      <p:bldP spid="4" grpId="0" animBg="1"/>
      <p:bldP spid="10" grpId="0"/>
      <p:bldP spid="16" grpId="0" animBg="1"/>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lips 5">
            <a:extLst>
              <a:ext uri="{FF2B5EF4-FFF2-40B4-BE49-F238E27FC236}">
                <a16:creationId xmlns:a16="http://schemas.microsoft.com/office/drawing/2014/main" id="{D6166D9A-C006-46E5-AF12-820FC7D708F1}"/>
              </a:ext>
            </a:extLst>
          </p:cNvPr>
          <p:cNvSpPr/>
          <p:nvPr/>
        </p:nvSpPr>
        <p:spPr>
          <a:xfrm>
            <a:off x="1222993" y="843298"/>
            <a:ext cx="789709" cy="6788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textruta 7">
            <a:extLst>
              <a:ext uri="{FF2B5EF4-FFF2-40B4-BE49-F238E27FC236}">
                <a16:creationId xmlns:a16="http://schemas.microsoft.com/office/drawing/2014/main" id="{3BBFCFC8-B520-49C7-8FE5-039648E8B284}"/>
              </a:ext>
            </a:extLst>
          </p:cNvPr>
          <p:cNvSpPr txBox="1"/>
          <p:nvPr/>
        </p:nvSpPr>
        <p:spPr>
          <a:xfrm>
            <a:off x="1188994" y="934889"/>
            <a:ext cx="941475" cy="461665"/>
          </a:xfrm>
          <a:prstGeom prst="rect">
            <a:avLst/>
          </a:prstGeom>
          <a:noFill/>
        </p:spPr>
        <p:txBody>
          <a:bodyPr wrap="square" rtlCol="0">
            <a:spAutoFit/>
          </a:bodyPr>
          <a:lstStyle/>
          <a:p>
            <a:r>
              <a:rPr lang="sv-SE" sz="1200" b="1" dirty="0">
                <a:solidFill>
                  <a:schemeClr val="bg1"/>
                </a:solidFill>
              </a:rPr>
              <a:t>Kommunal</a:t>
            </a:r>
          </a:p>
          <a:p>
            <a:r>
              <a:rPr lang="sv-SE" sz="1200" b="1" dirty="0">
                <a:solidFill>
                  <a:schemeClr val="bg1"/>
                </a:solidFill>
              </a:rPr>
              <a:t>förvaltning</a:t>
            </a:r>
          </a:p>
        </p:txBody>
      </p:sp>
      <p:sp>
        <p:nvSpPr>
          <p:cNvPr id="11" name="Ellips 10">
            <a:extLst>
              <a:ext uri="{FF2B5EF4-FFF2-40B4-BE49-F238E27FC236}">
                <a16:creationId xmlns:a16="http://schemas.microsoft.com/office/drawing/2014/main" id="{BBB078BC-4ED9-4408-A6E7-3620BAFC897C}"/>
              </a:ext>
            </a:extLst>
          </p:cNvPr>
          <p:cNvSpPr/>
          <p:nvPr/>
        </p:nvSpPr>
        <p:spPr>
          <a:xfrm>
            <a:off x="1211594" y="3651413"/>
            <a:ext cx="789709" cy="6788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xtruta 11">
            <a:extLst>
              <a:ext uri="{FF2B5EF4-FFF2-40B4-BE49-F238E27FC236}">
                <a16:creationId xmlns:a16="http://schemas.microsoft.com/office/drawing/2014/main" id="{CABCF122-DA09-4125-8522-19F20862EC03}"/>
              </a:ext>
            </a:extLst>
          </p:cNvPr>
          <p:cNvSpPr txBox="1"/>
          <p:nvPr/>
        </p:nvSpPr>
        <p:spPr>
          <a:xfrm>
            <a:off x="1134062" y="3726708"/>
            <a:ext cx="916341" cy="461665"/>
          </a:xfrm>
          <a:prstGeom prst="rect">
            <a:avLst/>
          </a:prstGeom>
          <a:noFill/>
        </p:spPr>
        <p:txBody>
          <a:bodyPr wrap="none" rtlCol="0">
            <a:spAutoFit/>
          </a:bodyPr>
          <a:lstStyle/>
          <a:p>
            <a:r>
              <a:rPr lang="sv-SE" sz="1200" b="1" dirty="0">
                <a:solidFill>
                  <a:schemeClr val="bg1"/>
                </a:solidFill>
              </a:rPr>
              <a:t>Kommunal </a:t>
            </a:r>
          </a:p>
          <a:p>
            <a:r>
              <a:rPr lang="sv-SE" sz="1200" b="1" dirty="0">
                <a:solidFill>
                  <a:schemeClr val="bg1"/>
                </a:solidFill>
              </a:rPr>
              <a:t>förvaltning</a:t>
            </a:r>
          </a:p>
        </p:txBody>
      </p:sp>
      <p:sp>
        <p:nvSpPr>
          <p:cNvPr id="15" name="Ellips 14">
            <a:extLst>
              <a:ext uri="{FF2B5EF4-FFF2-40B4-BE49-F238E27FC236}">
                <a16:creationId xmlns:a16="http://schemas.microsoft.com/office/drawing/2014/main" id="{349BF0B0-49A2-4A60-92E3-9322C90FE53B}"/>
              </a:ext>
            </a:extLst>
          </p:cNvPr>
          <p:cNvSpPr/>
          <p:nvPr/>
        </p:nvSpPr>
        <p:spPr>
          <a:xfrm>
            <a:off x="112337" y="2132521"/>
            <a:ext cx="789709" cy="6788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textruta 15">
            <a:extLst>
              <a:ext uri="{FF2B5EF4-FFF2-40B4-BE49-F238E27FC236}">
                <a16:creationId xmlns:a16="http://schemas.microsoft.com/office/drawing/2014/main" id="{8ABA5A07-FC71-4C99-B2EF-FFB795B50FE8}"/>
              </a:ext>
            </a:extLst>
          </p:cNvPr>
          <p:cNvSpPr txBox="1"/>
          <p:nvPr/>
        </p:nvSpPr>
        <p:spPr>
          <a:xfrm>
            <a:off x="166649" y="2210347"/>
            <a:ext cx="681084" cy="523220"/>
          </a:xfrm>
          <a:prstGeom prst="rect">
            <a:avLst/>
          </a:prstGeom>
          <a:noFill/>
        </p:spPr>
        <p:txBody>
          <a:bodyPr wrap="none" rtlCol="0">
            <a:spAutoFit/>
          </a:bodyPr>
          <a:lstStyle/>
          <a:p>
            <a:pPr algn="ctr"/>
            <a:r>
              <a:rPr lang="sv-SE" sz="1400" dirty="0">
                <a:solidFill>
                  <a:schemeClr val="bg1"/>
                </a:solidFill>
              </a:rPr>
              <a:t>Berörd</a:t>
            </a:r>
          </a:p>
          <a:p>
            <a:pPr algn="ctr"/>
            <a:r>
              <a:rPr lang="sv-SE" sz="1400" dirty="0">
                <a:solidFill>
                  <a:schemeClr val="bg1"/>
                </a:solidFill>
              </a:rPr>
              <a:t>aktör</a:t>
            </a:r>
          </a:p>
        </p:txBody>
      </p:sp>
      <p:sp>
        <p:nvSpPr>
          <p:cNvPr id="18" name="Ellips 17">
            <a:extLst>
              <a:ext uri="{FF2B5EF4-FFF2-40B4-BE49-F238E27FC236}">
                <a16:creationId xmlns:a16="http://schemas.microsoft.com/office/drawing/2014/main" id="{43770731-8A01-437C-AA5F-65D32E4F5ACC}"/>
              </a:ext>
            </a:extLst>
          </p:cNvPr>
          <p:cNvSpPr/>
          <p:nvPr/>
        </p:nvSpPr>
        <p:spPr>
          <a:xfrm>
            <a:off x="36279" y="4839829"/>
            <a:ext cx="789709" cy="6788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textruta 18">
            <a:extLst>
              <a:ext uri="{FF2B5EF4-FFF2-40B4-BE49-F238E27FC236}">
                <a16:creationId xmlns:a16="http://schemas.microsoft.com/office/drawing/2014/main" id="{8E22571F-0C88-411D-9DAF-3F2A9A5620D6}"/>
              </a:ext>
            </a:extLst>
          </p:cNvPr>
          <p:cNvSpPr txBox="1"/>
          <p:nvPr/>
        </p:nvSpPr>
        <p:spPr>
          <a:xfrm>
            <a:off x="90591" y="4880498"/>
            <a:ext cx="681084" cy="523220"/>
          </a:xfrm>
          <a:prstGeom prst="rect">
            <a:avLst/>
          </a:prstGeom>
          <a:noFill/>
        </p:spPr>
        <p:txBody>
          <a:bodyPr wrap="none" rtlCol="0">
            <a:spAutoFit/>
          </a:bodyPr>
          <a:lstStyle/>
          <a:p>
            <a:pPr algn="ctr"/>
            <a:r>
              <a:rPr lang="sv-SE" sz="1400" dirty="0">
                <a:solidFill>
                  <a:schemeClr val="bg1"/>
                </a:solidFill>
              </a:rPr>
              <a:t>Berörd</a:t>
            </a:r>
          </a:p>
          <a:p>
            <a:pPr algn="ctr"/>
            <a:r>
              <a:rPr lang="sv-SE" sz="1400" dirty="0">
                <a:solidFill>
                  <a:schemeClr val="bg1"/>
                </a:solidFill>
              </a:rPr>
              <a:t>aktör</a:t>
            </a:r>
          </a:p>
        </p:txBody>
      </p:sp>
      <p:sp>
        <p:nvSpPr>
          <p:cNvPr id="20" name="Ellips 19">
            <a:extLst>
              <a:ext uri="{FF2B5EF4-FFF2-40B4-BE49-F238E27FC236}">
                <a16:creationId xmlns:a16="http://schemas.microsoft.com/office/drawing/2014/main" id="{1B7E2A99-BEFD-4397-BA7A-42FDF7506575}"/>
              </a:ext>
            </a:extLst>
          </p:cNvPr>
          <p:cNvSpPr/>
          <p:nvPr/>
        </p:nvSpPr>
        <p:spPr>
          <a:xfrm>
            <a:off x="1315734" y="4949343"/>
            <a:ext cx="789709" cy="6788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textruta 20">
            <a:extLst>
              <a:ext uri="{FF2B5EF4-FFF2-40B4-BE49-F238E27FC236}">
                <a16:creationId xmlns:a16="http://schemas.microsoft.com/office/drawing/2014/main" id="{6DE3A242-DA56-4EA0-B569-14E73CC646FC}"/>
              </a:ext>
            </a:extLst>
          </p:cNvPr>
          <p:cNvSpPr txBox="1"/>
          <p:nvPr/>
        </p:nvSpPr>
        <p:spPr>
          <a:xfrm>
            <a:off x="1370046" y="5027169"/>
            <a:ext cx="681084" cy="523220"/>
          </a:xfrm>
          <a:prstGeom prst="rect">
            <a:avLst/>
          </a:prstGeom>
          <a:noFill/>
        </p:spPr>
        <p:txBody>
          <a:bodyPr wrap="none" rtlCol="0">
            <a:spAutoFit/>
          </a:bodyPr>
          <a:lstStyle/>
          <a:p>
            <a:pPr algn="ctr"/>
            <a:r>
              <a:rPr lang="sv-SE" sz="1400" dirty="0">
                <a:solidFill>
                  <a:schemeClr val="bg1"/>
                </a:solidFill>
              </a:rPr>
              <a:t>Berörd</a:t>
            </a:r>
          </a:p>
          <a:p>
            <a:pPr algn="ctr"/>
            <a:r>
              <a:rPr lang="sv-SE" sz="1400" dirty="0">
                <a:solidFill>
                  <a:schemeClr val="bg1"/>
                </a:solidFill>
              </a:rPr>
              <a:t>aktör</a:t>
            </a:r>
          </a:p>
        </p:txBody>
      </p:sp>
      <p:sp>
        <p:nvSpPr>
          <p:cNvPr id="22" name="Ellips 21">
            <a:extLst>
              <a:ext uri="{FF2B5EF4-FFF2-40B4-BE49-F238E27FC236}">
                <a16:creationId xmlns:a16="http://schemas.microsoft.com/office/drawing/2014/main" id="{A7B091DD-0D8A-40D1-B02A-EBADEB0AFE57}"/>
              </a:ext>
            </a:extLst>
          </p:cNvPr>
          <p:cNvSpPr/>
          <p:nvPr/>
        </p:nvSpPr>
        <p:spPr>
          <a:xfrm>
            <a:off x="2512847" y="4827558"/>
            <a:ext cx="789709" cy="6788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textruta 22">
            <a:extLst>
              <a:ext uri="{FF2B5EF4-FFF2-40B4-BE49-F238E27FC236}">
                <a16:creationId xmlns:a16="http://schemas.microsoft.com/office/drawing/2014/main" id="{DEA08666-1AE0-40D8-849C-C237D8068DCC}"/>
              </a:ext>
            </a:extLst>
          </p:cNvPr>
          <p:cNvSpPr txBox="1"/>
          <p:nvPr/>
        </p:nvSpPr>
        <p:spPr>
          <a:xfrm>
            <a:off x="2567159" y="4851646"/>
            <a:ext cx="681084" cy="523220"/>
          </a:xfrm>
          <a:prstGeom prst="rect">
            <a:avLst/>
          </a:prstGeom>
          <a:noFill/>
        </p:spPr>
        <p:txBody>
          <a:bodyPr wrap="none" rtlCol="0">
            <a:spAutoFit/>
          </a:bodyPr>
          <a:lstStyle/>
          <a:p>
            <a:pPr algn="ctr"/>
            <a:r>
              <a:rPr lang="sv-SE" sz="1400" dirty="0">
                <a:solidFill>
                  <a:schemeClr val="bg1"/>
                </a:solidFill>
              </a:rPr>
              <a:t>Berörd</a:t>
            </a:r>
          </a:p>
          <a:p>
            <a:pPr algn="ctr"/>
            <a:r>
              <a:rPr lang="sv-SE" sz="1400" dirty="0">
                <a:solidFill>
                  <a:schemeClr val="bg1"/>
                </a:solidFill>
              </a:rPr>
              <a:t>aktör</a:t>
            </a:r>
          </a:p>
        </p:txBody>
      </p:sp>
      <p:sp>
        <p:nvSpPr>
          <p:cNvPr id="24" name="Ellips 23">
            <a:extLst>
              <a:ext uri="{FF2B5EF4-FFF2-40B4-BE49-F238E27FC236}">
                <a16:creationId xmlns:a16="http://schemas.microsoft.com/office/drawing/2014/main" id="{598D4AB4-B68F-4B30-8423-31EAEDD2E775}"/>
              </a:ext>
            </a:extLst>
          </p:cNvPr>
          <p:cNvSpPr/>
          <p:nvPr/>
        </p:nvSpPr>
        <p:spPr>
          <a:xfrm>
            <a:off x="1168680" y="2104063"/>
            <a:ext cx="789709" cy="6788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textruta 24">
            <a:extLst>
              <a:ext uri="{FF2B5EF4-FFF2-40B4-BE49-F238E27FC236}">
                <a16:creationId xmlns:a16="http://schemas.microsoft.com/office/drawing/2014/main" id="{7C9A7C99-500E-4A9F-9DD0-E072C65B770D}"/>
              </a:ext>
            </a:extLst>
          </p:cNvPr>
          <p:cNvSpPr txBox="1"/>
          <p:nvPr/>
        </p:nvSpPr>
        <p:spPr>
          <a:xfrm>
            <a:off x="1222992" y="2181889"/>
            <a:ext cx="681084" cy="523220"/>
          </a:xfrm>
          <a:prstGeom prst="rect">
            <a:avLst/>
          </a:prstGeom>
          <a:noFill/>
        </p:spPr>
        <p:txBody>
          <a:bodyPr wrap="none" rtlCol="0">
            <a:spAutoFit/>
          </a:bodyPr>
          <a:lstStyle/>
          <a:p>
            <a:pPr algn="ctr"/>
            <a:r>
              <a:rPr lang="sv-SE" sz="1400" dirty="0">
                <a:solidFill>
                  <a:schemeClr val="bg1"/>
                </a:solidFill>
              </a:rPr>
              <a:t>Berörd</a:t>
            </a:r>
          </a:p>
          <a:p>
            <a:pPr algn="ctr"/>
            <a:r>
              <a:rPr lang="sv-SE" sz="1400" dirty="0">
                <a:solidFill>
                  <a:schemeClr val="bg1"/>
                </a:solidFill>
              </a:rPr>
              <a:t>aktör</a:t>
            </a:r>
          </a:p>
        </p:txBody>
      </p:sp>
      <p:sp>
        <p:nvSpPr>
          <p:cNvPr id="26" name="Ellips 25">
            <a:extLst>
              <a:ext uri="{FF2B5EF4-FFF2-40B4-BE49-F238E27FC236}">
                <a16:creationId xmlns:a16="http://schemas.microsoft.com/office/drawing/2014/main" id="{9948E4EB-E595-4204-99ED-F9A31FC1D4FE}"/>
              </a:ext>
            </a:extLst>
          </p:cNvPr>
          <p:cNvSpPr/>
          <p:nvPr/>
        </p:nvSpPr>
        <p:spPr>
          <a:xfrm>
            <a:off x="2343938" y="2148345"/>
            <a:ext cx="789709" cy="6788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textruta 26">
            <a:extLst>
              <a:ext uri="{FF2B5EF4-FFF2-40B4-BE49-F238E27FC236}">
                <a16:creationId xmlns:a16="http://schemas.microsoft.com/office/drawing/2014/main" id="{3B0B352A-9692-4B08-97A0-0BD5D2AF8387}"/>
              </a:ext>
            </a:extLst>
          </p:cNvPr>
          <p:cNvSpPr txBox="1"/>
          <p:nvPr/>
        </p:nvSpPr>
        <p:spPr>
          <a:xfrm>
            <a:off x="2407224" y="2226171"/>
            <a:ext cx="681084" cy="523220"/>
          </a:xfrm>
          <a:prstGeom prst="rect">
            <a:avLst/>
          </a:prstGeom>
          <a:noFill/>
        </p:spPr>
        <p:txBody>
          <a:bodyPr wrap="none" rtlCol="0">
            <a:spAutoFit/>
          </a:bodyPr>
          <a:lstStyle/>
          <a:p>
            <a:pPr algn="ctr"/>
            <a:r>
              <a:rPr lang="sv-SE" sz="1400" dirty="0">
                <a:solidFill>
                  <a:schemeClr val="bg1"/>
                </a:solidFill>
              </a:rPr>
              <a:t>Berörd</a:t>
            </a:r>
          </a:p>
          <a:p>
            <a:pPr algn="ctr"/>
            <a:r>
              <a:rPr lang="sv-SE" sz="1400" dirty="0">
                <a:solidFill>
                  <a:schemeClr val="bg1"/>
                </a:solidFill>
              </a:rPr>
              <a:t>aktör</a:t>
            </a:r>
          </a:p>
        </p:txBody>
      </p:sp>
      <p:sp>
        <p:nvSpPr>
          <p:cNvPr id="28" name="Ellips 27">
            <a:extLst>
              <a:ext uri="{FF2B5EF4-FFF2-40B4-BE49-F238E27FC236}">
                <a16:creationId xmlns:a16="http://schemas.microsoft.com/office/drawing/2014/main" id="{3090D4C8-D6EE-4925-AC4B-B2A616C27D94}"/>
              </a:ext>
            </a:extLst>
          </p:cNvPr>
          <p:cNvSpPr/>
          <p:nvPr/>
        </p:nvSpPr>
        <p:spPr>
          <a:xfrm>
            <a:off x="3472884" y="1849947"/>
            <a:ext cx="789709" cy="678873"/>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textruta 28">
            <a:extLst>
              <a:ext uri="{FF2B5EF4-FFF2-40B4-BE49-F238E27FC236}">
                <a16:creationId xmlns:a16="http://schemas.microsoft.com/office/drawing/2014/main" id="{C685CAF0-1D90-46A3-98AD-C1154D46A2AC}"/>
              </a:ext>
            </a:extLst>
          </p:cNvPr>
          <p:cNvSpPr txBox="1"/>
          <p:nvPr/>
        </p:nvSpPr>
        <p:spPr>
          <a:xfrm>
            <a:off x="3397000" y="2024172"/>
            <a:ext cx="1012137" cy="276999"/>
          </a:xfrm>
          <a:prstGeom prst="rect">
            <a:avLst/>
          </a:prstGeom>
          <a:noFill/>
        </p:spPr>
        <p:txBody>
          <a:bodyPr wrap="none" rtlCol="0">
            <a:spAutoFit/>
          </a:bodyPr>
          <a:lstStyle/>
          <a:p>
            <a:r>
              <a:rPr lang="sv-SE" sz="1200" b="1" dirty="0"/>
              <a:t>Myndigheter</a:t>
            </a:r>
          </a:p>
        </p:txBody>
      </p:sp>
      <p:sp>
        <p:nvSpPr>
          <p:cNvPr id="30" name="Ellips 29">
            <a:extLst>
              <a:ext uri="{FF2B5EF4-FFF2-40B4-BE49-F238E27FC236}">
                <a16:creationId xmlns:a16="http://schemas.microsoft.com/office/drawing/2014/main" id="{43AFE1E3-1C49-4C4C-8F42-A4F41FC94A69}"/>
              </a:ext>
            </a:extLst>
          </p:cNvPr>
          <p:cNvSpPr/>
          <p:nvPr/>
        </p:nvSpPr>
        <p:spPr>
          <a:xfrm>
            <a:off x="2300958" y="3230704"/>
            <a:ext cx="789709" cy="678873"/>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textruta 30">
            <a:extLst>
              <a:ext uri="{FF2B5EF4-FFF2-40B4-BE49-F238E27FC236}">
                <a16:creationId xmlns:a16="http://schemas.microsoft.com/office/drawing/2014/main" id="{7D0A67F9-C21F-47B3-935D-9F39779A5B9B}"/>
              </a:ext>
            </a:extLst>
          </p:cNvPr>
          <p:cNvSpPr txBox="1"/>
          <p:nvPr/>
        </p:nvSpPr>
        <p:spPr>
          <a:xfrm>
            <a:off x="2386429" y="3308531"/>
            <a:ext cx="681084" cy="523220"/>
          </a:xfrm>
          <a:prstGeom prst="rect">
            <a:avLst/>
          </a:prstGeom>
          <a:noFill/>
        </p:spPr>
        <p:txBody>
          <a:bodyPr wrap="none" rtlCol="0">
            <a:spAutoFit/>
          </a:bodyPr>
          <a:lstStyle/>
          <a:p>
            <a:pPr algn="ctr"/>
            <a:r>
              <a:rPr lang="sv-SE" sz="1400" dirty="0"/>
              <a:t>Berörd</a:t>
            </a:r>
          </a:p>
          <a:p>
            <a:pPr algn="ctr"/>
            <a:r>
              <a:rPr lang="sv-SE" sz="1400" dirty="0"/>
              <a:t>aktör</a:t>
            </a:r>
          </a:p>
        </p:txBody>
      </p:sp>
      <p:sp>
        <p:nvSpPr>
          <p:cNvPr id="32" name="Ellips 31">
            <a:extLst>
              <a:ext uri="{FF2B5EF4-FFF2-40B4-BE49-F238E27FC236}">
                <a16:creationId xmlns:a16="http://schemas.microsoft.com/office/drawing/2014/main" id="{78A259F4-A2A9-499E-9A35-58348F1A460A}"/>
              </a:ext>
            </a:extLst>
          </p:cNvPr>
          <p:cNvSpPr/>
          <p:nvPr/>
        </p:nvSpPr>
        <p:spPr>
          <a:xfrm>
            <a:off x="3504235" y="3230704"/>
            <a:ext cx="789709" cy="678873"/>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textruta 32">
            <a:extLst>
              <a:ext uri="{FF2B5EF4-FFF2-40B4-BE49-F238E27FC236}">
                <a16:creationId xmlns:a16="http://schemas.microsoft.com/office/drawing/2014/main" id="{CA79F6BA-3C50-4108-BE56-8FCE21B8E658}"/>
              </a:ext>
            </a:extLst>
          </p:cNvPr>
          <p:cNvSpPr txBox="1"/>
          <p:nvPr/>
        </p:nvSpPr>
        <p:spPr>
          <a:xfrm>
            <a:off x="3553257" y="3308530"/>
            <a:ext cx="691664" cy="523220"/>
          </a:xfrm>
          <a:prstGeom prst="rect">
            <a:avLst/>
          </a:prstGeom>
          <a:noFill/>
        </p:spPr>
        <p:txBody>
          <a:bodyPr wrap="none" rtlCol="0">
            <a:spAutoFit/>
          </a:bodyPr>
          <a:lstStyle/>
          <a:p>
            <a:pPr algn="ctr"/>
            <a:r>
              <a:rPr lang="sv-SE" sz="1400" dirty="0"/>
              <a:t>Berörd</a:t>
            </a:r>
          </a:p>
          <a:p>
            <a:pPr algn="ctr"/>
            <a:r>
              <a:rPr lang="sv-SE" sz="1400" dirty="0"/>
              <a:t>aktör</a:t>
            </a:r>
          </a:p>
        </p:txBody>
      </p:sp>
      <p:sp>
        <p:nvSpPr>
          <p:cNvPr id="34" name="Ellips 33">
            <a:extLst>
              <a:ext uri="{FF2B5EF4-FFF2-40B4-BE49-F238E27FC236}">
                <a16:creationId xmlns:a16="http://schemas.microsoft.com/office/drawing/2014/main" id="{1DC54070-BE90-41FC-B7E0-C16F7681A262}"/>
              </a:ext>
            </a:extLst>
          </p:cNvPr>
          <p:cNvSpPr/>
          <p:nvPr/>
        </p:nvSpPr>
        <p:spPr>
          <a:xfrm>
            <a:off x="4724664" y="3207317"/>
            <a:ext cx="832718" cy="678873"/>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textruta 34">
            <a:extLst>
              <a:ext uri="{FF2B5EF4-FFF2-40B4-BE49-F238E27FC236}">
                <a16:creationId xmlns:a16="http://schemas.microsoft.com/office/drawing/2014/main" id="{B8B7033E-367D-4E73-A81F-18FE6F687F7F}"/>
              </a:ext>
            </a:extLst>
          </p:cNvPr>
          <p:cNvSpPr txBox="1"/>
          <p:nvPr/>
        </p:nvSpPr>
        <p:spPr>
          <a:xfrm>
            <a:off x="4789772" y="3268333"/>
            <a:ext cx="697616" cy="523220"/>
          </a:xfrm>
          <a:prstGeom prst="rect">
            <a:avLst/>
          </a:prstGeom>
          <a:noFill/>
        </p:spPr>
        <p:txBody>
          <a:bodyPr wrap="square" rtlCol="0">
            <a:spAutoFit/>
          </a:bodyPr>
          <a:lstStyle/>
          <a:p>
            <a:pPr algn="ctr"/>
            <a:r>
              <a:rPr lang="sv-SE" sz="1400" dirty="0"/>
              <a:t>Berörd</a:t>
            </a:r>
          </a:p>
          <a:p>
            <a:pPr algn="ctr"/>
            <a:r>
              <a:rPr lang="sv-SE" sz="1400" dirty="0"/>
              <a:t>aktör</a:t>
            </a:r>
          </a:p>
        </p:txBody>
      </p:sp>
      <p:sp>
        <p:nvSpPr>
          <p:cNvPr id="37" name="textruta 36">
            <a:extLst>
              <a:ext uri="{FF2B5EF4-FFF2-40B4-BE49-F238E27FC236}">
                <a16:creationId xmlns:a16="http://schemas.microsoft.com/office/drawing/2014/main" id="{4F0D5785-E713-4050-8ED6-5C90D9FB4035}"/>
              </a:ext>
            </a:extLst>
          </p:cNvPr>
          <p:cNvSpPr txBox="1"/>
          <p:nvPr/>
        </p:nvSpPr>
        <p:spPr>
          <a:xfrm>
            <a:off x="407093" y="293924"/>
            <a:ext cx="1329916" cy="369332"/>
          </a:xfrm>
          <a:prstGeom prst="rect">
            <a:avLst/>
          </a:prstGeom>
          <a:solidFill>
            <a:srgbClr val="FF0000"/>
          </a:solidFill>
        </p:spPr>
        <p:txBody>
          <a:bodyPr wrap="none" rtlCol="0">
            <a:spAutoFit/>
          </a:bodyPr>
          <a:lstStyle/>
          <a:p>
            <a:r>
              <a:rPr lang="sv-SE" b="1" dirty="0">
                <a:solidFill>
                  <a:schemeClr val="bg1"/>
                </a:solidFill>
              </a:rPr>
              <a:t>Enkla frågor</a:t>
            </a:r>
          </a:p>
        </p:txBody>
      </p:sp>
      <p:sp>
        <p:nvSpPr>
          <p:cNvPr id="38" name="textruta 37">
            <a:extLst>
              <a:ext uri="{FF2B5EF4-FFF2-40B4-BE49-F238E27FC236}">
                <a16:creationId xmlns:a16="http://schemas.microsoft.com/office/drawing/2014/main" id="{2EC33B39-6A59-4C26-8D09-8980B1EF5E5E}"/>
              </a:ext>
            </a:extLst>
          </p:cNvPr>
          <p:cNvSpPr txBox="1"/>
          <p:nvPr/>
        </p:nvSpPr>
        <p:spPr>
          <a:xfrm>
            <a:off x="2764903" y="1249137"/>
            <a:ext cx="2124236" cy="369332"/>
          </a:xfrm>
          <a:prstGeom prst="rect">
            <a:avLst/>
          </a:prstGeom>
          <a:solidFill>
            <a:schemeClr val="accent4"/>
          </a:solidFill>
        </p:spPr>
        <p:txBody>
          <a:bodyPr wrap="none" rtlCol="0">
            <a:spAutoFit/>
          </a:bodyPr>
          <a:lstStyle/>
          <a:p>
            <a:r>
              <a:rPr lang="sv-SE" b="1" dirty="0"/>
              <a:t>Komplicerade frågor</a:t>
            </a:r>
          </a:p>
        </p:txBody>
      </p:sp>
      <p:cxnSp>
        <p:nvCxnSpPr>
          <p:cNvPr id="41" name="Rak pilkoppling 40">
            <a:extLst>
              <a:ext uri="{FF2B5EF4-FFF2-40B4-BE49-F238E27FC236}">
                <a16:creationId xmlns:a16="http://schemas.microsoft.com/office/drawing/2014/main" id="{B702A025-448A-48ED-8D2E-AED7F90CA546}"/>
              </a:ext>
            </a:extLst>
          </p:cNvPr>
          <p:cNvCxnSpPr>
            <a:cxnSpLocks/>
          </p:cNvCxnSpPr>
          <p:nvPr/>
        </p:nvCxnSpPr>
        <p:spPr>
          <a:xfrm>
            <a:off x="4254100" y="2459645"/>
            <a:ext cx="658374" cy="677194"/>
          </a:xfrm>
          <a:prstGeom prst="straightConnector1">
            <a:avLst/>
          </a:prstGeom>
          <a:ln w="57150">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Rak pilkoppling 42">
            <a:extLst>
              <a:ext uri="{FF2B5EF4-FFF2-40B4-BE49-F238E27FC236}">
                <a16:creationId xmlns:a16="http://schemas.microsoft.com/office/drawing/2014/main" id="{0E3C90E7-DBB2-4A24-A407-0EAC912FE69D}"/>
              </a:ext>
            </a:extLst>
          </p:cNvPr>
          <p:cNvCxnSpPr>
            <a:cxnSpLocks/>
          </p:cNvCxnSpPr>
          <p:nvPr/>
        </p:nvCxnSpPr>
        <p:spPr>
          <a:xfrm>
            <a:off x="3911302" y="2561361"/>
            <a:ext cx="2631" cy="578241"/>
          </a:xfrm>
          <a:prstGeom prst="straightConnector1">
            <a:avLst/>
          </a:prstGeom>
          <a:ln w="57150">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Rak pilkoppling 43">
            <a:extLst>
              <a:ext uri="{FF2B5EF4-FFF2-40B4-BE49-F238E27FC236}">
                <a16:creationId xmlns:a16="http://schemas.microsoft.com/office/drawing/2014/main" id="{64A50990-56FA-4822-88CC-569CB4EA54BE}"/>
              </a:ext>
            </a:extLst>
          </p:cNvPr>
          <p:cNvCxnSpPr>
            <a:cxnSpLocks/>
          </p:cNvCxnSpPr>
          <p:nvPr/>
        </p:nvCxnSpPr>
        <p:spPr>
          <a:xfrm flipH="1">
            <a:off x="2866827" y="2490900"/>
            <a:ext cx="722643" cy="659717"/>
          </a:xfrm>
          <a:prstGeom prst="straightConnector1">
            <a:avLst/>
          </a:prstGeom>
          <a:ln w="57150">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Rak pilkoppling 56">
            <a:extLst>
              <a:ext uri="{FF2B5EF4-FFF2-40B4-BE49-F238E27FC236}">
                <a16:creationId xmlns:a16="http://schemas.microsoft.com/office/drawing/2014/main" id="{8C12E1DA-9E4E-4BE7-8FE4-EDE531D8908A}"/>
              </a:ext>
            </a:extLst>
          </p:cNvPr>
          <p:cNvCxnSpPr>
            <a:cxnSpLocks/>
          </p:cNvCxnSpPr>
          <p:nvPr/>
        </p:nvCxnSpPr>
        <p:spPr>
          <a:xfrm>
            <a:off x="2024023" y="4188373"/>
            <a:ext cx="658374" cy="677194"/>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Rak pilkoppling 57">
            <a:extLst>
              <a:ext uri="{FF2B5EF4-FFF2-40B4-BE49-F238E27FC236}">
                <a16:creationId xmlns:a16="http://schemas.microsoft.com/office/drawing/2014/main" id="{A0DB7DBE-4B61-4497-AAA7-45ECAC5741D0}"/>
              </a:ext>
            </a:extLst>
          </p:cNvPr>
          <p:cNvCxnSpPr>
            <a:cxnSpLocks/>
          </p:cNvCxnSpPr>
          <p:nvPr/>
        </p:nvCxnSpPr>
        <p:spPr>
          <a:xfrm>
            <a:off x="1620604" y="4347762"/>
            <a:ext cx="2631" cy="578241"/>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Rak pilkoppling 58">
            <a:extLst>
              <a:ext uri="{FF2B5EF4-FFF2-40B4-BE49-F238E27FC236}">
                <a16:creationId xmlns:a16="http://schemas.microsoft.com/office/drawing/2014/main" id="{F044B627-B347-48CF-A40F-D7EBE3C32E12}"/>
              </a:ext>
            </a:extLst>
          </p:cNvPr>
          <p:cNvCxnSpPr>
            <a:cxnSpLocks/>
          </p:cNvCxnSpPr>
          <p:nvPr/>
        </p:nvCxnSpPr>
        <p:spPr>
          <a:xfrm flipH="1">
            <a:off x="467162" y="4185281"/>
            <a:ext cx="722643" cy="659717"/>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Rak pilkoppling 60">
            <a:extLst>
              <a:ext uri="{FF2B5EF4-FFF2-40B4-BE49-F238E27FC236}">
                <a16:creationId xmlns:a16="http://schemas.microsoft.com/office/drawing/2014/main" id="{C01C086D-7C20-4092-B2E5-25C8116657E9}"/>
              </a:ext>
            </a:extLst>
          </p:cNvPr>
          <p:cNvCxnSpPr>
            <a:cxnSpLocks/>
          </p:cNvCxnSpPr>
          <p:nvPr/>
        </p:nvCxnSpPr>
        <p:spPr>
          <a:xfrm flipH="1">
            <a:off x="616781" y="1485696"/>
            <a:ext cx="635522" cy="5766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Rak pilkoppling 61">
            <a:extLst>
              <a:ext uri="{FF2B5EF4-FFF2-40B4-BE49-F238E27FC236}">
                <a16:creationId xmlns:a16="http://schemas.microsoft.com/office/drawing/2014/main" id="{6996CFD6-F9FB-401E-8525-DF0E563FD199}"/>
              </a:ext>
            </a:extLst>
          </p:cNvPr>
          <p:cNvCxnSpPr>
            <a:cxnSpLocks/>
          </p:cNvCxnSpPr>
          <p:nvPr/>
        </p:nvCxnSpPr>
        <p:spPr>
          <a:xfrm flipH="1">
            <a:off x="1580206" y="1580962"/>
            <a:ext cx="12026" cy="4064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Rak pilkoppling 62">
            <a:extLst>
              <a:ext uri="{FF2B5EF4-FFF2-40B4-BE49-F238E27FC236}">
                <a16:creationId xmlns:a16="http://schemas.microsoft.com/office/drawing/2014/main" id="{FC579534-9687-465D-B66F-D41CB335A250}"/>
              </a:ext>
            </a:extLst>
          </p:cNvPr>
          <p:cNvCxnSpPr>
            <a:cxnSpLocks/>
          </p:cNvCxnSpPr>
          <p:nvPr/>
        </p:nvCxnSpPr>
        <p:spPr>
          <a:xfrm>
            <a:off x="2001854" y="1522171"/>
            <a:ext cx="550782" cy="5953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7" name="textruta 66">
            <a:extLst>
              <a:ext uri="{FF2B5EF4-FFF2-40B4-BE49-F238E27FC236}">
                <a16:creationId xmlns:a16="http://schemas.microsoft.com/office/drawing/2014/main" id="{7E4ADC9D-2C71-4921-8DCC-1F20FEDFFC3B}"/>
              </a:ext>
            </a:extLst>
          </p:cNvPr>
          <p:cNvSpPr txBox="1"/>
          <p:nvPr/>
        </p:nvSpPr>
        <p:spPr>
          <a:xfrm>
            <a:off x="137509" y="2975158"/>
            <a:ext cx="1875193" cy="584775"/>
          </a:xfrm>
          <a:prstGeom prst="rect">
            <a:avLst/>
          </a:prstGeom>
          <a:solidFill>
            <a:srgbClr val="FF0000"/>
          </a:solidFill>
        </p:spPr>
        <p:txBody>
          <a:bodyPr wrap="none" rtlCol="0">
            <a:spAutoFit/>
          </a:bodyPr>
          <a:lstStyle/>
          <a:p>
            <a:pPr algn="ctr"/>
            <a:r>
              <a:rPr lang="sv-SE" b="1" dirty="0">
                <a:solidFill>
                  <a:schemeClr val="bg1"/>
                </a:solidFill>
              </a:rPr>
              <a:t>Information</a:t>
            </a:r>
          </a:p>
          <a:p>
            <a:pPr algn="ctr"/>
            <a:r>
              <a:rPr lang="sv-SE" sz="1400" b="1" dirty="0">
                <a:solidFill>
                  <a:schemeClr val="bg1"/>
                </a:solidFill>
              </a:rPr>
              <a:t>Vi tänker göra följande</a:t>
            </a:r>
          </a:p>
        </p:txBody>
      </p:sp>
      <p:sp>
        <p:nvSpPr>
          <p:cNvPr id="68" name="textruta 67">
            <a:extLst>
              <a:ext uri="{FF2B5EF4-FFF2-40B4-BE49-F238E27FC236}">
                <a16:creationId xmlns:a16="http://schemas.microsoft.com/office/drawing/2014/main" id="{234756CD-319B-4C20-AE6C-8079D9585D94}"/>
              </a:ext>
            </a:extLst>
          </p:cNvPr>
          <p:cNvSpPr txBox="1"/>
          <p:nvPr/>
        </p:nvSpPr>
        <p:spPr>
          <a:xfrm>
            <a:off x="674486" y="5724482"/>
            <a:ext cx="1959768" cy="584775"/>
          </a:xfrm>
          <a:prstGeom prst="rect">
            <a:avLst/>
          </a:prstGeom>
          <a:solidFill>
            <a:srgbClr val="FF0000"/>
          </a:solidFill>
        </p:spPr>
        <p:txBody>
          <a:bodyPr wrap="none" rtlCol="0">
            <a:spAutoFit/>
          </a:bodyPr>
          <a:lstStyle/>
          <a:p>
            <a:pPr algn="ctr"/>
            <a:r>
              <a:rPr lang="sv-SE" b="1" dirty="0">
                <a:solidFill>
                  <a:schemeClr val="bg1"/>
                </a:solidFill>
              </a:rPr>
              <a:t>Konsultation</a:t>
            </a:r>
          </a:p>
          <a:p>
            <a:pPr algn="ctr"/>
            <a:r>
              <a:rPr lang="sv-SE" sz="1400" b="1" dirty="0">
                <a:solidFill>
                  <a:schemeClr val="bg1"/>
                </a:solidFill>
              </a:rPr>
              <a:t>Vi vill höra vad ni tycker</a:t>
            </a:r>
          </a:p>
        </p:txBody>
      </p:sp>
      <p:sp>
        <p:nvSpPr>
          <p:cNvPr id="73" name="Ellips 72">
            <a:extLst>
              <a:ext uri="{FF2B5EF4-FFF2-40B4-BE49-F238E27FC236}">
                <a16:creationId xmlns:a16="http://schemas.microsoft.com/office/drawing/2014/main" id="{0C63B0FE-DB93-43AF-8114-A2E6F971578C}"/>
              </a:ext>
            </a:extLst>
          </p:cNvPr>
          <p:cNvSpPr/>
          <p:nvPr/>
        </p:nvSpPr>
        <p:spPr>
          <a:xfrm>
            <a:off x="10432280" y="4074448"/>
            <a:ext cx="721627" cy="68901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4" name="Ellips 73">
            <a:extLst>
              <a:ext uri="{FF2B5EF4-FFF2-40B4-BE49-F238E27FC236}">
                <a16:creationId xmlns:a16="http://schemas.microsoft.com/office/drawing/2014/main" id="{D3721AAD-B8FE-4B37-8326-5B99987D2BA9}"/>
              </a:ext>
            </a:extLst>
          </p:cNvPr>
          <p:cNvSpPr/>
          <p:nvPr/>
        </p:nvSpPr>
        <p:spPr>
          <a:xfrm>
            <a:off x="10104799" y="5218707"/>
            <a:ext cx="721627" cy="68901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5" name="Ellips 74">
            <a:extLst>
              <a:ext uri="{FF2B5EF4-FFF2-40B4-BE49-F238E27FC236}">
                <a16:creationId xmlns:a16="http://schemas.microsoft.com/office/drawing/2014/main" id="{FD6E2E0C-F69C-4A33-A8AD-BE8496FC565C}"/>
              </a:ext>
            </a:extLst>
          </p:cNvPr>
          <p:cNvSpPr/>
          <p:nvPr/>
        </p:nvSpPr>
        <p:spPr>
          <a:xfrm>
            <a:off x="8793860" y="5455827"/>
            <a:ext cx="721627" cy="68901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7" name="Ellips 76">
            <a:extLst>
              <a:ext uri="{FF2B5EF4-FFF2-40B4-BE49-F238E27FC236}">
                <a16:creationId xmlns:a16="http://schemas.microsoft.com/office/drawing/2014/main" id="{597FFD6C-CCFD-4D71-B734-B94C11245563}"/>
              </a:ext>
            </a:extLst>
          </p:cNvPr>
          <p:cNvSpPr/>
          <p:nvPr/>
        </p:nvSpPr>
        <p:spPr>
          <a:xfrm>
            <a:off x="7675688" y="4956854"/>
            <a:ext cx="721627" cy="68901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8" name="Ellips 77">
            <a:extLst>
              <a:ext uri="{FF2B5EF4-FFF2-40B4-BE49-F238E27FC236}">
                <a16:creationId xmlns:a16="http://schemas.microsoft.com/office/drawing/2014/main" id="{367DDD11-EF02-4788-8D3E-4C98E8A844E5}"/>
              </a:ext>
            </a:extLst>
          </p:cNvPr>
          <p:cNvSpPr/>
          <p:nvPr/>
        </p:nvSpPr>
        <p:spPr>
          <a:xfrm>
            <a:off x="7311877" y="3909909"/>
            <a:ext cx="721627" cy="68901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9" name="Ellips 78">
            <a:extLst>
              <a:ext uri="{FF2B5EF4-FFF2-40B4-BE49-F238E27FC236}">
                <a16:creationId xmlns:a16="http://schemas.microsoft.com/office/drawing/2014/main" id="{FD56F0E7-CA8A-47B3-B4DE-74F3C98F09C7}"/>
              </a:ext>
            </a:extLst>
          </p:cNvPr>
          <p:cNvSpPr/>
          <p:nvPr/>
        </p:nvSpPr>
        <p:spPr>
          <a:xfrm>
            <a:off x="7657925" y="2889564"/>
            <a:ext cx="721627" cy="68901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0" name="Ellips 79">
            <a:extLst>
              <a:ext uri="{FF2B5EF4-FFF2-40B4-BE49-F238E27FC236}">
                <a16:creationId xmlns:a16="http://schemas.microsoft.com/office/drawing/2014/main" id="{1EF95646-3FA3-454A-9D86-FF489F05E728}"/>
              </a:ext>
            </a:extLst>
          </p:cNvPr>
          <p:cNvSpPr/>
          <p:nvPr/>
        </p:nvSpPr>
        <p:spPr>
          <a:xfrm>
            <a:off x="8645215" y="3491811"/>
            <a:ext cx="1393130" cy="1348090"/>
          </a:xfrm>
          <a:prstGeom prst="ellipse">
            <a:avLst/>
          </a:prstGeom>
          <a:solidFill>
            <a:srgbClr val="00B050"/>
          </a:solidFill>
          <a:ln>
            <a:solidFill>
              <a:srgbClr val="3AA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4" name="textruta 83">
            <a:extLst>
              <a:ext uri="{FF2B5EF4-FFF2-40B4-BE49-F238E27FC236}">
                <a16:creationId xmlns:a16="http://schemas.microsoft.com/office/drawing/2014/main" id="{1EC66D6A-5457-4293-98D3-8787D14B2CFD}"/>
              </a:ext>
            </a:extLst>
          </p:cNvPr>
          <p:cNvSpPr txBox="1"/>
          <p:nvPr/>
        </p:nvSpPr>
        <p:spPr>
          <a:xfrm>
            <a:off x="2580683" y="3943961"/>
            <a:ext cx="2771207" cy="584775"/>
          </a:xfrm>
          <a:prstGeom prst="rect">
            <a:avLst/>
          </a:prstGeom>
          <a:solidFill>
            <a:schemeClr val="accent4"/>
          </a:solidFill>
        </p:spPr>
        <p:txBody>
          <a:bodyPr wrap="none" rtlCol="0">
            <a:spAutoFit/>
          </a:bodyPr>
          <a:lstStyle/>
          <a:p>
            <a:pPr algn="ctr"/>
            <a:r>
              <a:rPr lang="sv-SE" b="1" dirty="0"/>
              <a:t>Diskussion</a:t>
            </a:r>
          </a:p>
          <a:p>
            <a:pPr algn="ctr"/>
            <a:r>
              <a:rPr lang="sv-SE" sz="1400" b="1" dirty="0"/>
              <a:t>Hur bör kommunen hantera frågan</a:t>
            </a:r>
          </a:p>
        </p:txBody>
      </p:sp>
      <p:cxnSp>
        <p:nvCxnSpPr>
          <p:cNvPr id="3" name="Rak pilkoppling 2">
            <a:extLst>
              <a:ext uri="{FF2B5EF4-FFF2-40B4-BE49-F238E27FC236}">
                <a16:creationId xmlns:a16="http://schemas.microsoft.com/office/drawing/2014/main" id="{4BE85CDC-01C2-488B-BAC6-4558EF8792F1}"/>
              </a:ext>
            </a:extLst>
          </p:cNvPr>
          <p:cNvCxnSpPr>
            <a:cxnSpLocks/>
          </p:cNvCxnSpPr>
          <p:nvPr/>
        </p:nvCxnSpPr>
        <p:spPr>
          <a:xfrm flipH="1">
            <a:off x="9527147" y="5467951"/>
            <a:ext cx="571592" cy="164506"/>
          </a:xfrm>
          <a:prstGeom prst="straightConnector1">
            <a:avLst/>
          </a:prstGeom>
          <a:ln w="57150">
            <a:solidFill>
              <a:srgbClr val="3AA43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Rak pilkoppling 59">
            <a:extLst>
              <a:ext uri="{FF2B5EF4-FFF2-40B4-BE49-F238E27FC236}">
                <a16:creationId xmlns:a16="http://schemas.microsoft.com/office/drawing/2014/main" id="{3FCA357D-9173-4015-9E75-EC882E94EA95}"/>
              </a:ext>
            </a:extLst>
          </p:cNvPr>
          <p:cNvCxnSpPr>
            <a:cxnSpLocks/>
          </p:cNvCxnSpPr>
          <p:nvPr/>
        </p:nvCxnSpPr>
        <p:spPr>
          <a:xfrm>
            <a:off x="7830143" y="4589682"/>
            <a:ext cx="103176" cy="372456"/>
          </a:xfrm>
          <a:prstGeom prst="straightConnector1">
            <a:avLst/>
          </a:prstGeom>
          <a:ln w="57150">
            <a:solidFill>
              <a:srgbClr val="3AA43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4" name="Rak pilkoppling 63">
            <a:extLst>
              <a:ext uri="{FF2B5EF4-FFF2-40B4-BE49-F238E27FC236}">
                <a16:creationId xmlns:a16="http://schemas.microsoft.com/office/drawing/2014/main" id="{38AAC0D0-1284-4AB9-B205-93933CA2A50D}"/>
              </a:ext>
            </a:extLst>
          </p:cNvPr>
          <p:cNvCxnSpPr>
            <a:cxnSpLocks/>
          </p:cNvCxnSpPr>
          <p:nvPr/>
        </p:nvCxnSpPr>
        <p:spPr>
          <a:xfrm flipV="1">
            <a:off x="7806350" y="3627867"/>
            <a:ext cx="212388" cy="314455"/>
          </a:xfrm>
          <a:prstGeom prst="straightConnector1">
            <a:avLst/>
          </a:prstGeom>
          <a:ln w="57150">
            <a:solidFill>
              <a:srgbClr val="3AA43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6" name="Rak pilkoppling 65">
            <a:extLst>
              <a:ext uri="{FF2B5EF4-FFF2-40B4-BE49-F238E27FC236}">
                <a16:creationId xmlns:a16="http://schemas.microsoft.com/office/drawing/2014/main" id="{2D1C5B6A-354E-4BA9-A726-38A8FC139122}"/>
              </a:ext>
            </a:extLst>
          </p:cNvPr>
          <p:cNvCxnSpPr>
            <a:cxnSpLocks/>
          </p:cNvCxnSpPr>
          <p:nvPr/>
        </p:nvCxnSpPr>
        <p:spPr>
          <a:xfrm flipH="1">
            <a:off x="10577175" y="4824644"/>
            <a:ext cx="260040" cy="431002"/>
          </a:xfrm>
          <a:prstGeom prst="straightConnector1">
            <a:avLst/>
          </a:prstGeom>
          <a:ln w="57150">
            <a:solidFill>
              <a:srgbClr val="3AA43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0" name="Rak pilkoppling 69">
            <a:extLst>
              <a:ext uri="{FF2B5EF4-FFF2-40B4-BE49-F238E27FC236}">
                <a16:creationId xmlns:a16="http://schemas.microsoft.com/office/drawing/2014/main" id="{17EF078B-AE0D-416A-92D4-EB573BE62BFF}"/>
              </a:ext>
            </a:extLst>
          </p:cNvPr>
          <p:cNvCxnSpPr>
            <a:cxnSpLocks/>
          </p:cNvCxnSpPr>
          <p:nvPr/>
        </p:nvCxnSpPr>
        <p:spPr>
          <a:xfrm>
            <a:off x="10623655" y="3608684"/>
            <a:ext cx="185595" cy="492657"/>
          </a:xfrm>
          <a:prstGeom prst="straightConnector1">
            <a:avLst/>
          </a:prstGeom>
          <a:ln w="57150">
            <a:solidFill>
              <a:srgbClr val="3AA43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1" name="Rak pilkoppling 70">
            <a:extLst>
              <a:ext uri="{FF2B5EF4-FFF2-40B4-BE49-F238E27FC236}">
                <a16:creationId xmlns:a16="http://schemas.microsoft.com/office/drawing/2014/main" id="{1B4273FD-AE73-4350-AC99-502569A935FE}"/>
              </a:ext>
            </a:extLst>
          </p:cNvPr>
          <p:cNvCxnSpPr>
            <a:cxnSpLocks/>
          </p:cNvCxnSpPr>
          <p:nvPr/>
        </p:nvCxnSpPr>
        <p:spPr>
          <a:xfrm flipV="1">
            <a:off x="8419148" y="2923614"/>
            <a:ext cx="586404" cy="188433"/>
          </a:xfrm>
          <a:prstGeom prst="straightConnector1">
            <a:avLst/>
          </a:prstGeom>
          <a:ln w="57150">
            <a:solidFill>
              <a:srgbClr val="3AA43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3" name="Rak pilkoppling 92">
            <a:extLst>
              <a:ext uri="{FF2B5EF4-FFF2-40B4-BE49-F238E27FC236}">
                <a16:creationId xmlns:a16="http://schemas.microsoft.com/office/drawing/2014/main" id="{9573A2D8-D60D-404C-ADC2-5063651FD754}"/>
              </a:ext>
            </a:extLst>
          </p:cNvPr>
          <p:cNvCxnSpPr>
            <a:cxnSpLocks/>
          </p:cNvCxnSpPr>
          <p:nvPr/>
        </p:nvCxnSpPr>
        <p:spPr>
          <a:xfrm>
            <a:off x="4292730" y="3572465"/>
            <a:ext cx="449588" cy="32388"/>
          </a:xfrm>
          <a:prstGeom prst="straightConnector1">
            <a:avLst/>
          </a:prstGeom>
          <a:ln w="57150">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4" name="Rak pilkoppling 93">
            <a:extLst>
              <a:ext uri="{FF2B5EF4-FFF2-40B4-BE49-F238E27FC236}">
                <a16:creationId xmlns:a16="http://schemas.microsoft.com/office/drawing/2014/main" id="{AE191E2B-84F2-4D41-876A-1ED2C10C1DCE}"/>
              </a:ext>
            </a:extLst>
          </p:cNvPr>
          <p:cNvCxnSpPr>
            <a:cxnSpLocks/>
            <a:stCxn id="31" idx="3"/>
            <a:endCxn id="32" idx="2"/>
          </p:cNvCxnSpPr>
          <p:nvPr/>
        </p:nvCxnSpPr>
        <p:spPr>
          <a:xfrm>
            <a:off x="3067513" y="3570141"/>
            <a:ext cx="436722" cy="0"/>
          </a:xfrm>
          <a:prstGeom prst="straightConnector1">
            <a:avLst/>
          </a:prstGeom>
          <a:ln w="57150">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20" name="Picture 2" descr="Så skjuter du fyrverkerier">
            <a:extLst>
              <a:ext uri="{FF2B5EF4-FFF2-40B4-BE49-F238E27FC236}">
                <a16:creationId xmlns:a16="http://schemas.microsoft.com/office/drawing/2014/main" id="{6D69011E-0D25-4FFC-B1E0-64ABCD0E55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554" y="70994"/>
            <a:ext cx="1930482" cy="613322"/>
          </a:xfrm>
          <a:prstGeom prst="rect">
            <a:avLst/>
          </a:prstGeom>
          <a:noFill/>
          <a:extLst>
            <a:ext uri="{909E8E84-426E-40DD-AFC4-6F175D3DCCD1}">
              <a14:hiddenFill xmlns:a14="http://schemas.microsoft.com/office/drawing/2010/main">
                <a:solidFill>
                  <a:srgbClr val="FFFFFF"/>
                </a:solidFill>
              </a14:hiddenFill>
            </a:ext>
          </a:extLst>
        </p:spPr>
      </p:pic>
      <p:sp>
        <p:nvSpPr>
          <p:cNvPr id="121" name="textruta 120">
            <a:extLst>
              <a:ext uri="{FF2B5EF4-FFF2-40B4-BE49-F238E27FC236}">
                <a16:creationId xmlns:a16="http://schemas.microsoft.com/office/drawing/2014/main" id="{0D824E68-3302-4AC7-9C76-093EEE61468D}"/>
              </a:ext>
            </a:extLst>
          </p:cNvPr>
          <p:cNvSpPr txBox="1"/>
          <p:nvPr/>
        </p:nvSpPr>
        <p:spPr>
          <a:xfrm>
            <a:off x="9329600" y="176508"/>
            <a:ext cx="1370375" cy="461665"/>
          </a:xfrm>
          <a:prstGeom prst="rect">
            <a:avLst/>
          </a:prstGeom>
          <a:noFill/>
        </p:spPr>
        <p:txBody>
          <a:bodyPr wrap="none" rtlCol="0">
            <a:spAutoFit/>
          </a:bodyPr>
          <a:lstStyle/>
          <a:p>
            <a:pPr algn="ctr"/>
            <a:r>
              <a:rPr lang="sv-SE" sz="1200" b="1" dirty="0">
                <a:solidFill>
                  <a:schemeClr val="bg1"/>
                </a:solidFill>
              </a:rPr>
              <a:t>Inget fyrverkeri</a:t>
            </a:r>
          </a:p>
          <a:p>
            <a:pPr algn="ctr"/>
            <a:r>
              <a:rPr lang="sv-SE" sz="1200" b="1" dirty="0">
                <a:solidFill>
                  <a:schemeClr val="bg1"/>
                </a:solidFill>
              </a:rPr>
              <a:t>utan ett arbetssätt</a:t>
            </a:r>
          </a:p>
        </p:txBody>
      </p:sp>
      <p:sp>
        <p:nvSpPr>
          <p:cNvPr id="103" name="Ellips 102">
            <a:extLst>
              <a:ext uri="{FF2B5EF4-FFF2-40B4-BE49-F238E27FC236}">
                <a16:creationId xmlns:a16="http://schemas.microsoft.com/office/drawing/2014/main" id="{D3FD8F35-4139-4A2E-91DA-D30C685A5B3F}"/>
              </a:ext>
            </a:extLst>
          </p:cNvPr>
          <p:cNvSpPr/>
          <p:nvPr/>
        </p:nvSpPr>
        <p:spPr>
          <a:xfrm>
            <a:off x="8928165" y="2305990"/>
            <a:ext cx="721627" cy="68901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6" name="Ellips 105">
            <a:extLst>
              <a:ext uri="{FF2B5EF4-FFF2-40B4-BE49-F238E27FC236}">
                <a16:creationId xmlns:a16="http://schemas.microsoft.com/office/drawing/2014/main" id="{E8D777A5-7981-4AEE-BC9E-A44AF506F232}"/>
              </a:ext>
            </a:extLst>
          </p:cNvPr>
          <p:cNvSpPr/>
          <p:nvPr/>
        </p:nvSpPr>
        <p:spPr>
          <a:xfrm>
            <a:off x="10261259" y="2899516"/>
            <a:ext cx="721627" cy="68901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08" name="Rak pilkoppling 107">
            <a:extLst>
              <a:ext uri="{FF2B5EF4-FFF2-40B4-BE49-F238E27FC236}">
                <a16:creationId xmlns:a16="http://schemas.microsoft.com/office/drawing/2014/main" id="{B0B92629-2E42-442E-9A68-25B5BA7329D2}"/>
              </a:ext>
            </a:extLst>
          </p:cNvPr>
          <p:cNvCxnSpPr>
            <a:cxnSpLocks/>
          </p:cNvCxnSpPr>
          <p:nvPr/>
        </p:nvCxnSpPr>
        <p:spPr>
          <a:xfrm>
            <a:off x="9704681" y="2849346"/>
            <a:ext cx="593371" cy="272981"/>
          </a:xfrm>
          <a:prstGeom prst="straightConnector1">
            <a:avLst/>
          </a:prstGeom>
          <a:ln w="57150">
            <a:solidFill>
              <a:srgbClr val="3AA43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4" name="Ellips 113">
            <a:extLst>
              <a:ext uri="{FF2B5EF4-FFF2-40B4-BE49-F238E27FC236}">
                <a16:creationId xmlns:a16="http://schemas.microsoft.com/office/drawing/2014/main" id="{AB316027-685E-4E08-8957-E07EECEFFA05}"/>
              </a:ext>
            </a:extLst>
          </p:cNvPr>
          <p:cNvSpPr/>
          <p:nvPr/>
        </p:nvSpPr>
        <p:spPr>
          <a:xfrm>
            <a:off x="7527360" y="2601322"/>
            <a:ext cx="3582998" cy="3306183"/>
          </a:xfrm>
          <a:prstGeom prst="ellipse">
            <a:avLst/>
          </a:prstGeom>
          <a:noFill/>
          <a:ln w="38100">
            <a:solidFill>
              <a:srgbClr val="3AA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Bildobjekt 4">
            <a:extLst>
              <a:ext uri="{FF2B5EF4-FFF2-40B4-BE49-F238E27FC236}">
                <a16:creationId xmlns:a16="http://schemas.microsoft.com/office/drawing/2014/main" id="{C8A6EDD1-8019-4163-A795-E513723BCF2F}"/>
              </a:ext>
            </a:extLst>
          </p:cNvPr>
          <p:cNvPicPr>
            <a:picLocks noChangeAspect="1"/>
          </p:cNvPicPr>
          <p:nvPr/>
        </p:nvPicPr>
        <p:blipFill>
          <a:blip r:embed="rId4"/>
          <a:stretch>
            <a:fillRect/>
          </a:stretch>
        </p:blipFill>
        <p:spPr>
          <a:xfrm>
            <a:off x="2486249" y="157272"/>
            <a:ext cx="6142265" cy="813543"/>
          </a:xfrm>
          <a:prstGeom prst="rect">
            <a:avLst/>
          </a:prstGeom>
        </p:spPr>
      </p:pic>
      <p:sp>
        <p:nvSpPr>
          <p:cNvPr id="85" name="textruta 84">
            <a:extLst>
              <a:ext uri="{FF2B5EF4-FFF2-40B4-BE49-F238E27FC236}">
                <a16:creationId xmlns:a16="http://schemas.microsoft.com/office/drawing/2014/main" id="{CB4D88DA-8D56-4E99-9A99-96E0998F987A}"/>
              </a:ext>
            </a:extLst>
          </p:cNvPr>
          <p:cNvSpPr txBox="1"/>
          <p:nvPr/>
        </p:nvSpPr>
        <p:spPr>
          <a:xfrm>
            <a:off x="8747095" y="3615104"/>
            <a:ext cx="1169359" cy="1169551"/>
          </a:xfrm>
          <a:prstGeom prst="rect">
            <a:avLst/>
          </a:prstGeom>
          <a:noFill/>
          <a:ln>
            <a:noFill/>
          </a:ln>
        </p:spPr>
        <p:txBody>
          <a:bodyPr wrap="none" rtlCol="0">
            <a:spAutoFit/>
          </a:bodyPr>
          <a:lstStyle/>
          <a:p>
            <a:pPr algn="ctr"/>
            <a:r>
              <a:rPr lang="sv-SE" sz="1400" b="1" dirty="0">
                <a:solidFill>
                  <a:schemeClr val="bg1"/>
                </a:solidFill>
              </a:rPr>
              <a:t>Frågan i </a:t>
            </a:r>
          </a:p>
          <a:p>
            <a:pPr algn="ctr"/>
            <a:r>
              <a:rPr lang="sv-SE" sz="1400" b="1" dirty="0">
                <a:solidFill>
                  <a:schemeClr val="bg1"/>
                </a:solidFill>
              </a:rPr>
              <a:t>centrum</a:t>
            </a:r>
          </a:p>
          <a:p>
            <a:pPr algn="ctr"/>
            <a:r>
              <a:rPr lang="sv-SE" sz="1400" b="1" dirty="0">
                <a:solidFill>
                  <a:schemeClr val="bg1"/>
                </a:solidFill>
              </a:rPr>
              <a:t>På lika villkor</a:t>
            </a:r>
          </a:p>
          <a:p>
            <a:pPr algn="ctr"/>
            <a:r>
              <a:rPr lang="sv-SE" sz="1400" b="1" dirty="0">
                <a:solidFill>
                  <a:schemeClr val="bg1"/>
                </a:solidFill>
              </a:rPr>
              <a:t>Gemensamt</a:t>
            </a:r>
          </a:p>
          <a:p>
            <a:pPr algn="ctr"/>
            <a:r>
              <a:rPr lang="sv-SE" sz="1400" b="1" dirty="0">
                <a:solidFill>
                  <a:schemeClr val="bg1"/>
                </a:solidFill>
              </a:rPr>
              <a:t>ansvar</a:t>
            </a:r>
          </a:p>
        </p:txBody>
      </p:sp>
      <p:sp>
        <p:nvSpPr>
          <p:cNvPr id="7" name="Ellips 6">
            <a:extLst>
              <a:ext uri="{FF2B5EF4-FFF2-40B4-BE49-F238E27FC236}">
                <a16:creationId xmlns:a16="http://schemas.microsoft.com/office/drawing/2014/main" id="{BFE46F8D-64FA-4466-8E35-F4D4CF407EA8}"/>
              </a:ext>
            </a:extLst>
          </p:cNvPr>
          <p:cNvSpPr/>
          <p:nvPr/>
        </p:nvSpPr>
        <p:spPr>
          <a:xfrm>
            <a:off x="3253076" y="4549899"/>
            <a:ext cx="1236716" cy="10249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3" name="textruta 82">
            <a:extLst>
              <a:ext uri="{FF2B5EF4-FFF2-40B4-BE49-F238E27FC236}">
                <a16:creationId xmlns:a16="http://schemas.microsoft.com/office/drawing/2014/main" id="{933FF247-6924-4F54-9491-1E4202A165E9}"/>
              </a:ext>
            </a:extLst>
          </p:cNvPr>
          <p:cNvSpPr txBox="1"/>
          <p:nvPr/>
        </p:nvSpPr>
        <p:spPr>
          <a:xfrm>
            <a:off x="3226029" y="4672319"/>
            <a:ext cx="1283814" cy="738664"/>
          </a:xfrm>
          <a:prstGeom prst="rect">
            <a:avLst/>
          </a:prstGeom>
          <a:noFill/>
        </p:spPr>
        <p:txBody>
          <a:bodyPr wrap="none" rtlCol="0">
            <a:spAutoFit/>
          </a:bodyPr>
          <a:lstStyle/>
          <a:p>
            <a:pPr algn="ctr"/>
            <a:r>
              <a:rPr lang="sv-SE" sz="1400" b="1" dirty="0">
                <a:solidFill>
                  <a:schemeClr val="bg1"/>
                </a:solidFill>
              </a:rPr>
              <a:t>Viktigt för att</a:t>
            </a:r>
          </a:p>
          <a:p>
            <a:pPr algn="ctr"/>
            <a:r>
              <a:rPr lang="sv-SE" sz="1400" b="1" dirty="0">
                <a:solidFill>
                  <a:schemeClr val="bg1"/>
                </a:solidFill>
              </a:rPr>
              <a:t>hantera rykten</a:t>
            </a:r>
          </a:p>
          <a:p>
            <a:pPr algn="ctr"/>
            <a:r>
              <a:rPr lang="sv-SE" sz="1400" b="1" dirty="0">
                <a:solidFill>
                  <a:schemeClr val="bg1"/>
                </a:solidFill>
              </a:rPr>
              <a:t>&amp; skapa tillit</a:t>
            </a:r>
          </a:p>
        </p:txBody>
      </p:sp>
      <p:sp>
        <p:nvSpPr>
          <p:cNvPr id="88" name="Pil: höger 87">
            <a:extLst>
              <a:ext uri="{FF2B5EF4-FFF2-40B4-BE49-F238E27FC236}">
                <a16:creationId xmlns:a16="http://schemas.microsoft.com/office/drawing/2014/main" id="{5E9241AE-2D48-49C9-BCBC-C2397F86CE99}"/>
              </a:ext>
            </a:extLst>
          </p:cNvPr>
          <p:cNvSpPr/>
          <p:nvPr/>
        </p:nvSpPr>
        <p:spPr>
          <a:xfrm rot="19254619">
            <a:off x="3712418" y="4304828"/>
            <a:ext cx="4286297" cy="745934"/>
          </a:xfrm>
          <a:prstGeom prst="rightArrow">
            <a:avLst/>
          </a:prstGeom>
          <a:no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1" name="textruta 90">
            <a:extLst>
              <a:ext uri="{FF2B5EF4-FFF2-40B4-BE49-F238E27FC236}">
                <a16:creationId xmlns:a16="http://schemas.microsoft.com/office/drawing/2014/main" id="{B34F42DB-6249-4D5D-B64F-F0CF0AAFAAA1}"/>
              </a:ext>
            </a:extLst>
          </p:cNvPr>
          <p:cNvSpPr txBox="1"/>
          <p:nvPr/>
        </p:nvSpPr>
        <p:spPr>
          <a:xfrm rot="19251622">
            <a:off x="3669755" y="4530112"/>
            <a:ext cx="4565375" cy="364139"/>
          </a:xfrm>
          <a:prstGeom prst="rect">
            <a:avLst/>
          </a:prstGeom>
          <a:noFill/>
        </p:spPr>
        <p:txBody>
          <a:bodyPr wrap="square">
            <a:spAutoFit/>
          </a:bodyPr>
          <a:lstStyle/>
          <a:p>
            <a:pPr>
              <a:lnSpc>
                <a:spcPts val="1000"/>
              </a:lnSpc>
            </a:pPr>
            <a:r>
              <a:rPr lang="sv-SE" sz="1400" b="1" dirty="0">
                <a:solidFill>
                  <a:srgbClr val="00B050"/>
                </a:solidFill>
              </a:rPr>
              <a:t>Att gå bortom symtom och analysera orsakernas orsaker</a:t>
            </a:r>
          </a:p>
          <a:p>
            <a:pPr>
              <a:lnSpc>
                <a:spcPts val="1000"/>
              </a:lnSpc>
            </a:pPr>
            <a:endParaRPr lang="sv-SE" sz="1400" b="1" dirty="0">
              <a:solidFill>
                <a:srgbClr val="00B050"/>
              </a:solidFill>
            </a:endParaRPr>
          </a:p>
        </p:txBody>
      </p:sp>
      <p:sp>
        <p:nvSpPr>
          <p:cNvPr id="92" name="textruta 91">
            <a:extLst>
              <a:ext uri="{FF2B5EF4-FFF2-40B4-BE49-F238E27FC236}">
                <a16:creationId xmlns:a16="http://schemas.microsoft.com/office/drawing/2014/main" id="{8C2A866B-29A2-42DF-8CBD-688AB5F33203}"/>
              </a:ext>
            </a:extLst>
          </p:cNvPr>
          <p:cNvSpPr txBox="1"/>
          <p:nvPr/>
        </p:nvSpPr>
        <p:spPr>
          <a:xfrm>
            <a:off x="5466189" y="993068"/>
            <a:ext cx="2130922" cy="1600438"/>
          </a:xfrm>
          <a:prstGeom prst="rect">
            <a:avLst/>
          </a:prstGeom>
          <a:solidFill>
            <a:srgbClr val="00B050"/>
          </a:solidFill>
        </p:spPr>
        <p:txBody>
          <a:bodyPr wrap="square" rtlCol="0">
            <a:spAutoFit/>
          </a:bodyPr>
          <a:lstStyle/>
          <a:p>
            <a:pPr algn="ctr"/>
            <a:r>
              <a:rPr lang="sv-SE" sz="2000" b="1" dirty="0">
                <a:solidFill>
                  <a:schemeClr val="bg1"/>
                </a:solidFill>
              </a:rPr>
              <a:t>Komplexa frågor</a:t>
            </a:r>
          </a:p>
          <a:p>
            <a:pPr algn="ctr"/>
            <a:r>
              <a:rPr lang="sv-SE" sz="1400" b="1" i="1" dirty="0">
                <a:solidFill>
                  <a:schemeClr val="bg1"/>
                </a:solidFill>
              </a:rPr>
              <a:t>Medskapande medborgardialog</a:t>
            </a:r>
          </a:p>
          <a:p>
            <a:pPr algn="ctr"/>
            <a:r>
              <a:rPr lang="sv-SE" sz="1400" b="1" i="1" dirty="0">
                <a:solidFill>
                  <a:schemeClr val="bg1"/>
                </a:solidFill>
              </a:rPr>
              <a:t>med konfrontativa inslag</a:t>
            </a:r>
          </a:p>
          <a:p>
            <a:pPr algn="ctr"/>
            <a:r>
              <a:rPr lang="sv-SE" sz="1200" b="1" dirty="0">
                <a:solidFill>
                  <a:schemeClr val="bg1"/>
                </a:solidFill>
              </a:rPr>
              <a:t>Maktdelning</a:t>
            </a:r>
          </a:p>
          <a:p>
            <a:pPr algn="ctr"/>
            <a:r>
              <a:rPr lang="sv-SE" sz="1200" b="1" dirty="0">
                <a:solidFill>
                  <a:schemeClr val="bg1"/>
                </a:solidFill>
              </a:rPr>
              <a:t>Problemformulering, tolkningsföreträde</a:t>
            </a:r>
          </a:p>
        </p:txBody>
      </p:sp>
      <p:sp>
        <p:nvSpPr>
          <p:cNvPr id="95" name="textruta 94">
            <a:extLst>
              <a:ext uri="{FF2B5EF4-FFF2-40B4-BE49-F238E27FC236}">
                <a16:creationId xmlns:a16="http://schemas.microsoft.com/office/drawing/2014/main" id="{E3E59940-D962-4147-91CA-9351EAF973AF}"/>
              </a:ext>
            </a:extLst>
          </p:cNvPr>
          <p:cNvSpPr txBox="1"/>
          <p:nvPr/>
        </p:nvSpPr>
        <p:spPr>
          <a:xfrm>
            <a:off x="10311978" y="4150564"/>
            <a:ext cx="992901" cy="523220"/>
          </a:xfrm>
          <a:prstGeom prst="rect">
            <a:avLst/>
          </a:prstGeom>
          <a:noFill/>
        </p:spPr>
        <p:txBody>
          <a:bodyPr wrap="none" rtlCol="0">
            <a:spAutoFit/>
          </a:bodyPr>
          <a:lstStyle/>
          <a:p>
            <a:pPr algn="ctr"/>
            <a:r>
              <a:rPr lang="sv-SE" sz="1400" b="1" dirty="0"/>
              <a:t>Kommunal</a:t>
            </a:r>
          </a:p>
          <a:p>
            <a:pPr algn="ctr"/>
            <a:r>
              <a:rPr lang="sv-SE" sz="1400" b="1" dirty="0"/>
              <a:t>förv.</a:t>
            </a:r>
          </a:p>
        </p:txBody>
      </p:sp>
      <p:sp>
        <p:nvSpPr>
          <p:cNvPr id="96" name="textruta 95">
            <a:extLst>
              <a:ext uri="{FF2B5EF4-FFF2-40B4-BE49-F238E27FC236}">
                <a16:creationId xmlns:a16="http://schemas.microsoft.com/office/drawing/2014/main" id="{7F6D3526-CD4A-4326-AC5C-47DDAACAC73F}"/>
              </a:ext>
            </a:extLst>
          </p:cNvPr>
          <p:cNvSpPr txBox="1"/>
          <p:nvPr/>
        </p:nvSpPr>
        <p:spPr>
          <a:xfrm>
            <a:off x="10049483" y="5280031"/>
            <a:ext cx="765594" cy="523220"/>
          </a:xfrm>
          <a:prstGeom prst="rect">
            <a:avLst/>
          </a:prstGeom>
          <a:noFill/>
        </p:spPr>
        <p:txBody>
          <a:bodyPr wrap="none" rtlCol="0">
            <a:spAutoFit/>
          </a:bodyPr>
          <a:lstStyle/>
          <a:p>
            <a:pPr algn="ctr"/>
            <a:r>
              <a:rPr lang="sv-SE" sz="1400" b="1" dirty="0"/>
              <a:t>Sociala</a:t>
            </a:r>
          </a:p>
          <a:p>
            <a:pPr algn="ctr"/>
            <a:r>
              <a:rPr lang="sv-SE" sz="1400" b="1" dirty="0"/>
              <a:t>rörelser</a:t>
            </a:r>
          </a:p>
        </p:txBody>
      </p:sp>
      <p:sp>
        <p:nvSpPr>
          <p:cNvPr id="97" name="textruta 96">
            <a:extLst>
              <a:ext uri="{FF2B5EF4-FFF2-40B4-BE49-F238E27FC236}">
                <a16:creationId xmlns:a16="http://schemas.microsoft.com/office/drawing/2014/main" id="{4AD223F2-DEC9-497F-A704-8976624C69D9}"/>
              </a:ext>
            </a:extLst>
          </p:cNvPr>
          <p:cNvSpPr txBox="1"/>
          <p:nvPr/>
        </p:nvSpPr>
        <p:spPr>
          <a:xfrm>
            <a:off x="8784394" y="5546741"/>
            <a:ext cx="840679" cy="523220"/>
          </a:xfrm>
          <a:prstGeom prst="rect">
            <a:avLst/>
          </a:prstGeom>
          <a:noFill/>
        </p:spPr>
        <p:txBody>
          <a:bodyPr wrap="square" rtlCol="0">
            <a:spAutoFit/>
          </a:bodyPr>
          <a:lstStyle/>
          <a:p>
            <a:pPr algn="ctr"/>
            <a:r>
              <a:rPr lang="sv-SE" sz="1400" b="1" dirty="0"/>
              <a:t>Tros-</a:t>
            </a:r>
          </a:p>
          <a:p>
            <a:pPr algn="ctr"/>
            <a:r>
              <a:rPr lang="sv-SE" sz="1400" b="1" dirty="0"/>
              <a:t>samfund</a:t>
            </a:r>
          </a:p>
        </p:txBody>
      </p:sp>
      <p:sp>
        <p:nvSpPr>
          <p:cNvPr id="99" name="textruta 98">
            <a:extLst>
              <a:ext uri="{FF2B5EF4-FFF2-40B4-BE49-F238E27FC236}">
                <a16:creationId xmlns:a16="http://schemas.microsoft.com/office/drawing/2014/main" id="{BDA27F6D-AE93-4884-AAD9-73C5E1F35DE9}"/>
              </a:ext>
            </a:extLst>
          </p:cNvPr>
          <p:cNvSpPr txBox="1"/>
          <p:nvPr/>
        </p:nvSpPr>
        <p:spPr>
          <a:xfrm>
            <a:off x="7444178" y="5025785"/>
            <a:ext cx="1081065" cy="523220"/>
          </a:xfrm>
          <a:prstGeom prst="rect">
            <a:avLst/>
          </a:prstGeom>
          <a:noFill/>
          <a:ln w="57150">
            <a:noFill/>
          </a:ln>
        </p:spPr>
        <p:txBody>
          <a:bodyPr wrap="none" rtlCol="0">
            <a:spAutoFit/>
          </a:bodyPr>
          <a:lstStyle/>
          <a:p>
            <a:pPr algn="ctr"/>
            <a:r>
              <a:rPr lang="sv-SE" sz="1400" b="1" dirty="0"/>
              <a:t>Kommunala</a:t>
            </a:r>
          </a:p>
          <a:p>
            <a:pPr algn="ctr"/>
            <a:r>
              <a:rPr lang="sv-SE" sz="1400" b="1" dirty="0"/>
              <a:t>bolag</a:t>
            </a:r>
          </a:p>
        </p:txBody>
      </p:sp>
      <p:sp>
        <p:nvSpPr>
          <p:cNvPr id="101" name="textruta 100">
            <a:extLst>
              <a:ext uri="{FF2B5EF4-FFF2-40B4-BE49-F238E27FC236}">
                <a16:creationId xmlns:a16="http://schemas.microsoft.com/office/drawing/2014/main" id="{7ABF2116-CB86-46EC-9065-5E940BC9B58E}"/>
              </a:ext>
            </a:extLst>
          </p:cNvPr>
          <p:cNvSpPr txBox="1"/>
          <p:nvPr/>
        </p:nvSpPr>
        <p:spPr>
          <a:xfrm>
            <a:off x="10262247" y="3003596"/>
            <a:ext cx="753732" cy="307777"/>
          </a:xfrm>
          <a:prstGeom prst="rect">
            <a:avLst/>
          </a:prstGeom>
          <a:noFill/>
        </p:spPr>
        <p:txBody>
          <a:bodyPr wrap="none" rtlCol="0">
            <a:spAutoFit/>
          </a:bodyPr>
          <a:lstStyle/>
          <a:p>
            <a:r>
              <a:rPr lang="sv-SE" sz="1400" b="1" dirty="0"/>
              <a:t>Boende</a:t>
            </a:r>
          </a:p>
        </p:txBody>
      </p:sp>
      <p:sp>
        <p:nvSpPr>
          <p:cNvPr id="105" name="textruta 104">
            <a:extLst>
              <a:ext uri="{FF2B5EF4-FFF2-40B4-BE49-F238E27FC236}">
                <a16:creationId xmlns:a16="http://schemas.microsoft.com/office/drawing/2014/main" id="{7FC85029-7CB6-4AAF-8B43-BC78796912A5}"/>
              </a:ext>
            </a:extLst>
          </p:cNvPr>
          <p:cNvSpPr txBox="1"/>
          <p:nvPr/>
        </p:nvSpPr>
        <p:spPr>
          <a:xfrm>
            <a:off x="8840195" y="2423783"/>
            <a:ext cx="906658" cy="523220"/>
          </a:xfrm>
          <a:prstGeom prst="rect">
            <a:avLst/>
          </a:prstGeom>
          <a:noFill/>
        </p:spPr>
        <p:txBody>
          <a:bodyPr wrap="none" rtlCol="0">
            <a:spAutoFit/>
          </a:bodyPr>
          <a:lstStyle/>
          <a:p>
            <a:pPr algn="ctr"/>
            <a:r>
              <a:rPr lang="sv-SE" sz="1400" b="1" dirty="0"/>
              <a:t>Förenings</a:t>
            </a:r>
          </a:p>
          <a:p>
            <a:pPr algn="ctr"/>
            <a:r>
              <a:rPr lang="sv-SE" sz="1400" b="1" dirty="0"/>
              <a:t>liv</a:t>
            </a:r>
          </a:p>
        </p:txBody>
      </p:sp>
      <p:sp>
        <p:nvSpPr>
          <p:cNvPr id="109" name="textruta 108">
            <a:extLst>
              <a:ext uri="{FF2B5EF4-FFF2-40B4-BE49-F238E27FC236}">
                <a16:creationId xmlns:a16="http://schemas.microsoft.com/office/drawing/2014/main" id="{8F711AEA-55B4-4BEF-BB02-991676169AF3}"/>
              </a:ext>
            </a:extLst>
          </p:cNvPr>
          <p:cNvSpPr txBox="1"/>
          <p:nvPr/>
        </p:nvSpPr>
        <p:spPr>
          <a:xfrm>
            <a:off x="7301362" y="4030236"/>
            <a:ext cx="657872" cy="307777"/>
          </a:xfrm>
          <a:prstGeom prst="rect">
            <a:avLst/>
          </a:prstGeom>
          <a:noFill/>
        </p:spPr>
        <p:txBody>
          <a:bodyPr wrap="none" rtlCol="0">
            <a:spAutoFit/>
          </a:bodyPr>
          <a:lstStyle/>
          <a:p>
            <a:r>
              <a:rPr lang="sv-SE" sz="1400" b="1" dirty="0"/>
              <a:t>Politik</a:t>
            </a:r>
          </a:p>
        </p:txBody>
      </p:sp>
      <p:sp>
        <p:nvSpPr>
          <p:cNvPr id="111" name="textruta 110">
            <a:extLst>
              <a:ext uri="{FF2B5EF4-FFF2-40B4-BE49-F238E27FC236}">
                <a16:creationId xmlns:a16="http://schemas.microsoft.com/office/drawing/2014/main" id="{F54F4C83-23B0-4B52-8D20-206DEEFF32C1}"/>
              </a:ext>
            </a:extLst>
          </p:cNvPr>
          <p:cNvSpPr txBox="1"/>
          <p:nvPr/>
        </p:nvSpPr>
        <p:spPr>
          <a:xfrm>
            <a:off x="7590218" y="2895281"/>
            <a:ext cx="808235" cy="523220"/>
          </a:xfrm>
          <a:prstGeom prst="rect">
            <a:avLst/>
          </a:prstGeom>
          <a:noFill/>
          <a:ln>
            <a:noFill/>
          </a:ln>
        </p:spPr>
        <p:txBody>
          <a:bodyPr wrap="none" rtlCol="0">
            <a:spAutoFit/>
          </a:bodyPr>
          <a:lstStyle/>
          <a:p>
            <a:pPr algn="ctr"/>
            <a:r>
              <a:rPr lang="sv-SE" sz="1400" b="1" dirty="0"/>
              <a:t>Närings-</a:t>
            </a:r>
          </a:p>
          <a:p>
            <a:pPr algn="ctr"/>
            <a:r>
              <a:rPr lang="sv-SE" sz="1400" b="1" dirty="0"/>
              <a:t>idkare</a:t>
            </a:r>
          </a:p>
        </p:txBody>
      </p:sp>
      <p:cxnSp>
        <p:nvCxnSpPr>
          <p:cNvPr id="112" name="Rak pilkoppling 111">
            <a:extLst>
              <a:ext uri="{FF2B5EF4-FFF2-40B4-BE49-F238E27FC236}">
                <a16:creationId xmlns:a16="http://schemas.microsoft.com/office/drawing/2014/main" id="{FAF6ABBF-D606-461D-B1A2-601EF58415DD}"/>
              </a:ext>
            </a:extLst>
          </p:cNvPr>
          <p:cNvCxnSpPr>
            <a:cxnSpLocks/>
          </p:cNvCxnSpPr>
          <p:nvPr/>
        </p:nvCxnSpPr>
        <p:spPr>
          <a:xfrm>
            <a:off x="8379552" y="5336898"/>
            <a:ext cx="593371" cy="272981"/>
          </a:xfrm>
          <a:prstGeom prst="straightConnector1">
            <a:avLst/>
          </a:prstGeom>
          <a:ln w="57150">
            <a:solidFill>
              <a:srgbClr val="3AA43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extruta 1">
            <a:extLst>
              <a:ext uri="{FF2B5EF4-FFF2-40B4-BE49-F238E27FC236}">
                <a16:creationId xmlns:a16="http://schemas.microsoft.com/office/drawing/2014/main" id="{09E5FDE7-CFA7-B4C9-AB4B-2F9E0138B190}"/>
              </a:ext>
            </a:extLst>
          </p:cNvPr>
          <p:cNvSpPr txBox="1"/>
          <p:nvPr/>
        </p:nvSpPr>
        <p:spPr>
          <a:xfrm>
            <a:off x="6946766" y="6259045"/>
            <a:ext cx="5137442" cy="523220"/>
          </a:xfrm>
          <a:prstGeom prst="rect">
            <a:avLst/>
          </a:prstGeom>
          <a:solidFill>
            <a:srgbClr val="00B050"/>
          </a:solidFill>
        </p:spPr>
        <p:txBody>
          <a:bodyPr wrap="square" rtlCol="0">
            <a:spAutoFit/>
          </a:bodyPr>
          <a:lstStyle/>
          <a:p>
            <a:pPr algn="ctr"/>
            <a:r>
              <a:rPr lang="sv-SE" sz="1400" b="1" dirty="0">
                <a:solidFill>
                  <a:schemeClr val="bg1"/>
                </a:solidFill>
              </a:rPr>
              <a:t>Vid komplexa frågor är det inte givet att kommunen </a:t>
            </a:r>
          </a:p>
          <a:p>
            <a:pPr algn="ctr"/>
            <a:r>
              <a:rPr lang="sv-SE" sz="1400" b="1" dirty="0">
                <a:solidFill>
                  <a:schemeClr val="bg1"/>
                </a:solidFill>
              </a:rPr>
              <a:t>är den självklara utföraren av identifierade åtgärder</a:t>
            </a:r>
          </a:p>
        </p:txBody>
      </p:sp>
      <p:sp>
        <p:nvSpPr>
          <p:cNvPr id="4" name="Romb 3">
            <a:extLst>
              <a:ext uri="{FF2B5EF4-FFF2-40B4-BE49-F238E27FC236}">
                <a16:creationId xmlns:a16="http://schemas.microsoft.com/office/drawing/2014/main" id="{6DFC12B2-997A-98CD-23AE-2B9CE1408E5C}"/>
              </a:ext>
            </a:extLst>
          </p:cNvPr>
          <p:cNvSpPr/>
          <p:nvPr/>
        </p:nvSpPr>
        <p:spPr>
          <a:xfrm>
            <a:off x="7716079" y="978185"/>
            <a:ext cx="1444028" cy="1483074"/>
          </a:xfrm>
          <a:prstGeom prst="diamond">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mb 12">
            <a:extLst>
              <a:ext uri="{FF2B5EF4-FFF2-40B4-BE49-F238E27FC236}">
                <a16:creationId xmlns:a16="http://schemas.microsoft.com/office/drawing/2014/main" id="{1E3C23ED-D4AC-3F6D-7A3D-00AAEBE21F67}"/>
              </a:ext>
            </a:extLst>
          </p:cNvPr>
          <p:cNvSpPr/>
          <p:nvPr/>
        </p:nvSpPr>
        <p:spPr>
          <a:xfrm>
            <a:off x="9165648" y="979145"/>
            <a:ext cx="1444028" cy="1483074"/>
          </a:xfrm>
          <a:prstGeom prst="diamond">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mb 13">
            <a:extLst>
              <a:ext uri="{FF2B5EF4-FFF2-40B4-BE49-F238E27FC236}">
                <a16:creationId xmlns:a16="http://schemas.microsoft.com/office/drawing/2014/main" id="{E3ED167F-7AEE-00F2-C090-15913B2A1876}"/>
              </a:ext>
            </a:extLst>
          </p:cNvPr>
          <p:cNvSpPr/>
          <p:nvPr/>
        </p:nvSpPr>
        <p:spPr>
          <a:xfrm>
            <a:off x="10611794" y="993068"/>
            <a:ext cx="1444028" cy="1483074"/>
          </a:xfrm>
          <a:prstGeom prst="diamond">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ruta 16">
            <a:extLst>
              <a:ext uri="{FF2B5EF4-FFF2-40B4-BE49-F238E27FC236}">
                <a16:creationId xmlns:a16="http://schemas.microsoft.com/office/drawing/2014/main" id="{29CC4F53-5124-473F-ECD1-40F6D0069ED0}"/>
              </a:ext>
            </a:extLst>
          </p:cNvPr>
          <p:cNvSpPr txBox="1"/>
          <p:nvPr/>
        </p:nvSpPr>
        <p:spPr>
          <a:xfrm>
            <a:off x="7906885" y="1323699"/>
            <a:ext cx="1085811" cy="830997"/>
          </a:xfrm>
          <a:prstGeom prst="rect">
            <a:avLst/>
          </a:prstGeom>
          <a:noFill/>
        </p:spPr>
        <p:txBody>
          <a:bodyPr wrap="none" rtlCol="0">
            <a:spAutoFit/>
          </a:bodyPr>
          <a:lstStyle/>
          <a:p>
            <a:pPr algn="ctr"/>
            <a:r>
              <a:rPr lang="sv-SE" sz="1200" b="1" dirty="0"/>
              <a:t>Perspektiv-</a:t>
            </a:r>
          </a:p>
          <a:p>
            <a:pPr algn="ctr"/>
            <a:r>
              <a:rPr lang="sv-SE" sz="1200" b="1" dirty="0"/>
              <a:t>insamling</a:t>
            </a:r>
          </a:p>
          <a:p>
            <a:pPr algn="ctr"/>
            <a:r>
              <a:rPr lang="sv-SE" sz="1200" b="1" dirty="0"/>
              <a:t>g</a:t>
            </a:r>
            <a:r>
              <a:rPr lang="sv-SE" sz="1200" b="1"/>
              <a:t>enom </a:t>
            </a:r>
            <a:r>
              <a:rPr lang="sv-SE" sz="1200" b="1" dirty="0"/>
              <a:t>samtal</a:t>
            </a:r>
          </a:p>
          <a:p>
            <a:pPr algn="ctr"/>
            <a:r>
              <a:rPr lang="sv-SE" sz="1200" b="1" dirty="0"/>
              <a:t> - följdfrågor</a:t>
            </a:r>
            <a:endParaRPr lang="en-GB" sz="1200" b="1" dirty="0"/>
          </a:p>
        </p:txBody>
      </p:sp>
      <p:sp>
        <p:nvSpPr>
          <p:cNvPr id="36" name="textruta 35">
            <a:extLst>
              <a:ext uri="{FF2B5EF4-FFF2-40B4-BE49-F238E27FC236}">
                <a16:creationId xmlns:a16="http://schemas.microsoft.com/office/drawing/2014/main" id="{4EBE83F0-C99E-711A-B3B3-3D6ADB369C9C}"/>
              </a:ext>
            </a:extLst>
          </p:cNvPr>
          <p:cNvSpPr txBox="1"/>
          <p:nvPr/>
        </p:nvSpPr>
        <p:spPr>
          <a:xfrm>
            <a:off x="9168736" y="1262441"/>
            <a:ext cx="1406795" cy="1015663"/>
          </a:xfrm>
          <a:prstGeom prst="rect">
            <a:avLst/>
          </a:prstGeom>
          <a:noFill/>
        </p:spPr>
        <p:txBody>
          <a:bodyPr wrap="none" rtlCol="0">
            <a:spAutoFit/>
          </a:bodyPr>
          <a:lstStyle/>
          <a:p>
            <a:pPr algn="ctr"/>
            <a:r>
              <a:rPr lang="sv-SE" sz="1200" b="1" dirty="0"/>
              <a:t>Bearbetning</a:t>
            </a:r>
          </a:p>
          <a:p>
            <a:pPr algn="ctr"/>
            <a:r>
              <a:rPr lang="sv-SE" sz="1200" b="1" dirty="0"/>
              <a:t>Orsakernas orsaker</a:t>
            </a:r>
          </a:p>
          <a:p>
            <a:pPr algn="ctr"/>
            <a:r>
              <a:rPr lang="sv-SE" sz="1200" b="1" dirty="0"/>
              <a:t>Homogena och</a:t>
            </a:r>
          </a:p>
          <a:p>
            <a:pPr algn="ctr"/>
            <a:r>
              <a:rPr lang="sv-SE" sz="1200" b="1" dirty="0"/>
              <a:t>Heterogena</a:t>
            </a:r>
          </a:p>
          <a:p>
            <a:pPr algn="ctr"/>
            <a:r>
              <a:rPr lang="sv-SE" sz="1200" b="1" dirty="0"/>
              <a:t>grupper</a:t>
            </a:r>
            <a:endParaRPr lang="en-GB" sz="1200" b="1" dirty="0"/>
          </a:p>
        </p:txBody>
      </p:sp>
      <p:sp>
        <p:nvSpPr>
          <p:cNvPr id="39" name="textruta 38">
            <a:extLst>
              <a:ext uri="{FF2B5EF4-FFF2-40B4-BE49-F238E27FC236}">
                <a16:creationId xmlns:a16="http://schemas.microsoft.com/office/drawing/2014/main" id="{90B8CB29-45A7-5A70-C9F7-E8C21940FAAF}"/>
              </a:ext>
            </a:extLst>
          </p:cNvPr>
          <p:cNvSpPr txBox="1"/>
          <p:nvPr/>
        </p:nvSpPr>
        <p:spPr>
          <a:xfrm>
            <a:off x="10785863" y="1331322"/>
            <a:ext cx="1146789" cy="830997"/>
          </a:xfrm>
          <a:prstGeom prst="rect">
            <a:avLst/>
          </a:prstGeom>
          <a:noFill/>
        </p:spPr>
        <p:txBody>
          <a:bodyPr wrap="none" rtlCol="0">
            <a:spAutoFit/>
          </a:bodyPr>
          <a:lstStyle/>
          <a:p>
            <a:pPr algn="ctr"/>
            <a:r>
              <a:rPr lang="sv-SE" sz="1200" b="1" dirty="0"/>
              <a:t>Identifiering</a:t>
            </a:r>
          </a:p>
          <a:p>
            <a:pPr algn="ctr"/>
            <a:r>
              <a:rPr lang="sv-SE" sz="1200" b="1" dirty="0"/>
              <a:t>av åtgärder</a:t>
            </a:r>
          </a:p>
          <a:p>
            <a:pPr algn="ctr"/>
            <a:r>
              <a:rPr lang="sv-SE" sz="1200" b="1" dirty="0"/>
              <a:t>Utformande av</a:t>
            </a:r>
          </a:p>
          <a:p>
            <a:pPr algn="ctr"/>
            <a:r>
              <a:rPr lang="sv-SE" sz="1200" b="1" dirty="0"/>
              <a:t>handlingsplan</a:t>
            </a:r>
            <a:endParaRPr lang="en-GB" sz="1200" b="1" dirty="0"/>
          </a:p>
        </p:txBody>
      </p:sp>
      <p:sp>
        <p:nvSpPr>
          <p:cNvPr id="40" name="Pil: vänsterböjd 39">
            <a:extLst>
              <a:ext uri="{FF2B5EF4-FFF2-40B4-BE49-F238E27FC236}">
                <a16:creationId xmlns:a16="http://schemas.microsoft.com/office/drawing/2014/main" id="{D5C77E25-3549-C907-E029-4A6D5F975BE3}"/>
              </a:ext>
            </a:extLst>
          </p:cNvPr>
          <p:cNvSpPr/>
          <p:nvPr/>
        </p:nvSpPr>
        <p:spPr>
          <a:xfrm rot="16353648">
            <a:off x="8933720" y="374445"/>
            <a:ext cx="409678" cy="1151699"/>
          </a:xfrm>
          <a:prstGeom prst="curved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5" name="Pil: vänsterböjd 44">
            <a:extLst>
              <a:ext uri="{FF2B5EF4-FFF2-40B4-BE49-F238E27FC236}">
                <a16:creationId xmlns:a16="http://schemas.microsoft.com/office/drawing/2014/main" id="{FFE781A7-5940-7BC7-0526-D5418BFB2F28}"/>
              </a:ext>
            </a:extLst>
          </p:cNvPr>
          <p:cNvSpPr/>
          <p:nvPr/>
        </p:nvSpPr>
        <p:spPr>
          <a:xfrm rot="16353648">
            <a:off x="10432447" y="378683"/>
            <a:ext cx="409678" cy="1151699"/>
          </a:xfrm>
          <a:prstGeom prst="curved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5360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additive="base">
                                        <p:cTn id="13" dur="500" fill="hold"/>
                                        <p:tgtEl>
                                          <p:spTgt spid="37"/>
                                        </p:tgtEl>
                                        <p:attrNameLst>
                                          <p:attrName>ppt_x</p:attrName>
                                        </p:attrNameLst>
                                      </p:cBhvr>
                                      <p:tavLst>
                                        <p:tav tm="0">
                                          <p:val>
                                            <p:strVal val="#ppt_x"/>
                                          </p:val>
                                        </p:tav>
                                        <p:tav tm="100000">
                                          <p:val>
                                            <p:strVal val="#ppt_x"/>
                                          </p:val>
                                        </p:tav>
                                      </p:tavLst>
                                    </p:anim>
                                    <p:anim calcmode="lin" valueType="num">
                                      <p:cBhvr additive="base">
                                        <p:cTn id="14" dur="500" fill="hold"/>
                                        <p:tgtEl>
                                          <p:spTgt spid="3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3"/>
                                        </p:tgtEl>
                                        <p:attrNameLst>
                                          <p:attrName>style.visibility</p:attrName>
                                        </p:attrNameLst>
                                      </p:cBhvr>
                                      <p:to>
                                        <p:strVal val="visible"/>
                                      </p:to>
                                    </p:set>
                                    <p:anim calcmode="lin" valueType="num">
                                      <p:cBhvr additive="base">
                                        <p:cTn id="25" dur="500" fill="hold"/>
                                        <p:tgtEl>
                                          <p:spTgt spid="63"/>
                                        </p:tgtEl>
                                        <p:attrNameLst>
                                          <p:attrName>ppt_x</p:attrName>
                                        </p:attrNameLst>
                                      </p:cBhvr>
                                      <p:tavLst>
                                        <p:tav tm="0">
                                          <p:val>
                                            <p:strVal val="#ppt_x"/>
                                          </p:val>
                                        </p:tav>
                                        <p:tav tm="100000">
                                          <p:val>
                                            <p:strVal val="#ppt_x"/>
                                          </p:val>
                                        </p:tav>
                                      </p:tavLst>
                                    </p:anim>
                                    <p:anim calcmode="lin" valueType="num">
                                      <p:cBhvr additive="base">
                                        <p:cTn id="26" dur="500" fill="hold"/>
                                        <p:tgtEl>
                                          <p:spTgt spid="6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ppt_x"/>
                                          </p:val>
                                        </p:tav>
                                        <p:tav tm="100000">
                                          <p:val>
                                            <p:strVal val="#ppt_x"/>
                                          </p:val>
                                        </p:tav>
                                      </p:tavLst>
                                    </p:anim>
                                    <p:anim calcmode="lin" valueType="num">
                                      <p:cBhvr additive="base">
                                        <p:cTn id="34" dur="500" fill="hold"/>
                                        <p:tgtEl>
                                          <p:spTgt spid="2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67"/>
                                        </p:tgtEl>
                                        <p:attrNameLst>
                                          <p:attrName>style.visibility</p:attrName>
                                        </p:attrNameLst>
                                      </p:cBhvr>
                                      <p:to>
                                        <p:strVal val="visible"/>
                                      </p:to>
                                    </p:set>
                                    <p:anim calcmode="lin" valueType="num">
                                      <p:cBhvr additive="base">
                                        <p:cTn id="53" dur="500" fill="hold"/>
                                        <p:tgtEl>
                                          <p:spTgt spid="67"/>
                                        </p:tgtEl>
                                        <p:attrNameLst>
                                          <p:attrName>ppt_x</p:attrName>
                                        </p:attrNameLst>
                                      </p:cBhvr>
                                      <p:tavLst>
                                        <p:tav tm="0">
                                          <p:val>
                                            <p:strVal val="#ppt_x"/>
                                          </p:val>
                                        </p:tav>
                                        <p:tav tm="100000">
                                          <p:val>
                                            <p:strVal val="#ppt_x"/>
                                          </p:val>
                                        </p:tav>
                                      </p:tavLst>
                                    </p:anim>
                                    <p:anim calcmode="lin" valueType="num">
                                      <p:cBhvr additive="base">
                                        <p:cTn id="54" dur="500" fill="hold"/>
                                        <p:tgtEl>
                                          <p:spTgt spid="67"/>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61"/>
                                        </p:tgtEl>
                                        <p:attrNameLst>
                                          <p:attrName>style.visibility</p:attrName>
                                        </p:attrNameLst>
                                      </p:cBhvr>
                                      <p:to>
                                        <p:strVal val="visible"/>
                                      </p:to>
                                    </p:set>
                                    <p:anim calcmode="lin" valueType="num">
                                      <p:cBhvr additive="base">
                                        <p:cTn id="57" dur="500" fill="hold"/>
                                        <p:tgtEl>
                                          <p:spTgt spid="61"/>
                                        </p:tgtEl>
                                        <p:attrNameLst>
                                          <p:attrName>ppt_x</p:attrName>
                                        </p:attrNameLst>
                                      </p:cBhvr>
                                      <p:tavLst>
                                        <p:tav tm="0">
                                          <p:val>
                                            <p:strVal val="#ppt_x"/>
                                          </p:val>
                                        </p:tav>
                                        <p:tav tm="100000">
                                          <p:val>
                                            <p:strVal val="#ppt_x"/>
                                          </p:val>
                                        </p:tav>
                                      </p:tavLst>
                                    </p:anim>
                                    <p:anim calcmode="lin" valueType="num">
                                      <p:cBhvr additive="base">
                                        <p:cTn id="58" dur="500" fill="hold"/>
                                        <p:tgtEl>
                                          <p:spTgt spid="61"/>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62"/>
                                        </p:tgtEl>
                                        <p:attrNameLst>
                                          <p:attrName>style.visibility</p:attrName>
                                        </p:attrNameLst>
                                      </p:cBhvr>
                                      <p:to>
                                        <p:strVal val="visible"/>
                                      </p:to>
                                    </p:set>
                                    <p:anim calcmode="lin" valueType="num">
                                      <p:cBhvr additive="base">
                                        <p:cTn id="61" dur="500" fill="hold"/>
                                        <p:tgtEl>
                                          <p:spTgt spid="62"/>
                                        </p:tgtEl>
                                        <p:attrNameLst>
                                          <p:attrName>ppt_x</p:attrName>
                                        </p:attrNameLst>
                                      </p:cBhvr>
                                      <p:tavLst>
                                        <p:tav tm="0">
                                          <p:val>
                                            <p:strVal val="#ppt_x"/>
                                          </p:val>
                                        </p:tav>
                                        <p:tav tm="100000">
                                          <p:val>
                                            <p:strVal val="#ppt_x"/>
                                          </p:val>
                                        </p:tav>
                                      </p:tavLst>
                                    </p:anim>
                                    <p:anim calcmode="lin" valueType="num">
                                      <p:cBhvr additive="base">
                                        <p:cTn id="62"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500" fill="hold"/>
                                        <p:tgtEl>
                                          <p:spTgt spid="12"/>
                                        </p:tgtEl>
                                        <p:attrNameLst>
                                          <p:attrName>ppt_x</p:attrName>
                                        </p:attrNameLst>
                                      </p:cBhvr>
                                      <p:tavLst>
                                        <p:tav tm="0">
                                          <p:val>
                                            <p:strVal val="#ppt_x"/>
                                          </p:val>
                                        </p:tav>
                                        <p:tav tm="100000">
                                          <p:val>
                                            <p:strVal val="#ppt_x"/>
                                          </p:val>
                                        </p:tav>
                                      </p:tavLst>
                                    </p:anim>
                                    <p:anim calcmode="lin" valueType="num">
                                      <p:cBhvr additive="base">
                                        <p:cTn id="68" dur="500" fill="hold"/>
                                        <p:tgtEl>
                                          <p:spTgt spid="12"/>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500" fill="hold"/>
                                        <p:tgtEl>
                                          <p:spTgt spid="11"/>
                                        </p:tgtEl>
                                        <p:attrNameLst>
                                          <p:attrName>ppt_x</p:attrName>
                                        </p:attrNameLst>
                                      </p:cBhvr>
                                      <p:tavLst>
                                        <p:tav tm="0">
                                          <p:val>
                                            <p:strVal val="#ppt_x"/>
                                          </p:val>
                                        </p:tav>
                                        <p:tav tm="100000">
                                          <p:val>
                                            <p:strVal val="#ppt_x"/>
                                          </p:val>
                                        </p:tav>
                                      </p:tavLst>
                                    </p:anim>
                                    <p:anim calcmode="lin" valueType="num">
                                      <p:cBhvr additive="base">
                                        <p:cTn id="72" dur="500" fill="hold"/>
                                        <p:tgtEl>
                                          <p:spTgt spid="11"/>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58"/>
                                        </p:tgtEl>
                                        <p:attrNameLst>
                                          <p:attrName>style.visibility</p:attrName>
                                        </p:attrNameLst>
                                      </p:cBhvr>
                                      <p:to>
                                        <p:strVal val="visible"/>
                                      </p:to>
                                    </p:set>
                                    <p:anim calcmode="lin" valueType="num">
                                      <p:cBhvr additive="base">
                                        <p:cTn id="75" dur="500" fill="hold"/>
                                        <p:tgtEl>
                                          <p:spTgt spid="58"/>
                                        </p:tgtEl>
                                        <p:attrNameLst>
                                          <p:attrName>ppt_x</p:attrName>
                                        </p:attrNameLst>
                                      </p:cBhvr>
                                      <p:tavLst>
                                        <p:tav tm="0">
                                          <p:val>
                                            <p:strVal val="#ppt_x"/>
                                          </p:val>
                                        </p:tav>
                                        <p:tav tm="100000">
                                          <p:val>
                                            <p:strVal val="#ppt_x"/>
                                          </p:val>
                                        </p:tav>
                                      </p:tavLst>
                                    </p:anim>
                                    <p:anim calcmode="lin" valueType="num">
                                      <p:cBhvr additive="base">
                                        <p:cTn id="76" dur="500" fill="hold"/>
                                        <p:tgtEl>
                                          <p:spTgt spid="58"/>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59"/>
                                        </p:tgtEl>
                                        <p:attrNameLst>
                                          <p:attrName>style.visibility</p:attrName>
                                        </p:attrNameLst>
                                      </p:cBhvr>
                                      <p:to>
                                        <p:strVal val="visible"/>
                                      </p:to>
                                    </p:set>
                                    <p:anim calcmode="lin" valueType="num">
                                      <p:cBhvr additive="base">
                                        <p:cTn id="79" dur="500" fill="hold"/>
                                        <p:tgtEl>
                                          <p:spTgt spid="59"/>
                                        </p:tgtEl>
                                        <p:attrNameLst>
                                          <p:attrName>ppt_x</p:attrName>
                                        </p:attrNameLst>
                                      </p:cBhvr>
                                      <p:tavLst>
                                        <p:tav tm="0">
                                          <p:val>
                                            <p:strVal val="#ppt_x"/>
                                          </p:val>
                                        </p:tav>
                                        <p:tav tm="100000">
                                          <p:val>
                                            <p:strVal val="#ppt_x"/>
                                          </p:val>
                                        </p:tav>
                                      </p:tavLst>
                                    </p:anim>
                                    <p:anim calcmode="lin" valueType="num">
                                      <p:cBhvr additive="base">
                                        <p:cTn id="80" dur="500" fill="hold"/>
                                        <p:tgtEl>
                                          <p:spTgt spid="59"/>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57"/>
                                        </p:tgtEl>
                                        <p:attrNameLst>
                                          <p:attrName>style.visibility</p:attrName>
                                        </p:attrNameLst>
                                      </p:cBhvr>
                                      <p:to>
                                        <p:strVal val="visible"/>
                                      </p:to>
                                    </p:set>
                                    <p:anim calcmode="lin" valueType="num">
                                      <p:cBhvr additive="base">
                                        <p:cTn id="83" dur="500" fill="hold"/>
                                        <p:tgtEl>
                                          <p:spTgt spid="57"/>
                                        </p:tgtEl>
                                        <p:attrNameLst>
                                          <p:attrName>ppt_x</p:attrName>
                                        </p:attrNameLst>
                                      </p:cBhvr>
                                      <p:tavLst>
                                        <p:tav tm="0">
                                          <p:val>
                                            <p:strVal val="#ppt_x"/>
                                          </p:val>
                                        </p:tav>
                                        <p:tav tm="100000">
                                          <p:val>
                                            <p:strVal val="#ppt_x"/>
                                          </p:val>
                                        </p:tav>
                                      </p:tavLst>
                                    </p:anim>
                                    <p:anim calcmode="lin" valueType="num">
                                      <p:cBhvr additive="base">
                                        <p:cTn id="84" dur="500" fill="hold"/>
                                        <p:tgtEl>
                                          <p:spTgt spid="57"/>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3"/>
                                        </p:tgtEl>
                                        <p:attrNameLst>
                                          <p:attrName>style.visibility</p:attrName>
                                        </p:attrNameLst>
                                      </p:cBhvr>
                                      <p:to>
                                        <p:strVal val="visible"/>
                                      </p:to>
                                    </p:set>
                                    <p:anim calcmode="lin" valueType="num">
                                      <p:cBhvr additive="base">
                                        <p:cTn id="87" dur="500" fill="hold"/>
                                        <p:tgtEl>
                                          <p:spTgt spid="23"/>
                                        </p:tgtEl>
                                        <p:attrNameLst>
                                          <p:attrName>ppt_x</p:attrName>
                                        </p:attrNameLst>
                                      </p:cBhvr>
                                      <p:tavLst>
                                        <p:tav tm="0">
                                          <p:val>
                                            <p:strVal val="#ppt_x"/>
                                          </p:val>
                                        </p:tav>
                                        <p:tav tm="100000">
                                          <p:val>
                                            <p:strVal val="#ppt_x"/>
                                          </p:val>
                                        </p:tav>
                                      </p:tavLst>
                                    </p:anim>
                                    <p:anim calcmode="lin" valueType="num">
                                      <p:cBhvr additive="base">
                                        <p:cTn id="88" dur="500" fill="hold"/>
                                        <p:tgtEl>
                                          <p:spTgt spid="23"/>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2"/>
                                        </p:tgtEl>
                                        <p:attrNameLst>
                                          <p:attrName>style.visibility</p:attrName>
                                        </p:attrNameLst>
                                      </p:cBhvr>
                                      <p:to>
                                        <p:strVal val="visible"/>
                                      </p:to>
                                    </p:set>
                                    <p:anim calcmode="lin" valueType="num">
                                      <p:cBhvr additive="base">
                                        <p:cTn id="91" dur="500" fill="hold"/>
                                        <p:tgtEl>
                                          <p:spTgt spid="22"/>
                                        </p:tgtEl>
                                        <p:attrNameLst>
                                          <p:attrName>ppt_x</p:attrName>
                                        </p:attrNameLst>
                                      </p:cBhvr>
                                      <p:tavLst>
                                        <p:tav tm="0">
                                          <p:val>
                                            <p:strVal val="#ppt_x"/>
                                          </p:val>
                                        </p:tav>
                                        <p:tav tm="100000">
                                          <p:val>
                                            <p:strVal val="#ppt_x"/>
                                          </p:val>
                                        </p:tav>
                                      </p:tavLst>
                                    </p:anim>
                                    <p:anim calcmode="lin" valueType="num">
                                      <p:cBhvr additive="base">
                                        <p:cTn id="92" dur="500" fill="hold"/>
                                        <p:tgtEl>
                                          <p:spTgt spid="22"/>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0"/>
                                        </p:tgtEl>
                                        <p:attrNameLst>
                                          <p:attrName>style.visibility</p:attrName>
                                        </p:attrNameLst>
                                      </p:cBhvr>
                                      <p:to>
                                        <p:strVal val="visible"/>
                                      </p:to>
                                    </p:set>
                                    <p:anim calcmode="lin" valueType="num">
                                      <p:cBhvr additive="base">
                                        <p:cTn id="95" dur="500" fill="hold"/>
                                        <p:tgtEl>
                                          <p:spTgt spid="20"/>
                                        </p:tgtEl>
                                        <p:attrNameLst>
                                          <p:attrName>ppt_x</p:attrName>
                                        </p:attrNameLst>
                                      </p:cBhvr>
                                      <p:tavLst>
                                        <p:tav tm="0">
                                          <p:val>
                                            <p:strVal val="#ppt_x"/>
                                          </p:val>
                                        </p:tav>
                                        <p:tav tm="100000">
                                          <p:val>
                                            <p:strVal val="#ppt_x"/>
                                          </p:val>
                                        </p:tav>
                                      </p:tavLst>
                                    </p:anim>
                                    <p:anim calcmode="lin" valueType="num">
                                      <p:cBhvr additive="base">
                                        <p:cTn id="96" dur="500" fill="hold"/>
                                        <p:tgtEl>
                                          <p:spTgt spid="20"/>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21"/>
                                        </p:tgtEl>
                                        <p:attrNameLst>
                                          <p:attrName>style.visibility</p:attrName>
                                        </p:attrNameLst>
                                      </p:cBhvr>
                                      <p:to>
                                        <p:strVal val="visible"/>
                                      </p:to>
                                    </p:set>
                                    <p:anim calcmode="lin" valueType="num">
                                      <p:cBhvr additive="base">
                                        <p:cTn id="99" dur="500" fill="hold"/>
                                        <p:tgtEl>
                                          <p:spTgt spid="21"/>
                                        </p:tgtEl>
                                        <p:attrNameLst>
                                          <p:attrName>ppt_x</p:attrName>
                                        </p:attrNameLst>
                                      </p:cBhvr>
                                      <p:tavLst>
                                        <p:tav tm="0">
                                          <p:val>
                                            <p:strVal val="#ppt_x"/>
                                          </p:val>
                                        </p:tav>
                                        <p:tav tm="100000">
                                          <p:val>
                                            <p:strVal val="#ppt_x"/>
                                          </p:val>
                                        </p:tav>
                                      </p:tavLst>
                                    </p:anim>
                                    <p:anim calcmode="lin" valueType="num">
                                      <p:cBhvr additive="base">
                                        <p:cTn id="100" dur="500" fill="hold"/>
                                        <p:tgtEl>
                                          <p:spTgt spid="21"/>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19"/>
                                        </p:tgtEl>
                                        <p:attrNameLst>
                                          <p:attrName>style.visibility</p:attrName>
                                        </p:attrNameLst>
                                      </p:cBhvr>
                                      <p:to>
                                        <p:strVal val="visible"/>
                                      </p:to>
                                    </p:set>
                                    <p:anim calcmode="lin" valueType="num">
                                      <p:cBhvr additive="base">
                                        <p:cTn id="103" dur="500" fill="hold"/>
                                        <p:tgtEl>
                                          <p:spTgt spid="19"/>
                                        </p:tgtEl>
                                        <p:attrNameLst>
                                          <p:attrName>ppt_x</p:attrName>
                                        </p:attrNameLst>
                                      </p:cBhvr>
                                      <p:tavLst>
                                        <p:tav tm="0">
                                          <p:val>
                                            <p:strVal val="#ppt_x"/>
                                          </p:val>
                                        </p:tav>
                                        <p:tav tm="100000">
                                          <p:val>
                                            <p:strVal val="#ppt_x"/>
                                          </p:val>
                                        </p:tav>
                                      </p:tavLst>
                                    </p:anim>
                                    <p:anim calcmode="lin" valueType="num">
                                      <p:cBhvr additive="base">
                                        <p:cTn id="104" dur="500" fill="hold"/>
                                        <p:tgtEl>
                                          <p:spTgt spid="19"/>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18"/>
                                        </p:tgtEl>
                                        <p:attrNameLst>
                                          <p:attrName>style.visibility</p:attrName>
                                        </p:attrNameLst>
                                      </p:cBhvr>
                                      <p:to>
                                        <p:strVal val="visible"/>
                                      </p:to>
                                    </p:set>
                                    <p:anim calcmode="lin" valueType="num">
                                      <p:cBhvr additive="base">
                                        <p:cTn id="107" dur="500" fill="hold"/>
                                        <p:tgtEl>
                                          <p:spTgt spid="18"/>
                                        </p:tgtEl>
                                        <p:attrNameLst>
                                          <p:attrName>ppt_x</p:attrName>
                                        </p:attrNameLst>
                                      </p:cBhvr>
                                      <p:tavLst>
                                        <p:tav tm="0">
                                          <p:val>
                                            <p:strVal val="#ppt_x"/>
                                          </p:val>
                                        </p:tav>
                                        <p:tav tm="100000">
                                          <p:val>
                                            <p:strVal val="#ppt_x"/>
                                          </p:val>
                                        </p:tav>
                                      </p:tavLst>
                                    </p:anim>
                                    <p:anim calcmode="lin" valueType="num">
                                      <p:cBhvr additive="base">
                                        <p:cTn id="108" dur="500" fill="hold"/>
                                        <p:tgtEl>
                                          <p:spTgt spid="18"/>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68"/>
                                        </p:tgtEl>
                                        <p:attrNameLst>
                                          <p:attrName>style.visibility</p:attrName>
                                        </p:attrNameLst>
                                      </p:cBhvr>
                                      <p:to>
                                        <p:strVal val="visible"/>
                                      </p:to>
                                    </p:set>
                                    <p:anim calcmode="lin" valueType="num">
                                      <p:cBhvr additive="base">
                                        <p:cTn id="111" dur="500" fill="hold"/>
                                        <p:tgtEl>
                                          <p:spTgt spid="68"/>
                                        </p:tgtEl>
                                        <p:attrNameLst>
                                          <p:attrName>ppt_x</p:attrName>
                                        </p:attrNameLst>
                                      </p:cBhvr>
                                      <p:tavLst>
                                        <p:tav tm="0">
                                          <p:val>
                                            <p:strVal val="#ppt_x"/>
                                          </p:val>
                                        </p:tav>
                                        <p:tav tm="100000">
                                          <p:val>
                                            <p:strVal val="#ppt_x"/>
                                          </p:val>
                                        </p:tav>
                                      </p:tavLst>
                                    </p:anim>
                                    <p:anim calcmode="lin" valueType="num">
                                      <p:cBhvr additive="base">
                                        <p:cTn id="112"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38"/>
                                        </p:tgtEl>
                                        <p:attrNameLst>
                                          <p:attrName>style.visibility</p:attrName>
                                        </p:attrNameLst>
                                      </p:cBhvr>
                                      <p:to>
                                        <p:strVal val="visible"/>
                                      </p:to>
                                    </p:set>
                                    <p:anim calcmode="lin" valueType="num">
                                      <p:cBhvr additive="base">
                                        <p:cTn id="117" dur="500" fill="hold"/>
                                        <p:tgtEl>
                                          <p:spTgt spid="38"/>
                                        </p:tgtEl>
                                        <p:attrNameLst>
                                          <p:attrName>ppt_x</p:attrName>
                                        </p:attrNameLst>
                                      </p:cBhvr>
                                      <p:tavLst>
                                        <p:tav tm="0">
                                          <p:val>
                                            <p:strVal val="#ppt_x"/>
                                          </p:val>
                                        </p:tav>
                                        <p:tav tm="100000">
                                          <p:val>
                                            <p:strVal val="#ppt_x"/>
                                          </p:val>
                                        </p:tav>
                                      </p:tavLst>
                                    </p:anim>
                                    <p:anim calcmode="lin" valueType="num">
                                      <p:cBhvr additive="base">
                                        <p:cTn id="118" dur="500" fill="hold"/>
                                        <p:tgtEl>
                                          <p:spTgt spid="38"/>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29"/>
                                        </p:tgtEl>
                                        <p:attrNameLst>
                                          <p:attrName>style.visibility</p:attrName>
                                        </p:attrNameLst>
                                      </p:cBhvr>
                                      <p:to>
                                        <p:strVal val="visible"/>
                                      </p:to>
                                    </p:set>
                                    <p:anim calcmode="lin" valueType="num">
                                      <p:cBhvr additive="base">
                                        <p:cTn id="121" dur="500" fill="hold"/>
                                        <p:tgtEl>
                                          <p:spTgt spid="29"/>
                                        </p:tgtEl>
                                        <p:attrNameLst>
                                          <p:attrName>ppt_x</p:attrName>
                                        </p:attrNameLst>
                                      </p:cBhvr>
                                      <p:tavLst>
                                        <p:tav tm="0">
                                          <p:val>
                                            <p:strVal val="#ppt_x"/>
                                          </p:val>
                                        </p:tav>
                                        <p:tav tm="100000">
                                          <p:val>
                                            <p:strVal val="#ppt_x"/>
                                          </p:val>
                                        </p:tav>
                                      </p:tavLst>
                                    </p:anim>
                                    <p:anim calcmode="lin" valueType="num">
                                      <p:cBhvr additive="base">
                                        <p:cTn id="122" dur="500" fill="hold"/>
                                        <p:tgtEl>
                                          <p:spTgt spid="29"/>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28"/>
                                        </p:tgtEl>
                                        <p:attrNameLst>
                                          <p:attrName>style.visibility</p:attrName>
                                        </p:attrNameLst>
                                      </p:cBhvr>
                                      <p:to>
                                        <p:strVal val="visible"/>
                                      </p:to>
                                    </p:set>
                                    <p:anim calcmode="lin" valueType="num">
                                      <p:cBhvr additive="base">
                                        <p:cTn id="125" dur="500" fill="hold"/>
                                        <p:tgtEl>
                                          <p:spTgt spid="28"/>
                                        </p:tgtEl>
                                        <p:attrNameLst>
                                          <p:attrName>ppt_x</p:attrName>
                                        </p:attrNameLst>
                                      </p:cBhvr>
                                      <p:tavLst>
                                        <p:tav tm="0">
                                          <p:val>
                                            <p:strVal val="#ppt_x"/>
                                          </p:val>
                                        </p:tav>
                                        <p:tav tm="100000">
                                          <p:val>
                                            <p:strVal val="#ppt_x"/>
                                          </p:val>
                                        </p:tav>
                                      </p:tavLst>
                                    </p:anim>
                                    <p:anim calcmode="lin" valueType="num">
                                      <p:cBhvr additive="base">
                                        <p:cTn id="126" dur="500" fill="hold"/>
                                        <p:tgtEl>
                                          <p:spTgt spid="28"/>
                                        </p:tgtEl>
                                        <p:attrNameLst>
                                          <p:attrName>ppt_y</p:attrName>
                                        </p:attrNameLst>
                                      </p:cBhvr>
                                      <p:tavLst>
                                        <p:tav tm="0">
                                          <p:val>
                                            <p:strVal val="1+#ppt_h/2"/>
                                          </p:val>
                                        </p:tav>
                                        <p:tav tm="100000">
                                          <p:val>
                                            <p:strVal val="#ppt_y"/>
                                          </p:val>
                                        </p:tav>
                                      </p:tavLst>
                                    </p:anim>
                                  </p:childTnLst>
                                </p:cTn>
                              </p:par>
                              <p:par>
                                <p:cTn id="127" presetID="2" presetClass="entr" presetSubtype="4" fill="hold" nodeType="withEffect">
                                  <p:stCondLst>
                                    <p:cond delay="0"/>
                                  </p:stCondLst>
                                  <p:childTnLst>
                                    <p:set>
                                      <p:cBhvr>
                                        <p:cTn id="128" dur="1" fill="hold">
                                          <p:stCondLst>
                                            <p:cond delay="0"/>
                                          </p:stCondLst>
                                        </p:cTn>
                                        <p:tgtEl>
                                          <p:spTgt spid="43"/>
                                        </p:tgtEl>
                                        <p:attrNameLst>
                                          <p:attrName>style.visibility</p:attrName>
                                        </p:attrNameLst>
                                      </p:cBhvr>
                                      <p:to>
                                        <p:strVal val="visible"/>
                                      </p:to>
                                    </p:set>
                                    <p:anim calcmode="lin" valueType="num">
                                      <p:cBhvr additive="base">
                                        <p:cTn id="129" dur="500" fill="hold"/>
                                        <p:tgtEl>
                                          <p:spTgt spid="43"/>
                                        </p:tgtEl>
                                        <p:attrNameLst>
                                          <p:attrName>ppt_x</p:attrName>
                                        </p:attrNameLst>
                                      </p:cBhvr>
                                      <p:tavLst>
                                        <p:tav tm="0">
                                          <p:val>
                                            <p:strVal val="#ppt_x"/>
                                          </p:val>
                                        </p:tav>
                                        <p:tav tm="100000">
                                          <p:val>
                                            <p:strVal val="#ppt_x"/>
                                          </p:val>
                                        </p:tav>
                                      </p:tavLst>
                                    </p:anim>
                                    <p:anim calcmode="lin" valueType="num">
                                      <p:cBhvr additive="base">
                                        <p:cTn id="130" dur="500" fill="hold"/>
                                        <p:tgtEl>
                                          <p:spTgt spid="43"/>
                                        </p:tgtEl>
                                        <p:attrNameLst>
                                          <p:attrName>ppt_y</p:attrName>
                                        </p:attrNameLst>
                                      </p:cBhvr>
                                      <p:tavLst>
                                        <p:tav tm="0">
                                          <p:val>
                                            <p:strVal val="1+#ppt_h/2"/>
                                          </p:val>
                                        </p:tav>
                                        <p:tav tm="100000">
                                          <p:val>
                                            <p:strVal val="#ppt_y"/>
                                          </p:val>
                                        </p:tav>
                                      </p:tavLst>
                                    </p:anim>
                                  </p:childTnLst>
                                </p:cTn>
                              </p:par>
                              <p:par>
                                <p:cTn id="131" presetID="2" presetClass="entr" presetSubtype="4" fill="hold" nodeType="withEffect">
                                  <p:stCondLst>
                                    <p:cond delay="0"/>
                                  </p:stCondLst>
                                  <p:childTnLst>
                                    <p:set>
                                      <p:cBhvr>
                                        <p:cTn id="132" dur="1" fill="hold">
                                          <p:stCondLst>
                                            <p:cond delay="0"/>
                                          </p:stCondLst>
                                        </p:cTn>
                                        <p:tgtEl>
                                          <p:spTgt spid="41"/>
                                        </p:tgtEl>
                                        <p:attrNameLst>
                                          <p:attrName>style.visibility</p:attrName>
                                        </p:attrNameLst>
                                      </p:cBhvr>
                                      <p:to>
                                        <p:strVal val="visible"/>
                                      </p:to>
                                    </p:set>
                                    <p:anim calcmode="lin" valueType="num">
                                      <p:cBhvr additive="base">
                                        <p:cTn id="133" dur="500" fill="hold"/>
                                        <p:tgtEl>
                                          <p:spTgt spid="41"/>
                                        </p:tgtEl>
                                        <p:attrNameLst>
                                          <p:attrName>ppt_x</p:attrName>
                                        </p:attrNameLst>
                                      </p:cBhvr>
                                      <p:tavLst>
                                        <p:tav tm="0">
                                          <p:val>
                                            <p:strVal val="#ppt_x"/>
                                          </p:val>
                                        </p:tav>
                                        <p:tav tm="100000">
                                          <p:val>
                                            <p:strVal val="#ppt_x"/>
                                          </p:val>
                                        </p:tav>
                                      </p:tavLst>
                                    </p:anim>
                                    <p:anim calcmode="lin" valueType="num">
                                      <p:cBhvr additive="base">
                                        <p:cTn id="134" dur="500" fill="hold"/>
                                        <p:tgtEl>
                                          <p:spTgt spid="41"/>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35"/>
                                        </p:tgtEl>
                                        <p:attrNameLst>
                                          <p:attrName>style.visibility</p:attrName>
                                        </p:attrNameLst>
                                      </p:cBhvr>
                                      <p:to>
                                        <p:strVal val="visible"/>
                                      </p:to>
                                    </p:set>
                                    <p:anim calcmode="lin" valueType="num">
                                      <p:cBhvr additive="base">
                                        <p:cTn id="137" dur="500" fill="hold"/>
                                        <p:tgtEl>
                                          <p:spTgt spid="35"/>
                                        </p:tgtEl>
                                        <p:attrNameLst>
                                          <p:attrName>ppt_x</p:attrName>
                                        </p:attrNameLst>
                                      </p:cBhvr>
                                      <p:tavLst>
                                        <p:tav tm="0">
                                          <p:val>
                                            <p:strVal val="#ppt_x"/>
                                          </p:val>
                                        </p:tav>
                                        <p:tav tm="100000">
                                          <p:val>
                                            <p:strVal val="#ppt_x"/>
                                          </p:val>
                                        </p:tav>
                                      </p:tavLst>
                                    </p:anim>
                                    <p:anim calcmode="lin" valueType="num">
                                      <p:cBhvr additive="base">
                                        <p:cTn id="138" dur="500" fill="hold"/>
                                        <p:tgtEl>
                                          <p:spTgt spid="35"/>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34"/>
                                        </p:tgtEl>
                                        <p:attrNameLst>
                                          <p:attrName>style.visibility</p:attrName>
                                        </p:attrNameLst>
                                      </p:cBhvr>
                                      <p:to>
                                        <p:strVal val="visible"/>
                                      </p:to>
                                    </p:set>
                                    <p:anim calcmode="lin" valueType="num">
                                      <p:cBhvr additive="base">
                                        <p:cTn id="141" dur="500" fill="hold"/>
                                        <p:tgtEl>
                                          <p:spTgt spid="34"/>
                                        </p:tgtEl>
                                        <p:attrNameLst>
                                          <p:attrName>ppt_x</p:attrName>
                                        </p:attrNameLst>
                                      </p:cBhvr>
                                      <p:tavLst>
                                        <p:tav tm="0">
                                          <p:val>
                                            <p:strVal val="#ppt_x"/>
                                          </p:val>
                                        </p:tav>
                                        <p:tav tm="100000">
                                          <p:val>
                                            <p:strVal val="#ppt_x"/>
                                          </p:val>
                                        </p:tav>
                                      </p:tavLst>
                                    </p:anim>
                                    <p:anim calcmode="lin" valueType="num">
                                      <p:cBhvr additive="base">
                                        <p:cTn id="142" dur="500" fill="hold"/>
                                        <p:tgtEl>
                                          <p:spTgt spid="34"/>
                                        </p:tgtEl>
                                        <p:attrNameLst>
                                          <p:attrName>ppt_y</p:attrName>
                                        </p:attrNameLst>
                                      </p:cBhvr>
                                      <p:tavLst>
                                        <p:tav tm="0">
                                          <p:val>
                                            <p:strVal val="1+#ppt_h/2"/>
                                          </p:val>
                                        </p:tav>
                                        <p:tav tm="100000">
                                          <p:val>
                                            <p:strVal val="#ppt_y"/>
                                          </p:val>
                                        </p:tav>
                                      </p:tavLst>
                                    </p:anim>
                                  </p:childTnLst>
                                </p:cTn>
                              </p:par>
                              <p:par>
                                <p:cTn id="143" presetID="2" presetClass="entr" presetSubtype="4" fill="hold" nodeType="withEffect">
                                  <p:stCondLst>
                                    <p:cond delay="0"/>
                                  </p:stCondLst>
                                  <p:childTnLst>
                                    <p:set>
                                      <p:cBhvr>
                                        <p:cTn id="144" dur="1" fill="hold">
                                          <p:stCondLst>
                                            <p:cond delay="0"/>
                                          </p:stCondLst>
                                        </p:cTn>
                                        <p:tgtEl>
                                          <p:spTgt spid="93"/>
                                        </p:tgtEl>
                                        <p:attrNameLst>
                                          <p:attrName>style.visibility</p:attrName>
                                        </p:attrNameLst>
                                      </p:cBhvr>
                                      <p:to>
                                        <p:strVal val="visible"/>
                                      </p:to>
                                    </p:set>
                                    <p:anim calcmode="lin" valueType="num">
                                      <p:cBhvr additive="base">
                                        <p:cTn id="145" dur="500" fill="hold"/>
                                        <p:tgtEl>
                                          <p:spTgt spid="93"/>
                                        </p:tgtEl>
                                        <p:attrNameLst>
                                          <p:attrName>ppt_x</p:attrName>
                                        </p:attrNameLst>
                                      </p:cBhvr>
                                      <p:tavLst>
                                        <p:tav tm="0">
                                          <p:val>
                                            <p:strVal val="#ppt_x"/>
                                          </p:val>
                                        </p:tav>
                                        <p:tav tm="100000">
                                          <p:val>
                                            <p:strVal val="#ppt_x"/>
                                          </p:val>
                                        </p:tav>
                                      </p:tavLst>
                                    </p:anim>
                                    <p:anim calcmode="lin" valueType="num">
                                      <p:cBhvr additive="base">
                                        <p:cTn id="146" dur="500" fill="hold"/>
                                        <p:tgtEl>
                                          <p:spTgt spid="93"/>
                                        </p:tgtEl>
                                        <p:attrNameLst>
                                          <p:attrName>ppt_y</p:attrName>
                                        </p:attrNameLst>
                                      </p:cBhvr>
                                      <p:tavLst>
                                        <p:tav tm="0">
                                          <p:val>
                                            <p:strVal val="1+#ppt_h/2"/>
                                          </p:val>
                                        </p:tav>
                                        <p:tav tm="100000">
                                          <p:val>
                                            <p:strVal val="#ppt_y"/>
                                          </p:val>
                                        </p:tav>
                                      </p:tavLst>
                                    </p:anim>
                                  </p:childTnLst>
                                </p:cTn>
                              </p:par>
                              <p:par>
                                <p:cTn id="147" presetID="2" presetClass="entr" presetSubtype="4" fill="hold" grpId="0" nodeType="withEffect">
                                  <p:stCondLst>
                                    <p:cond delay="0"/>
                                  </p:stCondLst>
                                  <p:childTnLst>
                                    <p:set>
                                      <p:cBhvr>
                                        <p:cTn id="148" dur="1" fill="hold">
                                          <p:stCondLst>
                                            <p:cond delay="0"/>
                                          </p:stCondLst>
                                        </p:cTn>
                                        <p:tgtEl>
                                          <p:spTgt spid="33"/>
                                        </p:tgtEl>
                                        <p:attrNameLst>
                                          <p:attrName>style.visibility</p:attrName>
                                        </p:attrNameLst>
                                      </p:cBhvr>
                                      <p:to>
                                        <p:strVal val="visible"/>
                                      </p:to>
                                    </p:set>
                                    <p:anim calcmode="lin" valueType="num">
                                      <p:cBhvr additive="base">
                                        <p:cTn id="149" dur="500" fill="hold"/>
                                        <p:tgtEl>
                                          <p:spTgt spid="33"/>
                                        </p:tgtEl>
                                        <p:attrNameLst>
                                          <p:attrName>ppt_x</p:attrName>
                                        </p:attrNameLst>
                                      </p:cBhvr>
                                      <p:tavLst>
                                        <p:tav tm="0">
                                          <p:val>
                                            <p:strVal val="#ppt_x"/>
                                          </p:val>
                                        </p:tav>
                                        <p:tav tm="100000">
                                          <p:val>
                                            <p:strVal val="#ppt_x"/>
                                          </p:val>
                                        </p:tav>
                                      </p:tavLst>
                                    </p:anim>
                                    <p:anim calcmode="lin" valueType="num">
                                      <p:cBhvr additive="base">
                                        <p:cTn id="150" dur="500" fill="hold"/>
                                        <p:tgtEl>
                                          <p:spTgt spid="33"/>
                                        </p:tgtEl>
                                        <p:attrNameLst>
                                          <p:attrName>ppt_y</p:attrName>
                                        </p:attrNameLst>
                                      </p:cBhvr>
                                      <p:tavLst>
                                        <p:tav tm="0">
                                          <p:val>
                                            <p:strVal val="1+#ppt_h/2"/>
                                          </p:val>
                                        </p:tav>
                                        <p:tav tm="100000">
                                          <p:val>
                                            <p:strVal val="#ppt_y"/>
                                          </p:val>
                                        </p:tav>
                                      </p:tavLst>
                                    </p:anim>
                                  </p:childTnLst>
                                </p:cTn>
                              </p:par>
                              <p:par>
                                <p:cTn id="151" presetID="2" presetClass="entr" presetSubtype="4" fill="hold" grpId="0" nodeType="withEffect">
                                  <p:stCondLst>
                                    <p:cond delay="0"/>
                                  </p:stCondLst>
                                  <p:childTnLst>
                                    <p:set>
                                      <p:cBhvr>
                                        <p:cTn id="152" dur="1" fill="hold">
                                          <p:stCondLst>
                                            <p:cond delay="0"/>
                                          </p:stCondLst>
                                        </p:cTn>
                                        <p:tgtEl>
                                          <p:spTgt spid="32"/>
                                        </p:tgtEl>
                                        <p:attrNameLst>
                                          <p:attrName>style.visibility</p:attrName>
                                        </p:attrNameLst>
                                      </p:cBhvr>
                                      <p:to>
                                        <p:strVal val="visible"/>
                                      </p:to>
                                    </p:set>
                                    <p:anim calcmode="lin" valueType="num">
                                      <p:cBhvr additive="base">
                                        <p:cTn id="153" dur="500" fill="hold"/>
                                        <p:tgtEl>
                                          <p:spTgt spid="32"/>
                                        </p:tgtEl>
                                        <p:attrNameLst>
                                          <p:attrName>ppt_x</p:attrName>
                                        </p:attrNameLst>
                                      </p:cBhvr>
                                      <p:tavLst>
                                        <p:tav tm="0">
                                          <p:val>
                                            <p:strVal val="#ppt_x"/>
                                          </p:val>
                                        </p:tav>
                                        <p:tav tm="100000">
                                          <p:val>
                                            <p:strVal val="#ppt_x"/>
                                          </p:val>
                                        </p:tav>
                                      </p:tavLst>
                                    </p:anim>
                                    <p:anim calcmode="lin" valueType="num">
                                      <p:cBhvr additive="base">
                                        <p:cTn id="154" dur="500" fill="hold"/>
                                        <p:tgtEl>
                                          <p:spTgt spid="32"/>
                                        </p:tgtEl>
                                        <p:attrNameLst>
                                          <p:attrName>ppt_y</p:attrName>
                                        </p:attrNameLst>
                                      </p:cBhvr>
                                      <p:tavLst>
                                        <p:tav tm="0">
                                          <p:val>
                                            <p:strVal val="1+#ppt_h/2"/>
                                          </p:val>
                                        </p:tav>
                                        <p:tav tm="100000">
                                          <p:val>
                                            <p:strVal val="#ppt_y"/>
                                          </p:val>
                                        </p:tav>
                                      </p:tavLst>
                                    </p:anim>
                                  </p:childTnLst>
                                </p:cTn>
                              </p:par>
                              <p:par>
                                <p:cTn id="155" presetID="2" presetClass="entr" presetSubtype="4" fill="hold" nodeType="withEffect">
                                  <p:stCondLst>
                                    <p:cond delay="0"/>
                                  </p:stCondLst>
                                  <p:childTnLst>
                                    <p:set>
                                      <p:cBhvr>
                                        <p:cTn id="156" dur="1" fill="hold">
                                          <p:stCondLst>
                                            <p:cond delay="0"/>
                                          </p:stCondLst>
                                        </p:cTn>
                                        <p:tgtEl>
                                          <p:spTgt spid="94"/>
                                        </p:tgtEl>
                                        <p:attrNameLst>
                                          <p:attrName>style.visibility</p:attrName>
                                        </p:attrNameLst>
                                      </p:cBhvr>
                                      <p:to>
                                        <p:strVal val="visible"/>
                                      </p:to>
                                    </p:set>
                                    <p:anim calcmode="lin" valueType="num">
                                      <p:cBhvr additive="base">
                                        <p:cTn id="157" dur="500" fill="hold"/>
                                        <p:tgtEl>
                                          <p:spTgt spid="94"/>
                                        </p:tgtEl>
                                        <p:attrNameLst>
                                          <p:attrName>ppt_x</p:attrName>
                                        </p:attrNameLst>
                                      </p:cBhvr>
                                      <p:tavLst>
                                        <p:tav tm="0">
                                          <p:val>
                                            <p:strVal val="#ppt_x"/>
                                          </p:val>
                                        </p:tav>
                                        <p:tav tm="100000">
                                          <p:val>
                                            <p:strVal val="#ppt_x"/>
                                          </p:val>
                                        </p:tav>
                                      </p:tavLst>
                                    </p:anim>
                                    <p:anim calcmode="lin" valueType="num">
                                      <p:cBhvr additive="base">
                                        <p:cTn id="158" dur="500" fill="hold"/>
                                        <p:tgtEl>
                                          <p:spTgt spid="94"/>
                                        </p:tgtEl>
                                        <p:attrNameLst>
                                          <p:attrName>ppt_y</p:attrName>
                                        </p:attrNameLst>
                                      </p:cBhvr>
                                      <p:tavLst>
                                        <p:tav tm="0">
                                          <p:val>
                                            <p:strVal val="1+#ppt_h/2"/>
                                          </p:val>
                                        </p:tav>
                                        <p:tav tm="100000">
                                          <p:val>
                                            <p:strVal val="#ppt_y"/>
                                          </p:val>
                                        </p:tav>
                                      </p:tavLst>
                                    </p:anim>
                                  </p:childTnLst>
                                </p:cTn>
                              </p:par>
                              <p:par>
                                <p:cTn id="159" presetID="2" presetClass="entr" presetSubtype="4" fill="hold" grpId="0" nodeType="withEffect">
                                  <p:stCondLst>
                                    <p:cond delay="0"/>
                                  </p:stCondLst>
                                  <p:childTnLst>
                                    <p:set>
                                      <p:cBhvr>
                                        <p:cTn id="160" dur="1" fill="hold">
                                          <p:stCondLst>
                                            <p:cond delay="0"/>
                                          </p:stCondLst>
                                        </p:cTn>
                                        <p:tgtEl>
                                          <p:spTgt spid="31"/>
                                        </p:tgtEl>
                                        <p:attrNameLst>
                                          <p:attrName>style.visibility</p:attrName>
                                        </p:attrNameLst>
                                      </p:cBhvr>
                                      <p:to>
                                        <p:strVal val="visible"/>
                                      </p:to>
                                    </p:set>
                                    <p:anim calcmode="lin" valueType="num">
                                      <p:cBhvr additive="base">
                                        <p:cTn id="161" dur="500" fill="hold"/>
                                        <p:tgtEl>
                                          <p:spTgt spid="31"/>
                                        </p:tgtEl>
                                        <p:attrNameLst>
                                          <p:attrName>ppt_x</p:attrName>
                                        </p:attrNameLst>
                                      </p:cBhvr>
                                      <p:tavLst>
                                        <p:tav tm="0">
                                          <p:val>
                                            <p:strVal val="#ppt_x"/>
                                          </p:val>
                                        </p:tav>
                                        <p:tav tm="100000">
                                          <p:val>
                                            <p:strVal val="#ppt_x"/>
                                          </p:val>
                                        </p:tav>
                                      </p:tavLst>
                                    </p:anim>
                                    <p:anim calcmode="lin" valueType="num">
                                      <p:cBhvr additive="base">
                                        <p:cTn id="162" dur="500" fill="hold"/>
                                        <p:tgtEl>
                                          <p:spTgt spid="31"/>
                                        </p:tgtEl>
                                        <p:attrNameLst>
                                          <p:attrName>ppt_y</p:attrName>
                                        </p:attrNameLst>
                                      </p:cBhvr>
                                      <p:tavLst>
                                        <p:tav tm="0">
                                          <p:val>
                                            <p:strVal val="1+#ppt_h/2"/>
                                          </p:val>
                                        </p:tav>
                                        <p:tav tm="100000">
                                          <p:val>
                                            <p:strVal val="#ppt_y"/>
                                          </p:val>
                                        </p:tav>
                                      </p:tavLst>
                                    </p:anim>
                                  </p:childTnLst>
                                </p:cTn>
                              </p:par>
                              <p:par>
                                <p:cTn id="163" presetID="2" presetClass="entr" presetSubtype="4" fill="hold" grpId="0" nodeType="withEffect">
                                  <p:stCondLst>
                                    <p:cond delay="0"/>
                                  </p:stCondLst>
                                  <p:childTnLst>
                                    <p:set>
                                      <p:cBhvr>
                                        <p:cTn id="164" dur="1" fill="hold">
                                          <p:stCondLst>
                                            <p:cond delay="0"/>
                                          </p:stCondLst>
                                        </p:cTn>
                                        <p:tgtEl>
                                          <p:spTgt spid="84"/>
                                        </p:tgtEl>
                                        <p:attrNameLst>
                                          <p:attrName>style.visibility</p:attrName>
                                        </p:attrNameLst>
                                      </p:cBhvr>
                                      <p:to>
                                        <p:strVal val="visible"/>
                                      </p:to>
                                    </p:set>
                                    <p:anim calcmode="lin" valueType="num">
                                      <p:cBhvr additive="base">
                                        <p:cTn id="165" dur="500" fill="hold"/>
                                        <p:tgtEl>
                                          <p:spTgt spid="84"/>
                                        </p:tgtEl>
                                        <p:attrNameLst>
                                          <p:attrName>ppt_x</p:attrName>
                                        </p:attrNameLst>
                                      </p:cBhvr>
                                      <p:tavLst>
                                        <p:tav tm="0">
                                          <p:val>
                                            <p:strVal val="#ppt_x"/>
                                          </p:val>
                                        </p:tav>
                                        <p:tav tm="100000">
                                          <p:val>
                                            <p:strVal val="#ppt_x"/>
                                          </p:val>
                                        </p:tav>
                                      </p:tavLst>
                                    </p:anim>
                                    <p:anim calcmode="lin" valueType="num">
                                      <p:cBhvr additive="base">
                                        <p:cTn id="166" dur="500" fill="hold"/>
                                        <p:tgtEl>
                                          <p:spTgt spid="84"/>
                                        </p:tgtEl>
                                        <p:attrNameLst>
                                          <p:attrName>ppt_y</p:attrName>
                                        </p:attrNameLst>
                                      </p:cBhvr>
                                      <p:tavLst>
                                        <p:tav tm="0">
                                          <p:val>
                                            <p:strVal val="1+#ppt_h/2"/>
                                          </p:val>
                                        </p:tav>
                                        <p:tav tm="100000">
                                          <p:val>
                                            <p:strVal val="#ppt_y"/>
                                          </p:val>
                                        </p:tav>
                                      </p:tavLst>
                                    </p:anim>
                                  </p:childTnLst>
                                </p:cTn>
                              </p:par>
                              <p:par>
                                <p:cTn id="167" presetID="2" presetClass="entr" presetSubtype="4" fill="hold" grpId="0" nodeType="withEffect">
                                  <p:stCondLst>
                                    <p:cond delay="0"/>
                                  </p:stCondLst>
                                  <p:childTnLst>
                                    <p:set>
                                      <p:cBhvr>
                                        <p:cTn id="168" dur="1" fill="hold">
                                          <p:stCondLst>
                                            <p:cond delay="0"/>
                                          </p:stCondLst>
                                        </p:cTn>
                                        <p:tgtEl>
                                          <p:spTgt spid="30"/>
                                        </p:tgtEl>
                                        <p:attrNameLst>
                                          <p:attrName>style.visibility</p:attrName>
                                        </p:attrNameLst>
                                      </p:cBhvr>
                                      <p:to>
                                        <p:strVal val="visible"/>
                                      </p:to>
                                    </p:set>
                                    <p:anim calcmode="lin" valueType="num">
                                      <p:cBhvr additive="base">
                                        <p:cTn id="169" dur="500" fill="hold"/>
                                        <p:tgtEl>
                                          <p:spTgt spid="30"/>
                                        </p:tgtEl>
                                        <p:attrNameLst>
                                          <p:attrName>ppt_x</p:attrName>
                                        </p:attrNameLst>
                                      </p:cBhvr>
                                      <p:tavLst>
                                        <p:tav tm="0">
                                          <p:val>
                                            <p:strVal val="#ppt_x"/>
                                          </p:val>
                                        </p:tav>
                                        <p:tav tm="100000">
                                          <p:val>
                                            <p:strVal val="#ppt_x"/>
                                          </p:val>
                                        </p:tav>
                                      </p:tavLst>
                                    </p:anim>
                                    <p:anim calcmode="lin" valueType="num">
                                      <p:cBhvr additive="base">
                                        <p:cTn id="170" dur="500" fill="hold"/>
                                        <p:tgtEl>
                                          <p:spTgt spid="30"/>
                                        </p:tgtEl>
                                        <p:attrNameLst>
                                          <p:attrName>ppt_y</p:attrName>
                                        </p:attrNameLst>
                                      </p:cBhvr>
                                      <p:tavLst>
                                        <p:tav tm="0">
                                          <p:val>
                                            <p:strVal val="1+#ppt_h/2"/>
                                          </p:val>
                                        </p:tav>
                                        <p:tav tm="100000">
                                          <p:val>
                                            <p:strVal val="#ppt_y"/>
                                          </p:val>
                                        </p:tav>
                                      </p:tavLst>
                                    </p:anim>
                                  </p:childTnLst>
                                </p:cTn>
                              </p:par>
                              <p:par>
                                <p:cTn id="171" presetID="2" presetClass="entr" presetSubtype="4" fill="hold" nodeType="withEffect">
                                  <p:stCondLst>
                                    <p:cond delay="0"/>
                                  </p:stCondLst>
                                  <p:childTnLst>
                                    <p:set>
                                      <p:cBhvr>
                                        <p:cTn id="172" dur="1" fill="hold">
                                          <p:stCondLst>
                                            <p:cond delay="0"/>
                                          </p:stCondLst>
                                        </p:cTn>
                                        <p:tgtEl>
                                          <p:spTgt spid="44"/>
                                        </p:tgtEl>
                                        <p:attrNameLst>
                                          <p:attrName>style.visibility</p:attrName>
                                        </p:attrNameLst>
                                      </p:cBhvr>
                                      <p:to>
                                        <p:strVal val="visible"/>
                                      </p:to>
                                    </p:set>
                                    <p:anim calcmode="lin" valueType="num">
                                      <p:cBhvr additive="base">
                                        <p:cTn id="173" dur="500" fill="hold"/>
                                        <p:tgtEl>
                                          <p:spTgt spid="44"/>
                                        </p:tgtEl>
                                        <p:attrNameLst>
                                          <p:attrName>ppt_x</p:attrName>
                                        </p:attrNameLst>
                                      </p:cBhvr>
                                      <p:tavLst>
                                        <p:tav tm="0">
                                          <p:val>
                                            <p:strVal val="#ppt_x"/>
                                          </p:val>
                                        </p:tav>
                                        <p:tav tm="100000">
                                          <p:val>
                                            <p:strVal val="#ppt_x"/>
                                          </p:val>
                                        </p:tav>
                                      </p:tavLst>
                                    </p:anim>
                                    <p:anim calcmode="lin" valueType="num">
                                      <p:cBhvr additive="base">
                                        <p:cTn id="17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75" fill="hold">
                      <p:stCondLst>
                        <p:cond delay="indefinite"/>
                      </p:stCondLst>
                      <p:childTnLst>
                        <p:par>
                          <p:cTn id="176" fill="hold">
                            <p:stCondLst>
                              <p:cond delay="0"/>
                            </p:stCondLst>
                            <p:childTnLst>
                              <p:par>
                                <p:cTn id="177" presetID="2" presetClass="entr" presetSubtype="4" fill="hold" grpId="0" nodeType="clickEffect">
                                  <p:stCondLst>
                                    <p:cond delay="0"/>
                                  </p:stCondLst>
                                  <p:childTnLst>
                                    <p:set>
                                      <p:cBhvr>
                                        <p:cTn id="178" dur="1" fill="hold">
                                          <p:stCondLst>
                                            <p:cond delay="0"/>
                                          </p:stCondLst>
                                        </p:cTn>
                                        <p:tgtEl>
                                          <p:spTgt spid="7"/>
                                        </p:tgtEl>
                                        <p:attrNameLst>
                                          <p:attrName>style.visibility</p:attrName>
                                        </p:attrNameLst>
                                      </p:cBhvr>
                                      <p:to>
                                        <p:strVal val="visible"/>
                                      </p:to>
                                    </p:set>
                                    <p:anim calcmode="lin" valueType="num">
                                      <p:cBhvr additive="base">
                                        <p:cTn id="179" dur="500" fill="hold"/>
                                        <p:tgtEl>
                                          <p:spTgt spid="7"/>
                                        </p:tgtEl>
                                        <p:attrNameLst>
                                          <p:attrName>ppt_x</p:attrName>
                                        </p:attrNameLst>
                                      </p:cBhvr>
                                      <p:tavLst>
                                        <p:tav tm="0">
                                          <p:val>
                                            <p:strVal val="#ppt_x"/>
                                          </p:val>
                                        </p:tav>
                                        <p:tav tm="100000">
                                          <p:val>
                                            <p:strVal val="#ppt_x"/>
                                          </p:val>
                                        </p:tav>
                                      </p:tavLst>
                                    </p:anim>
                                    <p:anim calcmode="lin" valueType="num">
                                      <p:cBhvr additive="base">
                                        <p:cTn id="18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1" fill="hold">
                      <p:stCondLst>
                        <p:cond delay="indefinite"/>
                      </p:stCondLst>
                      <p:childTnLst>
                        <p:par>
                          <p:cTn id="182" fill="hold">
                            <p:stCondLst>
                              <p:cond delay="0"/>
                            </p:stCondLst>
                            <p:childTnLst>
                              <p:par>
                                <p:cTn id="183" presetID="2" presetClass="entr" presetSubtype="4" fill="hold" grpId="0" nodeType="clickEffect">
                                  <p:stCondLst>
                                    <p:cond delay="0"/>
                                  </p:stCondLst>
                                  <p:childTnLst>
                                    <p:set>
                                      <p:cBhvr>
                                        <p:cTn id="184" dur="1" fill="hold">
                                          <p:stCondLst>
                                            <p:cond delay="0"/>
                                          </p:stCondLst>
                                        </p:cTn>
                                        <p:tgtEl>
                                          <p:spTgt spid="88"/>
                                        </p:tgtEl>
                                        <p:attrNameLst>
                                          <p:attrName>style.visibility</p:attrName>
                                        </p:attrNameLst>
                                      </p:cBhvr>
                                      <p:to>
                                        <p:strVal val="visible"/>
                                      </p:to>
                                    </p:set>
                                    <p:anim calcmode="lin" valueType="num">
                                      <p:cBhvr additive="base">
                                        <p:cTn id="185" dur="500" fill="hold"/>
                                        <p:tgtEl>
                                          <p:spTgt spid="88"/>
                                        </p:tgtEl>
                                        <p:attrNameLst>
                                          <p:attrName>ppt_x</p:attrName>
                                        </p:attrNameLst>
                                      </p:cBhvr>
                                      <p:tavLst>
                                        <p:tav tm="0">
                                          <p:val>
                                            <p:strVal val="#ppt_x"/>
                                          </p:val>
                                        </p:tav>
                                        <p:tav tm="100000">
                                          <p:val>
                                            <p:strVal val="#ppt_x"/>
                                          </p:val>
                                        </p:tav>
                                      </p:tavLst>
                                    </p:anim>
                                    <p:anim calcmode="lin" valueType="num">
                                      <p:cBhvr additive="base">
                                        <p:cTn id="186" dur="500" fill="hold"/>
                                        <p:tgtEl>
                                          <p:spTgt spid="88"/>
                                        </p:tgtEl>
                                        <p:attrNameLst>
                                          <p:attrName>ppt_y</p:attrName>
                                        </p:attrNameLst>
                                      </p:cBhvr>
                                      <p:tavLst>
                                        <p:tav tm="0">
                                          <p:val>
                                            <p:strVal val="1+#ppt_h/2"/>
                                          </p:val>
                                        </p:tav>
                                        <p:tav tm="100000">
                                          <p:val>
                                            <p:strVal val="#ppt_y"/>
                                          </p:val>
                                        </p:tav>
                                      </p:tavLst>
                                    </p:anim>
                                  </p:childTnLst>
                                </p:cTn>
                              </p:par>
                              <p:par>
                                <p:cTn id="187" presetID="2" presetClass="entr" presetSubtype="4" fill="hold" grpId="0" nodeType="withEffect">
                                  <p:stCondLst>
                                    <p:cond delay="0"/>
                                  </p:stCondLst>
                                  <p:childTnLst>
                                    <p:set>
                                      <p:cBhvr>
                                        <p:cTn id="188" dur="1" fill="hold">
                                          <p:stCondLst>
                                            <p:cond delay="0"/>
                                          </p:stCondLst>
                                        </p:cTn>
                                        <p:tgtEl>
                                          <p:spTgt spid="91"/>
                                        </p:tgtEl>
                                        <p:attrNameLst>
                                          <p:attrName>style.visibility</p:attrName>
                                        </p:attrNameLst>
                                      </p:cBhvr>
                                      <p:to>
                                        <p:strVal val="visible"/>
                                      </p:to>
                                    </p:set>
                                    <p:anim calcmode="lin" valueType="num">
                                      <p:cBhvr additive="base">
                                        <p:cTn id="189" dur="500" fill="hold"/>
                                        <p:tgtEl>
                                          <p:spTgt spid="91"/>
                                        </p:tgtEl>
                                        <p:attrNameLst>
                                          <p:attrName>ppt_x</p:attrName>
                                        </p:attrNameLst>
                                      </p:cBhvr>
                                      <p:tavLst>
                                        <p:tav tm="0">
                                          <p:val>
                                            <p:strVal val="#ppt_x"/>
                                          </p:val>
                                        </p:tav>
                                        <p:tav tm="100000">
                                          <p:val>
                                            <p:strVal val="#ppt_x"/>
                                          </p:val>
                                        </p:tav>
                                      </p:tavLst>
                                    </p:anim>
                                    <p:anim calcmode="lin" valueType="num">
                                      <p:cBhvr additive="base">
                                        <p:cTn id="190"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191" fill="hold">
                      <p:stCondLst>
                        <p:cond delay="indefinite"/>
                      </p:stCondLst>
                      <p:childTnLst>
                        <p:par>
                          <p:cTn id="192" fill="hold">
                            <p:stCondLst>
                              <p:cond delay="0"/>
                            </p:stCondLst>
                            <p:childTnLst>
                              <p:par>
                                <p:cTn id="193" presetID="2" presetClass="entr" presetSubtype="4" fill="hold" grpId="0" nodeType="clickEffect">
                                  <p:stCondLst>
                                    <p:cond delay="0"/>
                                  </p:stCondLst>
                                  <p:childTnLst>
                                    <p:set>
                                      <p:cBhvr>
                                        <p:cTn id="194" dur="1" fill="hold">
                                          <p:stCondLst>
                                            <p:cond delay="0"/>
                                          </p:stCondLst>
                                        </p:cTn>
                                        <p:tgtEl>
                                          <p:spTgt spid="92"/>
                                        </p:tgtEl>
                                        <p:attrNameLst>
                                          <p:attrName>style.visibility</p:attrName>
                                        </p:attrNameLst>
                                      </p:cBhvr>
                                      <p:to>
                                        <p:strVal val="visible"/>
                                      </p:to>
                                    </p:set>
                                    <p:anim calcmode="lin" valueType="num">
                                      <p:cBhvr additive="base">
                                        <p:cTn id="195" dur="500" fill="hold"/>
                                        <p:tgtEl>
                                          <p:spTgt spid="92"/>
                                        </p:tgtEl>
                                        <p:attrNameLst>
                                          <p:attrName>ppt_x</p:attrName>
                                        </p:attrNameLst>
                                      </p:cBhvr>
                                      <p:tavLst>
                                        <p:tav tm="0">
                                          <p:val>
                                            <p:strVal val="#ppt_x"/>
                                          </p:val>
                                        </p:tav>
                                        <p:tav tm="100000">
                                          <p:val>
                                            <p:strVal val="#ppt_x"/>
                                          </p:val>
                                        </p:tav>
                                      </p:tavLst>
                                    </p:anim>
                                    <p:anim calcmode="lin" valueType="num">
                                      <p:cBhvr additive="base">
                                        <p:cTn id="196"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197" fill="hold">
                      <p:stCondLst>
                        <p:cond delay="indefinite"/>
                      </p:stCondLst>
                      <p:childTnLst>
                        <p:par>
                          <p:cTn id="198" fill="hold">
                            <p:stCondLst>
                              <p:cond delay="0"/>
                            </p:stCondLst>
                            <p:childTnLst>
                              <p:par>
                                <p:cTn id="199" presetID="2" presetClass="entr" presetSubtype="4" fill="hold" grpId="0" nodeType="clickEffect">
                                  <p:stCondLst>
                                    <p:cond delay="0"/>
                                  </p:stCondLst>
                                  <p:childTnLst>
                                    <p:set>
                                      <p:cBhvr>
                                        <p:cTn id="200" dur="1" fill="hold">
                                          <p:stCondLst>
                                            <p:cond delay="0"/>
                                          </p:stCondLst>
                                        </p:cTn>
                                        <p:tgtEl>
                                          <p:spTgt spid="40"/>
                                        </p:tgtEl>
                                        <p:attrNameLst>
                                          <p:attrName>style.visibility</p:attrName>
                                        </p:attrNameLst>
                                      </p:cBhvr>
                                      <p:to>
                                        <p:strVal val="visible"/>
                                      </p:to>
                                    </p:set>
                                    <p:anim calcmode="lin" valueType="num">
                                      <p:cBhvr additive="base">
                                        <p:cTn id="201" dur="500" fill="hold"/>
                                        <p:tgtEl>
                                          <p:spTgt spid="40"/>
                                        </p:tgtEl>
                                        <p:attrNameLst>
                                          <p:attrName>ppt_x</p:attrName>
                                        </p:attrNameLst>
                                      </p:cBhvr>
                                      <p:tavLst>
                                        <p:tav tm="0">
                                          <p:val>
                                            <p:strVal val="#ppt_x"/>
                                          </p:val>
                                        </p:tav>
                                        <p:tav tm="100000">
                                          <p:val>
                                            <p:strVal val="#ppt_x"/>
                                          </p:val>
                                        </p:tav>
                                      </p:tavLst>
                                    </p:anim>
                                    <p:anim calcmode="lin" valueType="num">
                                      <p:cBhvr additive="base">
                                        <p:cTn id="202" dur="500" fill="hold"/>
                                        <p:tgtEl>
                                          <p:spTgt spid="40"/>
                                        </p:tgtEl>
                                        <p:attrNameLst>
                                          <p:attrName>ppt_y</p:attrName>
                                        </p:attrNameLst>
                                      </p:cBhvr>
                                      <p:tavLst>
                                        <p:tav tm="0">
                                          <p:val>
                                            <p:strVal val="1+#ppt_h/2"/>
                                          </p:val>
                                        </p:tav>
                                        <p:tav tm="100000">
                                          <p:val>
                                            <p:strVal val="#ppt_y"/>
                                          </p:val>
                                        </p:tav>
                                      </p:tavLst>
                                    </p:anim>
                                  </p:childTnLst>
                                </p:cTn>
                              </p:par>
                              <p:par>
                                <p:cTn id="203" presetID="2" presetClass="entr" presetSubtype="4" fill="hold" grpId="0" nodeType="withEffect">
                                  <p:stCondLst>
                                    <p:cond delay="0"/>
                                  </p:stCondLst>
                                  <p:childTnLst>
                                    <p:set>
                                      <p:cBhvr>
                                        <p:cTn id="204" dur="1" fill="hold">
                                          <p:stCondLst>
                                            <p:cond delay="0"/>
                                          </p:stCondLst>
                                        </p:cTn>
                                        <p:tgtEl>
                                          <p:spTgt spid="45"/>
                                        </p:tgtEl>
                                        <p:attrNameLst>
                                          <p:attrName>style.visibility</p:attrName>
                                        </p:attrNameLst>
                                      </p:cBhvr>
                                      <p:to>
                                        <p:strVal val="visible"/>
                                      </p:to>
                                    </p:set>
                                    <p:anim calcmode="lin" valueType="num">
                                      <p:cBhvr additive="base">
                                        <p:cTn id="205" dur="500" fill="hold"/>
                                        <p:tgtEl>
                                          <p:spTgt spid="45"/>
                                        </p:tgtEl>
                                        <p:attrNameLst>
                                          <p:attrName>ppt_x</p:attrName>
                                        </p:attrNameLst>
                                      </p:cBhvr>
                                      <p:tavLst>
                                        <p:tav tm="0">
                                          <p:val>
                                            <p:strVal val="#ppt_x"/>
                                          </p:val>
                                        </p:tav>
                                        <p:tav tm="100000">
                                          <p:val>
                                            <p:strVal val="#ppt_x"/>
                                          </p:val>
                                        </p:tav>
                                      </p:tavLst>
                                    </p:anim>
                                    <p:anim calcmode="lin" valueType="num">
                                      <p:cBhvr additive="base">
                                        <p:cTn id="206" dur="500" fill="hold"/>
                                        <p:tgtEl>
                                          <p:spTgt spid="45"/>
                                        </p:tgtEl>
                                        <p:attrNameLst>
                                          <p:attrName>ppt_y</p:attrName>
                                        </p:attrNameLst>
                                      </p:cBhvr>
                                      <p:tavLst>
                                        <p:tav tm="0">
                                          <p:val>
                                            <p:strVal val="1+#ppt_h/2"/>
                                          </p:val>
                                        </p:tav>
                                        <p:tav tm="100000">
                                          <p:val>
                                            <p:strVal val="#ppt_y"/>
                                          </p:val>
                                        </p:tav>
                                      </p:tavLst>
                                    </p:anim>
                                  </p:childTnLst>
                                </p:cTn>
                              </p:par>
                              <p:par>
                                <p:cTn id="207" presetID="2" presetClass="entr" presetSubtype="4" fill="hold" grpId="0" nodeType="withEffect">
                                  <p:stCondLst>
                                    <p:cond delay="0"/>
                                  </p:stCondLst>
                                  <p:childTnLst>
                                    <p:set>
                                      <p:cBhvr>
                                        <p:cTn id="208" dur="1" fill="hold">
                                          <p:stCondLst>
                                            <p:cond delay="0"/>
                                          </p:stCondLst>
                                        </p:cTn>
                                        <p:tgtEl>
                                          <p:spTgt spid="17"/>
                                        </p:tgtEl>
                                        <p:attrNameLst>
                                          <p:attrName>style.visibility</p:attrName>
                                        </p:attrNameLst>
                                      </p:cBhvr>
                                      <p:to>
                                        <p:strVal val="visible"/>
                                      </p:to>
                                    </p:set>
                                    <p:anim calcmode="lin" valueType="num">
                                      <p:cBhvr additive="base">
                                        <p:cTn id="209" dur="500" fill="hold"/>
                                        <p:tgtEl>
                                          <p:spTgt spid="17"/>
                                        </p:tgtEl>
                                        <p:attrNameLst>
                                          <p:attrName>ppt_x</p:attrName>
                                        </p:attrNameLst>
                                      </p:cBhvr>
                                      <p:tavLst>
                                        <p:tav tm="0">
                                          <p:val>
                                            <p:strVal val="#ppt_x"/>
                                          </p:val>
                                        </p:tav>
                                        <p:tav tm="100000">
                                          <p:val>
                                            <p:strVal val="#ppt_x"/>
                                          </p:val>
                                        </p:tav>
                                      </p:tavLst>
                                    </p:anim>
                                    <p:anim calcmode="lin" valueType="num">
                                      <p:cBhvr additive="base">
                                        <p:cTn id="210" dur="500" fill="hold"/>
                                        <p:tgtEl>
                                          <p:spTgt spid="17"/>
                                        </p:tgtEl>
                                        <p:attrNameLst>
                                          <p:attrName>ppt_y</p:attrName>
                                        </p:attrNameLst>
                                      </p:cBhvr>
                                      <p:tavLst>
                                        <p:tav tm="0">
                                          <p:val>
                                            <p:strVal val="1+#ppt_h/2"/>
                                          </p:val>
                                        </p:tav>
                                        <p:tav tm="100000">
                                          <p:val>
                                            <p:strVal val="#ppt_y"/>
                                          </p:val>
                                        </p:tav>
                                      </p:tavLst>
                                    </p:anim>
                                  </p:childTnLst>
                                </p:cTn>
                              </p:par>
                              <p:par>
                                <p:cTn id="211" presetID="2" presetClass="entr" presetSubtype="4" fill="hold" grpId="0" nodeType="withEffect">
                                  <p:stCondLst>
                                    <p:cond delay="0"/>
                                  </p:stCondLst>
                                  <p:childTnLst>
                                    <p:set>
                                      <p:cBhvr>
                                        <p:cTn id="212" dur="1" fill="hold">
                                          <p:stCondLst>
                                            <p:cond delay="0"/>
                                          </p:stCondLst>
                                        </p:cTn>
                                        <p:tgtEl>
                                          <p:spTgt spid="4"/>
                                        </p:tgtEl>
                                        <p:attrNameLst>
                                          <p:attrName>style.visibility</p:attrName>
                                        </p:attrNameLst>
                                      </p:cBhvr>
                                      <p:to>
                                        <p:strVal val="visible"/>
                                      </p:to>
                                    </p:set>
                                    <p:anim calcmode="lin" valueType="num">
                                      <p:cBhvr additive="base">
                                        <p:cTn id="213" dur="500" fill="hold"/>
                                        <p:tgtEl>
                                          <p:spTgt spid="4"/>
                                        </p:tgtEl>
                                        <p:attrNameLst>
                                          <p:attrName>ppt_x</p:attrName>
                                        </p:attrNameLst>
                                      </p:cBhvr>
                                      <p:tavLst>
                                        <p:tav tm="0">
                                          <p:val>
                                            <p:strVal val="#ppt_x"/>
                                          </p:val>
                                        </p:tav>
                                        <p:tav tm="100000">
                                          <p:val>
                                            <p:strVal val="#ppt_x"/>
                                          </p:val>
                                        </p:tav>
                                      </p:tavLst>
                                    </p:anim>
                                    <p:anim calcmode="lin" valueType="num">
                                      <p:cBhvr additive="base">
                                        <p:cTn id="214" dur="500" fill="hold"/>
                                        <p:tgtEl>
                                          <p:spTgt spid="4"/>
                                        </p:tgtEl>
                                        <p:attrNameLst>
                                          <p:attrName>ppt_y</p:attrName>
                                        </p:attrNameLst>
                                      </p:cBhvr>
                                      <p:tavLst>
                                        <p:tav tm="0">
                                          <p:val>
                                            <p:strVal val="1+#ppt_h/2"/>
                                          </p:val>
                                        </p:tav>
                                        <p:tav tm="100000">
                                          <p:val>
                                            <p:strVal val="#ppt_y"/>
                                          </p:val>
                                        </p:tav>
                                      </p:tavLst>
                                    </p:anim>
                                  </p:childTnLst>
                                </p:cTn>
                              </p:par>
                              <p:par>
                                <p:cTn id="215" presetID="2" presetClass="entr" presetSubtype="4" fill="hold" grpId="0" nodeType="withEffect">
                                  <p:stCondLst>
                                    <p:cond delay="0"/>
                                  </p:stCondLst>
                                  <p:childTnLst>
                                    <p:set>
                                      <p:cBhvr>
                                        <p:cTn id="216" dur="1" fill="hold">
                                          <p:stCondLst>
                                            <p:cond delay="0"/>
                                          </p:stCondLst>
                                        </p:cTn>
                                        <p:tgtEl>
                                          <p:spTgt spid="36"/>
                                        </p:tgtEl>
                                        <p:attrNameLst>
                                          <p:attrName>style.visibility</p:attrName>
                                        </p:attrNameLst>
                                      </p:cBhvr>
                                      <p:to>
                                        <p:strVal val="visible"/>
                                      </p:to>
                                    </p:set>
                                    <p:anim calcmode="lin" valueType="num">
                                      <p:cBhvr additive="base">
                                        <p:cTn id="217" dur="500" fill="hold"/>
                                        <p:tgtEl>
                                          <p:spTgt spid="36"/>
                                        </p:tgtEl>
                                        <p:attrNameLst>
                                          <p:attrName>ppt_x</p:attrName>
                                        </p:attrNameLst>
                                      </p:cBhvr>
                                      <p:tavLst>
                                        <p:tav tm="0">
                                          <p:val>
                                            <p:strVal val="#ppt_x"/>
                                          </p:val>
                                        </p:tav>
                                        <p:tav tm="100000">
                                          <p:val>
                                            <p:strVal val="#ppt_x"/>
                                          </p:val>
                                        </p:tav>
                                      </p:tavLst>
                                    </p:anim>
                                    <p:anim calcmode="lin" valueType="num">
                                      <p:cBhvr additive="base">
                                        <p:cTn id="218" dur="500" fill="hold"/>
                                        <p:tgtEl>
                                          <p:spTgt spid="36"/>
                                        </p:tgtEl>
                                        <p:attrNameLst>
                                          <p:attrName>ppt_y</p:attrName>
                                        </p:attrNameLst>
                                      </p:cBhvr>
                                      <p:tavLst>
                                        <p:tav tm="0">
                                          <p:val>
                                            <p:strVal val="1+#ppt_h/2"/>
                                          </p:val>
                                        </p:tav>
                                        <p:tav tm="100000">
                                          <p:val>
                                            <p:strVal val="#ppt_y"/>
                                          </p:val>
                                        </p:tav>
                                      </p:tavLst>
                                    </p:anim>
                                  </p:childTnLst>
                                </p:cTn>
                              </p:par>
                              <p:par>
                                <p:cTn id="219" presetID="2" presetClass="entr" presetSubtype="4" fill="hold" grpId="0" nodeType="withEffect">
                                  <p:stCondLst>
                                    <p:cond delay="0"/>
                                  </p:stCondLst>
                                  <p:childTnLst>
                                    <p:set>
                                      <p:cBhvr>
                                        <p:cTn id="220" dur="1" fill="hold">
                                          <p:stCondLst>
                                            <p:cond delay="0"/>
                                          </p:stCondLst>
                                        </p:cTn>
                                        <p:tgtEl>
                                          <p:spTgt spid="13"/>
                                        </p:tgtEl>
                                        <p:attrNameLst>
                                          <p:attrName>style.visibility</p:attrName>
                                        </p:attrNameLst>
                                      </p:cBhvr>
                                      <p:to>
                                        <p:strVal val="visible"/>
                                      </p:to>
                                    </p:set>
                                    <p:anim calcmode="lin" valueType="num">
                                      <p:cBhvr additive="base">
                                        <p:cTn id="221" dur="500" fill="hold"/>
                                        <p:tgtEl>
                                          <p:spTgt spid="13"/>
                                        </p:tgtEl>
                                        <p:attrNameLst>
                                          <p:attrName>ppt_x</p:attrName>
                                        </p:attrNameLst>
                                      </p:cBhvr>
                                      <p:tavLst>
                                        <p:tav tm="0">
                                          <p:val>
                                            <p:strVal val="#ppt_x"/>
                                          </p:val>
                                        </p:tav>
                                        <p:tav tm="100000">
                                          <p:val>
                                            <p:strVal val="#ppt_x"/>
                                          </p:val>
                                        </p:tav>
                                      </p:tavLst>
                                    </p:anim>
                                    <p:anim calcmode="lin" valueType="num">
                                      <p:cBhvr additive="base">
                                        <p:cTn id="222" dur="500" fill="hold"/>
                                        <p:tgtEl>
                                          <p:spTgt spid="13"/>
                                        </p:tgtEl>
                                        <p:attrNameLst>
                                          <p:attrName>ppt_y</p:attrName>
                                        </p:attrNameLst>
                                      </p:cBhvr>
                                      <p:tavLst>
                                        <p:tav tm="0">
                                          <p:val>
                                            <p:strVal val="1+#ppt_h/2"/>
                                          </p:val>
                                        </p:tav>
                                        <p:tav tm="100000">
                                          <p:val>
                                            <p:strVal val="#ppt_y"/>
                                          </p:val>
                                        </p:tav>
                                      </p:tavLst>
                                    </p:anim>
                                  </p:childTnLst>
                                </p:cTn>
                              </p:par>
                              <p:par>
                                <p:cTn id="223" presetID="2" presetClass="entr" presetSubtype="4" fill="hold" grpId="0" nodeType="withEffect">
                                  <p:stCondLst>
                                    <p:cond delay="0"/>
                                  </p:stCondLst>
                                  <p:childTnLst>
                                    <p:set>
                                      <p:cBhvr>
                                        <p:cTn id="224" dur="1" fill="hold">
                                          <p:stCondLst>
                                            <p:cond delay="0"/>
                                          </p:stCondLst>
                                        </p:cTn>
                                        <p:tgtEl>
                                          <p:spTgt spid="39"/>
                                        </p:tgtEl>
                                        <p:attrNameLst>
                                          <p:attrName>style.visibility</p:attrName>
                                        </p:attrNameLst>
                                      </p:cBhvr>
                                      <p:to>
                                        <p:strVal val="visible"/>
                                      </p:to>
                                    </p:set>
                                    <p:anim calcmode="lin" valueType="num">
                                      <p:cBhvr additive="base">
                                        <p:cTn id="225" dur="500" fill="hold"/>
                                        <p:tgtEl>
                                          <p:spTgt spid="39"/>
                                        </p:tgtEl>
                                        <p:attrNameLst>
                                          <p:attrName>ppt_x</p:attrName>
                                        </p:attrNameLst>
                                      </p:cBhvr>
                                      <p:tavLst>
                                        <p:tav tm="0">
                                          <p:val>
                                            <p:strVal val="#ppt_x"/>
                                          </p:val>
                                        </p:tav>
                                        <p:tav tm="100000">
                                          <p:val>
                                            <p:strVal val="#ppt_x"/>
                                          </p:val>
                                        </p:tav>
                                      </p:tavLst>
                                    </p:anim>
                                    <p:anim calcmode="lin" valueType="num">
                                      <p:cBhvr additive="base">
                                        <p:cTn id="226" dur="500" fill="hold"/>
                                        <p:tgtEl>
                                          <p:spTgt spid="39"/>
                                        </p:tgtEl>
                                        <p:attrNameLst>
                                          <p:attrName>ppt_y</p:attrName>
                                        </p:attrNameLst>
                                      </p:cBhvr>
                                      <p:tavLst>
                                        <p:tav tm="0">
                                          <p:val>
                                            <p:strVal val="1+#ppt_h/2"/>
                                          </p:val>
                                        </p:tav>
                                        <p:tav tm="100000">
                                          <p:val>
                                            <p:strVal val="#ppt_y"/>
                                          </p:val>
                                        </p:tav>
                                      </p:tavLst>
                                    </p:anim>
                                  </p:childTnLst>
                                </p:cTn>
                              </p:par>
                              <p:par>
                                <p:cTn id="227" presetID="2" presetClass="entr" presetSubtype="4" fill="hold" grpId="0" nodeType="withEffect">
                                  <p:stCondLst>
                                    <p:cond delay="0"/>
                                  </p:stCondLst>
                                  <p:childTnLst>
                                    <p:set>
                                      <p:cBhvr>
                                        <p:cTn id="228" dur="1" fill="hold">
                                          <p:stCondLst>
                                            <p:cond delay="0"/>
                                          </p:stCondLst>
                                        </p:cTn>
                                        <p:tgtEl>
                                          <p:spTgt spid="14"/>
                                        </p:tgtEl>
                                        <p:attrNameLst>
                                          <p:attrName>style.visibility</p:attrName>
                                        </p:attrNameLst>
                                      </p:cBhvr>
                                      <p:to>
                                        <p:strVal val="visible"/>
                                      </p:to>
                                    </p:set>
                                    <p:anim calcmode="lin" valueType="num">
                                      <p:cBhvr additive="base">
                                        <p:cTn id="229" dur="500" fill="hold"/>
                                        <p:tgtEl>
                                          <p:spTgt spid="14"/>
                                        </p:tgtEl>
                                        <p:attrNameLst>
                                          <p:attrName>ppt_x</p:attrName>
                                        </p:attrNameLst>
                                      </p:cBhvr>
                                      <p:tavLst>
                                        <p:tav tm="0">
                                          <p:val>
                                            <p:strVal val="#ppt_x"/>
                                          </p:val>
                                        </p:tav>
                                        <p:tav tm="100000">
                                          <p:val>
                                            <p:strVal val="#ppt_x"/>
                                          </p:val>
                                        </p:tav>
                                      </p:tavLst>
                                    </p:anim>
                                    <p:anim calcmode="lin" valueType="num">
                                      <p:cBhvr additive="base">
                                        <p:cTn id="2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1" fill="hold">
                      <p:stCondLst>
                        <p:cond delay="indefinite"/>
                      </p:stCondLst>
                      <p:childTnLst>
                        <p:par>
                          <p:cTn id="232" fill="hold">
                            <p:stCondLst>
                              <p:cond delay="0"/>
                            </p:stCondLst>
                            <p:childTnLst>
                              <p:par>
                                <p:cTn id="233" presetID="2" presetClass="entr" presetSubtype="4" fill="hold" grpId="0" nodeType="clickEffect">
                                  <p:stCondLst>
                                    <p:cond delay="0"/>
                                  </p:stCondLst>
                                  <p:childTnLst>
                                    <p:set>
                                      <p:cBhvr>
                                        <p:cTn id="234" dur="1" fill="hold">
                                          <p:stCondLst>
                                            <p:cond delay="0"/>
                                          </p:stCondLst>
                                        </p:cTn>
                                        <p:tgtEl>
                                          <p:spTgt spid="85"/>
                                        </p:tgtEl>
                                        <p:attrNameLst>
                                          <p:attrName>style.visibility</p:attrName>
                                        </p:attrNameLst>
                                      </p:cBhvr>
                                      <p:to>
                                        <p:strVal val="visible"/>
                                      </p:to>
                                    </p:set>
                                    <p:anim calcmode="lin" valueType="num">
                                      <p:cBhvr additive="base">
                                        <p:cTn id="235" dur="500" fill="hold"/>
                                        <p:tgtEl>
                                          <p:spTgt spid="85"/>
                                        </p:tgtEl>
                                        <p:attrNameLst>
                                          <p:attrName>ppt_x</p:attrName>
                                        </p:attrNameLst>
                                      </p:cBhvr>
                                      <p:tavLst>
                                        <p:tav tm="0">
                                          <p:val>
                                            <p:strVal val="#ppt_x"/>
                                          </p:val>
                                        </p:tav>
                                        <p:tav tm="100000">
                                          <p:val>
                                            <p:strVal val="#ppt_x"/>
                                          </p:val>
                                        </p:tav>
                                      </p:tavLst>
                                    </p:anim>
                                    <p:anim calcmode="lin" valueType="num">
                                      <p:cBhvr additive="base">
                                        <p:cTn id="236" dur="500" fill="hold"/>
                                        <p:tgtEl>
                                          <p:spTgt spid="85"/>
                                        </p:tgtEl>
                                        <p:attrNameLst>
                                          <p:attrName>ppt_y</p:attrName>
                                        </p:attrNameLst>
                                      </p:cBhvr>
                                      <p:tavLst>
                                        <p:tav tm="0">
                                          <p:val>
                                            <p:strVal val="1+#ppt_h/2"/>
                                          </p:val>
                                        </p:tav>
                                        <p:tav tm="100000">
                                          <p:val>
                                            <p:strVal val="#ppt_y"/>
                                          </p:val>
                                        </p:tav>
                                      </p:tavLst>
                                    </p:anim>
                                  </p:childTnLst>
                                </p:cTn>
                              </p:par>
                              <p:par>
                                <p:cTn id="237" presetID="2" presetClass="entr" presetSubtype="4" fill="hold" grpId="0" nodeType="withEffect">
                                  <p:stCondLst>
                                    <p:cond delay="0"/>
                                  </p:stCondLst>
                                  <p:childTnLst>
                                    <p:set>
                                      <p:cBhvr>
                                        <p:cTn id="238" dur="1" fill="hold">
                                          <p:stCondLst>
                                            <p:cond delay="0"/>
                                          </p:stCondLst>
                                        </p:cTn>
                                        <p:tgtEl>
                                          <p:spTgt spid="103"/>
                                        </p:tgtEl>
                                        <p:attrNameLst>
                                          <p:attrName>style.visibility</p:attrName>
                                        </p:attrNameLst>
                                      </p:cBhvr>
                                      <p:to>
                                        <p:strVal val="visible"/>
                                      </p:to>
                                    </p:set>
                                    <p:anim calcmode="lin" valueType="num">
                                      <p:cBhvr additive="base">
                                        <p:cTn id="239" dur="500" fill="hold"/>
                                        <p:tgtEl>
                                          <p:spTgt spid="103"/>
                                        </p:tgtEl>
                                        <p:attrNameLst>
                                          <p:attrName>ppt_x</p:attrName>
                                        </p:attrNameLst>
                                      </p:cBhvr>
                                      <p:tavLst>
                                        <p:tav tm="0">
                                          <p:val>
                                            <p:strVal val="#ppt_x"/>
                                          </p:val>
                                        </p:tav>
                                        <p:tav tm="100000">
                                          <p:val>
                                            <p:strVal val="#ppt_x"/>
                                          </p:val>
                                        </p:tav>
                                      </p:tavLst>
                                    </p:anim>
                                    <p:anim calcmode="lin" valueType="num">
                                      <p:cBhvr additive="base">
                                        <p:cTn id="240" dur="500" fill="hold"/>
                                        <p:tgtEl>
                                          <p:spTgt spid="103"/>
                                        </p:tgtEl>
                                        <p:attrNameLst>
                                          <p:attrName>ppt_y</p:attrName>
                                        </p:attrNameLst>
                                      </p:cBhvr>
                                      <p:tavLst>
                                        <p:tav tm="0">
                                          <p:val>
                                            <p:strVal val="1+#ppt_h/2"/>
                                          </p:val>
                                        </p:tav>
                                        <p:tav tm="100000">
                                          <p:val>
                                            <p:strVal val="#ppt_y"/>
                                          </p:val>
                                        </p:tav>
                                      </p:tavLst>
                                    </p:anim>
                                  </p:childTnLst>
                                </p:cTn>
                              </p:par>
                              <p:par>
                                <p:cTn id="241" presetID="2" presetClass="entr" presetSubtype="4" fill="hold" nodeType="withEffect">
                                  <p:stCondLst>
                                    <p:cond delay="0"/>
                                  </p:stCondLst>
                                  <p:childTnLst>
                                    <p:set>
                                      <p:cBhvr>
                                        <p:cTn id="242" dur="1" fill="hold">
                                          <p:stCondLst>
                                            <p:cond delay="0"/>
                                          </p:stCondLst>
                                        </p:cTn>
                                        <p:tgtEl>
                                          <p:spTgt spid="71"/>
                                        </p:tgtEl>
                                        <p:attrNameLst>
                                          <p:attrName>style.visibility</p:attrName>
                                        </p:attrNameLst>
                                      </p:cBhvr>
                                      <p:to>
                                        <p:strVal val="visible"/>
                                      </p:to>
                                    </p:set>
                                    <p:anim calcmode="lin" valueType="num">
                                      <p:cBhvr additive="base">
                                        <p:cTn id="243" dur="500" fill="hold"/>
                                        <p:tgtEl>
                                          <p:spTgt spid="71"/>
                                        </p:tgtEl>
                                        <p:attrNameLst>
                                          <p:attrName>ppt_x</p:attrName>
                                        </p:attrNameLst>
                                      </p:cBhvr>
                                      <p:tavLst>
                                        <p:tav tm="0">
                                          <p:val>
                                            <p:strVal val="#ppt_x"/>
                                          </p:val>
                                        </p:tav>
                                        <p:tav tm="100000">
                                          <p:val>
                                            <p:strVal val="#ppt_x"/>
                                          </p:val>
                                        </p:tav>
                                      </p:tavLst>
                                    </p:anim>
                                    <p:anim calcmode="lin" valueType="num">
                                      <p:cBhvr additive="base">
                                        <p:cTn id="244" dur="500" fill="hold"/>
                                        <p:tgtEl>
                                          <p:spTgt spid="71"/>
                                        </p:tgtEl>
                                        <p:attrNameLst>
                                          <p:attrName>ppt_y</p:attrName>
                                        </p:attrNameLst>
                                      </p:cBhvr>
                                      <p:tavLst>
                                        <p:tav tm="0">
                                          <p:val>
                                            <p:strVal val="1+#ppt_h/2"/>
                                          </p:val>
                                        </p:tav>
                                        <p:tav tm="100000">
                                          <p:val>
                                            <p:strVal val="#ppt_y"/>
                                          </p:val>
                                        </p:tav>
                                      </p:tavLst>
                                    </p:anim>
                                  </p:childTnLst>
                                </p:cTn>
                              </p:par>
                              <p:par>
                                <p:cTn id="245" presetID="2" presetClass="entr" presetSubtype="4" fill="hold" grpId="0" nodeType="withEffect">
                                  <p:stCondLst>
                                    <p:cond delay="0"/>
                                  </p:stCondLst>
                                  <p:childTnLst>
                                    <p:set>
                                      <p:cBhvr>
                                        <p:cTn id="246" dur="1" fill="hold">
                                          <p:stCondLst>
                                            <p:cond delay="0"/>
                                          </p:stCondLst>
                                        </p:cTn>
                                        <p:tgtEl>
                                          <p:spTgt spid="79"/>
                                        </p:tgtEl>
                                        <p:attrNameLst>
                                          <p:attrName>style.visibility</p:attrName>
                                        </p:attrNameLst>
                                      </p:cBhvr>
                                      <p:to>
                                        <p:strVal val="visible"/>
                                      </p:to>
                                    </p:set>
                                    <p:anim calcmode="lin" valueType="num">
                                      <p:cBhvr additive="base">
                                        <p:cTn id="247" dur="500" fill="hold"/>
                                        <p:tgtEl>
                                          <p:spTgt spid="79"/>
                                        </p:tgtEl>
                                        <p:attrNameLst>
                                          <p:attrName>ppt_x</p:attrName>
                                        </p:attrNameLst>
                                      </p:cBhvr>
                                      <p:tavLst>
                                        <p:tav tm="0">
                                          <p:val>
                                            <p:strVal val="#ppt_x"/>
                                          </p:val>
                                        </p:tav>
                                        <p:tav tm="100000">
                                          <p:val>
                                            <p:strVal val="#ppt_x"/>
                                          </p:val>
                                        </p:tav>
                                      </p:tavLst>
                                    </p:anim>
                                    <p:anim calcmode="lin" valueType="num">
                                      <p:cBhvr additive="base">
                                        <p:cTn id="248" dur="500" fill="hold"/>
                                        <p:tgtEl>
                                          <p:spTgt spid="79"/>
                                        </p:tgtEl>
                                        <p:attrNameLst>
                                          <p:attrName>ppt_y</p:attrName>
                                        </p:attrNameLst>
                                      </p:cBhvr>
                                      <p:tavLst>
                                        <p:tav tm="0">
                                          <p:val>
                                            <p:strVal val="1+#ppt_h/2"/>
                                          </p:val>
                                        </p:tav>
                                        <p:tav tm="100000">
                                          <p:val>
                                            <p:strVal val="#ppt_y"/>
                                          </p:val>
                                        </p:tav>
                                      </p:tavLst>
                                    </p:anim>
                                  </p:childTnLst>
                                </p:cTn>
                              </p:par>
                              <p:par>
                                <p:cTn id="249" presetID="2" presetClass="entr" presetSubtype="4" fill="hold" nodeType="withEffect">
                                  <p:stCondLst>
                                    <p:cond delay="0"/>
                                  </p:stCondLst>
                                  <p:childTnLst>
                                    <p:set>
                                      <p:cBhvr>
                                        <p:cTn id="250" dur="1" fill="hold">
                                          <p:stCondLst>
                                            <p:cond delay="0"/>
                                          </p:stCondLst>
                                        </p:cTn>
                                        <p:tgtEl>
                                          <p:spTgt spid="64"/>
                                        </p:tgtEl>
                                        <p:attrNameLst>
                                          <p:attrName>style.visibility</p:attrName>
                                        </p:attrNameLst>
                                      </p:cBhvr>
                                      <p:to>
                                        <p:strVal val="visible"/>
                                      </p:to>
                                    </p:set>
                                    <p:anim calcmode="lin" valueType="num">
                                      <p:cBhvr additive="base">
                                        <p:cTn id="251" dur="500" fill="hold"/>
                                        <p:tgtEl>
                                          <p:spTgt spid="64"/>
                                        </p:tgtEl>
                                        <p:attrNameLst>
                                          <p:attrName>ppt_x</p:attrName>
                                        </p:attrNameLst>
                                      </p:cBhvr>
                                      <p:tavLst>
                                        <p:tav tm="0">
                                          <p:val>
                                            <p:strVal val="#ppt_x"/>
                                          </p:val>
                                        </p:tav>
                                        <p:tav tm="100000">
                                          <p:val>
                                            <p:strVal val="#ppt_x"/>
                                          </p:val>
                                        </p:tav>
                                      </p:tavLst>
                                    </p:anim>
                                    <p:anim calcmode="lin" valueType="num">
                                      <p:cBhvr additive="base">
                                        <p:cTn id="252" dur="500" fill="hold"/>
                                        <p:tgtEl>
                                          <p:spTgt spid="64"/>
                                        </p:tgtEl>
                                        <p:attrNameLst>
                                          <p:attrName>ppt_y</p:attrName>
                                        </p:attrNameLst>
                                      </p:cBhvr>
                                      <p:tavLst>
                                        <p:tav tm="0">
                                          <p:val>
                                            <p:strVal val="1+#ppt_h/2"/>
                                          </p:val>
                                        </p:tav>
                                        <p:tav tm="100000">
                                          <p:val>
                                            <p:strVal val="#ppt_y"/>
                                          </p:val>
                                        </p:tav>
                                      </p:tavLst>
                                    </p:anim>
                                  </p:childTnLst>
                                </p:cTn>
                              </p:par>
                              <p:par>
                                <p:cTn id="253" presetID="2" presetClass="entr" presetSubtype="4" fill="hold" grpId="0" nodeType="withEffect">
                                  <p:stCondLst>
                                    <p:cond delay="0"/>
                                  </p:stCondLst>
                                  <p:childTnLst>
                                    <p:set>
                                      <p:cBhvr>
                                        <p:cTn id="254" dur="1" fill="hold">
                                          <p:stCondLst>
                                            <p:cond delay="0"/>
                                          </p:stCondLst>
                                        </p:cTn>
                                        <p:tgtEl>
                                          <p:spTgt spid="78"/>
                                        </p:tgtEl>
                                        <p:attrNameLst>
                                          <p:attrName>style.visibility</p:attrName>
                                        </p:attrNameLst>
                                      </p:cBhvr>
                                      <p:to>
                                        <p:strVal val="visible"/>
                                      </p:to>
                                    </p:set>
                                    <p:anim calcmode="lin" valueType="num">
                                      <p:cBhvr additive="base">
                                        <p:cTn id="255" dur="500" fill="hold"/>
                                        <p:tgtEl>
                                          <p:spTgt spid="78"/>
                                        </p:tgtEl>
                                        <p:attrNameLst>
                                          <p:attrName>ppt_x</p:attrName>
                                        </p:attrNameLst>
                                      </p:cBhvr>
                                      <p:tavLst>
                                        <p:tav tm="0">
                                          <p:val>
                                            <p:strVal val="#ppt_x"/>
                                          </p:val>
                                        </p:tav>
                                        <p:tav tm="100000">
                                          <p:val>
                                            <p:strVal val="#ppt_x"/>
                                          </p:val>
                                        </p:tav>
                                      </p:tavLst>
                                    </p:anim>
                                    <p:anim calcmode="lin" valueType="num">
                                      <p:cBhvr additive="base">
                                        <p:cTn id="256" dur="500" fill="hold"/>
                                        <p:tgtEl>
                                          <p:spTgt spid="78"/>
                                        </p:tgtEl>
                                        <p:attrNameLst>
                                          <p:attrName>ppt_y</p:attrName>
                                        </p:attrNameLst>
                                      </p:cBhvr>
                                      <p:tavLst>
                                        <p:tav tm="0">
                                          <p:val>
                                            <p:strVal val="1+#ppt_h/2"/>
                                          </p:val>
                                        </p:tav>
                                        <p:tav tm="100000">
                                          <p:val>
                                            <p:strVal val="#ppt_y"/>
                                          </p:val>
                                        </p:tav>
                                      </p:tavLst>
                                    </p:anim>
                                  </p:childTnLst>
                                </p:cTn>
                              </p:par>
                              <p:par>
                                <p:cTn id="257" presetID="2" presetClass="entr" presetSubtype="4" fill="hold" nodeType="withEffect">
                                  <p:stCondLst>
                                    <p:cond delay="0"/>
                                  </p:stCondLst>
                                  <p:childTnLst>
                                    <p:set>
                                      <p:cBhvr>
                                        <p:cTn id="258" dur="1" fill="hold">
                                          <p:stCondLst>
                                            <p:cond delay="0"/>
                                          </p:stCondLst>
                                        </p:cTn>
                                        <p:tgtEl>
                                          <p:spTgt spid="60"/>
                                        </p:tgtEl>
                                        <p:attrNameLst>
                                          <p:attrName>style.visibility</p:attrName>
                                        </p:attrNameLst>
                                      </p:cBhvr>
                                      <p:to>
                                        <p:strVal val="visible"/>
                                      </p:to>
                                    </p:set>
                                    <p:anim calcmode="lin" valueType="num">
                                      <p:cBhvr additive="base">
                                        <p:cTn id="259" dur="500" fill="hold"/>
                                        <p:tgtEl>
                                          <p:spTgt spid="60"/>
                                        </p:tgtEl>
                                        <p:attrNameLst>
                                          <p:attrName>ppt_x</p:attrName>
                                        </p:attrNameLst>
                                      </p:cBhvr>
                                      <p:tavLst>
                                        <p:tav tm="0">
                                          <p:val>
                                            <p:strVal val="#ppt_x"/>
                                          </p:val>
                                        </p:tav>
                                        <p:tav tm="100000">
                                          <p:val>
                                            <p:strVal val="#ppt_x"/>
                                          </p:val>
                                        </p:tav>
                                      </p:tavLst>
                                    </p:anim>
                                    <p:anim calcmode="lin" valueType="num">
                                      <p:cBhvr additive="base">
                                        <p:cTn id="260" dur="500" fill="hold"/>
                                        <p:tgtEl>
                                          <p:spTgt spid="60"/>
                                        </p:tgtEl>
                                        <p:attrNameLst>
                                          <p:attrName>ppt_y</p:attrName>
                                        </p:attrNameLst>
                                      </p:cBhvr>
                                      <p:tavLst>
                                        <p:tav tm="0">
                                          <p:val>
                                            <p:strVal val="1+#ppt_h/2"/>
                                          </p:val>
                                        </p:tav>
                                        <p:tav tm="100000">
                                          <p:val>
                                            <p:strVal val="#ppt_y"/>
                                          </p:val>
                                        </p:tav>
                                      </p:tavLst>
                                    </p:anim>
                                  </p:childTnLst>
                                </p:cTn>
                              </p:par>
                              <p:par>
                                <p:cTn id="261" presetID="2" presetClass="entr" presetSubtype="4" fill="hold" grpId="0" nodeType="withEffect">
                                  <p:stCondLst>
                                    <p:cond delay="0"/>
                                  </p:stCondLst>
                                  <p:childTnLst>
                                    <p:set>
                                      <p:cBhvr>
                                        <p:cTn id="262" dur="1" fill="hold">
                                          <p:stCondLst>
                                            <p:cond delay="0"/>
                                          </p:stCondLst>
                                        </p:cTn>
                                        <p:tgtEl>
                                          <p:spTgt spid="77"/>
                                        </p:tgtEl>
                                        <p:attrNameLst>
                                          <p:attrName>style.visibility</p:attrName>
                                        </p:attrNameLst>
                                      </p:cBhvr>
                                      <p:to>
                                        <p:strVal val="visible"/>
                                      </p:to>
                                    </p:set>
                                    <p:anim calcmode="lin" valueType="num">
                                      <p:cBhvr additive="base">
                                        <p:cTn id="263" dur="500" fill="hold"/>
                                        <p:tgtEl>
                                          <p:spTgt spid="77"/>
                                        </p:tgtEl>
                                        <p:attrNameLst>
                                          <p:attrName>ppt_x</p:attrName>
                                        </p:attrNameLst>
                                      </p:cBhvr>
                                      <p:tavLst>
                                        <p:tav tm="0">
                                          <p:val>
                                            <p:strVal val="#ppt_x"/>
                                          </p:val>
                                        </p:tav>
                                        <p:tav tm="100000">
                                          <p:val>
                                            <p:strVal val="#ppt_x"/>
                                          </p:val>
                                        </p:tav>
                                      </p:tavLst>
                                    </p:anim>
                                    <p:anim calcmode="lin" valueType="num">
                                      <p:cBhvr additive="base">
                                        <p:cTn id="264" dur="500" fill="hold"/>
                                        <p:tgtEl>
                                          <p:spTgt spid="77"/>
                                        </p:tgtEl>
                                        <p:attrNameLst>
                                          <p:attrName>ppt_y</p:attrName>
                                        </p:attrNameLst>
                                      </p:cBhvr>
                                      <p:tavLst>
                                        <p:tav tm="0">
                                          <p:val>
                                            <p:strVal val="1+#ppt_h/2"/>
                                          </p:val>
                                        </p:tav>
                                        <p:tav tm="100000">
                                          <p:val>
                                            <p:strVal val="#ppt_y"/>
                                          </p:val>
                                        </p:tav>
                                      </p:tavLst>
                                    </p:anim>
                                  </p:childTnLst>
                                </p:cTn>
                              </p:par>
                              <p:par>
                                <p:cTn id="265" presetID="2" presetClass="entr" presetSubtype="4" fill="hold" grpId="0" nodeType="withEffect">
                                  <p:stCondLst>
                                    <p:cond delay="0"/>
                                  </p:stCondLst>
                                  <p:childTnLst>
                                    <p:set>
                                      <p:cBhvr>
                                        <p:cTn id="266" dur="1" fill="hold">
                                          <p:stCondLst>
                                            <p:cond delay="0"/>
                                          </p:stCondLst>
                                        </p:cTn>
                                        <p:tgtEl>
                                          <p:spTgt spid="75"/>
                                        </p:tgtEl>
                                        <p:attrNameLst>
                                          <p:attrName>style.visibility</p:attrName>
                                        </p:attrNameLst>
                                      </p:cBhvr>
                                      <p:to>
                                        <p:strVal val="visible"/>
                                      </p:to>
                                    </p:set>
                                    <p:anim calcmode="lin" valueType="num">
                                      <p:cBhvr additive="base">
                                        <p:cTn id="267" dur="500" fill="hold"/>
                                        <p:tgtEl>
                                          <p:spTgt spid="75"/>
                                        </p:tgtEl>
                                        <p:attrNameLst>
                                          <p:attrName>ppt_x</p:attrName>
                                        </p:attrNameLst>
                                      </p:cBhvr>
                                      <p:tavLst>
                                        <p:tav tm="0">
                                          <p:val>
                                            <p:strVal val="#ppt_x"/>
                                          </p:val>
                                        </p:tav>
                                        <p:tav tm="100000">
                                          <p:val>
                                            <p:strVal val="#ppt_x"/>
                                          </p:val>
                                        </p:tav>
                                      </p:tavLst>
                                    </p:anim>
                                    <p:anim calcmode="lin" valueType="num">
                                      <p:cBhvr additive="base">
                                        <p:cTn id="268" dur="500" fill="hold"/>
                                        <p:tgtEl>
                                          <p:spTgt spid="75"/>
                                        </p:tgtEl>
                                        <p:attrNameLst>
                                          <p:attrName>ppt_y</p:attrName>
                                        </p:attrNameLst>
                                      </p:cBhvr>
                                      <p:tavLst>
                                        <p:tav tm="0">
                                          <p:val>
                                            <p:strVal val="1+#ppt_h/2"/>
                                          </p:val>
                                        </p:tav>
                                        <p:tav tm="100000">
                                          <p:val>
                                            <p:strVal val="#ppt_y"/>
                                          </p:val>
                                        </p:tav>
                                      </p:tavLst>
                                    </p:anim>
                                  </p:childTnLst>
                                </p:cTn>
                              </p:par>
                              <p:par>
                                <p:cTn id="269" presetID="2" presetClass="entr" presetSubtype="4" fill="hold" nodeType="withEffect">
                                  <p:stCondLst>
                                    <p:cond delay="0"/>
                                  </p:stCondLst>
                                  <p:childTnLst>
                                    <p:set>
                                      <p:cBhvr>
                                        <p:cTn id="270" dur="1" fill="hold">
                                          <p:stCondLst>
                                            <p:cond delay="0"/>
                                          </p:stCondLst>
                                        </p:cTn>
                                        <p:tgtEl>
                                          <p:spTgt spid="3"/>
                                        </p:tgtEl>
                                        <p:attrNameLst>
                                          <p:attrName>style.visibility</p:attrName>
                                        </p:attrNameLst>
                                      </p:cBhvr>
                                      <p:to>
                                        <p:strVal val="visible"/>
                                      </p:to>
                                    </p:set>
                                    <p:anim calcmode="lin" valueType="num">
                                      <p:cBhvr additive="base">
                                        <p:cTn id="271" dur="500" fill="hold"/>
                                        <p:tgtEl>
                                          <p:spTgt spid="3"/>
                                        </p:tgtEl>
                                        <p:attrNameLst>
                                          <p:attrName>ppt_x</p:attrName>
                                        </p:attrNameLst>
                                      </p:cBhvr>
                                      <p:tavLst>
                                        <p:tav tm="0">
                                          <p:val>
                                            <p:strVal val="#ppt_x"/>
                                          </p:val>
                                        </p:tav>
                                        <p:tav tm="100000">
                                          <p:val>
                                            <p:strVal val="#ppt_x"/>
                                          </p:val>
                                        </p:tav>
                                      </p:tavLst>
                                    </p:anim>
                                    <p:anim calcmode="lin" valueType="num">
                                      <p:cBhvr additive="base">
                                        <p:cTn id="272" dur="500" fill="hold"/>
                                        <p:tgtEl>
                                          <p:spTgt spid="3"/>
                                        </p:tgtEl>
                                        <p:attrNameLst>
                                          <p:attrName>ppt_y</p:attrName>
                                        </p:attrNameLst>
                                      </p:cBhvr>
                                      <p:tavLst>
                                        <p:tav tm="0">
                                          <p:val>
                                            <p:strVal val="1+#ppt_h/2"/>
                                          </p:val>
                                        </p:tav>
                                        <p:tav tm="100000">
                                          <p:val>
                                            <p:strVal val="#ppt_y"/>
                                          </p:val>
                                        </p:tav>
                                      </p:tavLst>
                                    </p:anim>
                                  </p:childTnLst>
                                </p:cTn>
                              </p:par>
                              <p:par>
                                <p:cTn id="273" presetID="2" presetClass="entr" presetSubtype="4" fill="hold" grpId="0" nodeType="withEffect">
                                  <p:stCondLst>
                                    <p:cond delay="0"/>
                                  </p:stCondLst>
                                  <p:childTnLst>
                                    <p:set>
                                      <p:cBhvr>
                                        <p:cTn id="274" dur="1" fill="hold">
                                          <p:stCondLst>
                                            <p:cond delay="0"/>
                                          </p:stCondLst>
                                        </p:cTn>
                                        <p:tgtEl>
                                          <p:spTgt spid="74"/>
                                        </p:tgtEl>
                                        <p:attrNameLst>
                                          <p:attrName>style.visibility</p:attrName>
                                        </p:attrNameLst>
                                      </p:cBhvr>
                                      <p:to>
                                        <p:strVal val="visible"/>
                                      </p:to>
                                    </p:set>
                                    <p:anim calcmode="lin" valueType="num">
                                      <p:cBhvr additive="base">
                                        <p:cTn id="275" dur="500" fill="hold"/>
                                        <p:tgtEl>
                                          <p:spTgt spid="74"/>
                                        </p:tgtEl>
                                        <p:attrNameLst>
                                          <p:attrName>ppt_x</p:attrName>
                                        </p:attrNameLst>
                                      </p:cBhvr>
                                      <p:tavLst>
                                        <p:tav tm="0">
                                          <p:val>
                                            <p:strVal val="#ppt_x"/>
                                          </p:val>
                                        </p:tav>
                                        <p:tav tm="100000">
                                          <p:val>
                                            <p:strVal val="#ppt_x"/>
                                          </p:val>
                                        </p:tav>
                                      </p:tavLst>
                                    </p:anim>
                                    <p:anim calcmode="lin" valueType="num">
                                      <p:cBhvr additive="base">
                                        <p:cTn id="276" dur="500" fill="hold"/>
                                        <p:tgtEl>
                                          <p:spTgt spid="74"/>
                                        </p:tgtEl>
                                        <p:attrNameLst>
                                          <p:attrName>ppt_y</p:attrName>
                                        </p:attrNameLst>
                                      </p:cBhvr>
                                      <p:tavLst>
                                        <p:tav tm="0">
                                          <p:val>
                                            <p:strVal val="1+#ppt_h/2"/>
                                          </p:val>
                                        </p:tav>
                                        <p:tav tm="100000">
                                          <p:val>
                                            <p:strVal val="#ppt_y"/>
                                          </p:val>
                                        </p:tav>
                                      </p:tavLst>
                                    </p:anim>
                                  </p:childTnLst>
                                </p:cTn>
                              </p:par>
                              <p:par>
                                <p:cTn id="277" presetID="2" presetClass="entr" presetSubtype="4" fill="hold" nodeType="withEffect">
                                  <p:stCondLst>
                                    <p:cond delay="0"/>
                                  </p:stCondLst>
                                  <p:childTnLst>
                                    <p:set>
                                      <p:cBhvr>
                                        <p:cTn id="278" dur="1" fill="hold">
                                          <p:stCondLst>
                                            <p:cond delay="0"/>
                                          </p:stCondLst>
                                        </p:cTn>
                                        <p:tgtEl>
                                          <p:spTgt spid="66"/>
                                        </p:tgtEl>
                                        <p:attrNameLst>
                                          <p:attrName>style.visibility</p:attrName>
                                        </p:attrNameLst>
                                      </p:cBhvr>
                                      <p:to>
                                        <p:strVal val="visible"/>
                                      </p:to>
                                    </p:set>
                                    <p:anim calcmode="lin" valueType="num">
                                      <p:cBhvr additive="base">
                                        <p:cTn id="279" dur="500" fill="hold"/>
                                        <p:tgtEl>
                                          <p:spTgt spid="66"/>
                                        </p:tgtEl>
                                        <p:attrNameLst>
                                          <p:attrName>ppt_x</p:attrName>
                                        </p:attrNameLst>
                                      </p:cBhvr>
                                      <p:tavLst>
                                        <p:tav tm="0">
                                          <p:val>
                                            <p:strVal val="#ppt_x"/>
                                          </p:val>
                                        </p:tav>
                                        <p:tav tm="100000">
                                          <p:val>
                                            <p:strVal val="#ppt_x"/>
                                          </p:val>
                                        </p:tav>
                                      </p:tavLst>
                                    </p:anim>
                                    <p:anim calcmode="lin" valueType="num">
                                      <p:cBhvr additive="base">
                                        <p:cTn id="280" dur="500" fill="hold"/>
                                        <p:tgtEl>
                                          <p:spTgt spid="66"/>
                                        </p:tgtEl>
                                        <p:attrNameLst>
                                          <p:attrName>ppt_y</p:attrName>
                                        </p:attrNameLst>
                                      </p:cBhvr>
                                      <p:tavLst>
                                        <p:tav tm="0">
                                          <p:val>
                                            <p:strVal val="1+#ppt_h/2"/>
                                          </p:val>
                                        </p:tav>
                                        <p:tav tm="100000">
                                          <p:val>
                                            <p:strVal val="#ppt_y"/>
                                          </p:val>
                                        </p:tav>
                                      </p:tavLst>
                                    </p:anim>
                                  </p:childTnLst>
                                </p:cTn>
                              </p:par>
                              <p:par>
                                <p:cTn id="281" presetID="2" presetClass="entr" presetSubtype="4" fill="hold" nodeType="withEffect">
                                  <p:stCondLst>
                                    <p:cond delay="0"/>
                                  </p:stCondLst>
                                  <p:childTnLst>
                                    <p:set>
                                      <p:cBhvr>
                                        <p:cTn id="282" dur="1" fill="hold">
                                          <p:stCondLst>
                                            <p:cond delay="0"/>
                                          </p:stCondLst>
                                        </p:cTn>
                                        <p:tgtEl>
                                          <p:spTgt spid="70"/>
                                        </p:tgtEl>
                                        <p:attrNameLst>
                                          <p:attrName>style.visibility</p:attrName>
                                        </p:attrNameLst>
                                      </p:cBhvr>
                                      <p:to>
                                        <p:strVal val="visible"/>
                                      </p:to>
                                    </p:set>
                                    <p:anim calcmode="lin" valueType="num">
                                      <p:cBhvr additive="base">
                                        <p:cTn id="283" dur="500" fill="hold"/>
                                        <p:tgtEl>
                                          <p:spTgt spid="70"/>
                                        </p:tgtEl>
                                        <p:attrNameLst>
                                          <p:attrName>ppt_x</p:attrName>
                                        </p:attrNameLst>
                                      </p:cBhvr>
                                      <p:tavLst>
                                        <p:tav tm="0">
                                          <p:val>
                                            <p:strVal val="#ppt_x"/>
                                          </p:val>
                                        </p:tav>
                                        <p:tav tm="100000">
                                          <p:val>
                                            <p:strVal val="#ppt_x"/>
                                          </p:val>
                                        </p:tav>
                                      </p:tavLst>
                                    </p:anim>
                                    <p:anim calcmode="lin" valueType="num">
                                      <p:cBhvr additive="base">
                                        <p:cTn id="284" dur="500" fill="hold"/>
                                        <p:tgtEl>
                                          <p:spTgt spid="70"/>
                                        </p:tgtEl>
                                        <p:attrNameLst>
                                          <p:attrName>ppt_y</p:attrName>
                                        </p:attrNameLst>
                                      </p:cBhvr>
                                      <p:tavLst>
                                        <p:tav tm="0">
                                          <p:val>
                                            <p:strVal val="1+#ppt_h/2"/>
                                          </p:val>
                                        </p:tav>
                                        <p:tav tm="100000">
                                          <p:val>
                                            <p:strVal val="#ppt_y"/>
                                          </p:val>
                                        </p:tav>
                                      </p:tavLst>
                                    </p:anim>
                                  </p:childTnLst>
                                </p:cTn>
                              </p:par>
                              <p:par>
                                <p:cTn id="285" presetID="2" presetClass="entr" presetSubtype="4" fill="hold" grpId="0" nodeType="withEffect">
                                  <p:stCondLst>
                                    <p:cond delay="0"/>
                                  </p:stCondLst>
                                  <p:childTnLst>
                                    <p:set>
                                      <p:cBhvr>
                                        <p:cTn id="286" dur="1" fill="hold">
                                          <p:stCondLst>
                                            <p:cond delay="0"/>
                                          </p:stCondLst>
                                        </p:cTn>
                                        <p:tgtEl>
                                          <p:spTgt spid="73"/>
                                        </p:tgtEl>
                                        <p:attrNameLst>
                                          <p:attrName>style.visibility</p:attrName>
                                        </p:attrNameLst>
                                      </p:cBhvr>
                                      <p:to>
                                        <p:strVal val="visible"/>
                                      </p:to>
                                    </p:set>
                                    <p:anim calcmode="lin" valueType="num">
                                      <p:cBhvr additive="base">
                                        <p:cTn id="287" dur="500" fill="hold"/>
                                        <p:tgtEl>
                                          <p:spTgt spid="73"/>
                                        </p:tgtEl>
                                        <p:attrNameLst>
                                          <p:attrName>ppt_x</p:attrName>
                                        </p:attrNameLst>
                                      </p:cBhvr>
                                      <p:tavLst>
                                        <p:tav tm="0">
                                          <p:val>
                                            <p:strVal val="#ppt_x"/>
                                          </p:val>
                                        </p:tav>
                                        <p:tav tm="100000">
                                          <p:val>
                                            <p:strVal val="#ppt_x"/>
                                          </p:val>
                                        </p:tav>
                                      </p:tavLst>
                                    </p:anim>
                                    <p:anim calcmode="lin" valueType="num">
                                      <p:cBhvr additive="base">
                                        <p:cTn id="288" dur="500" fill="hold"/>
                                        <p:tgtEl>
                                          <p:spTgt spid="73"/>
                                        </p:tgtEl>
                                        <p:attrNameLst>
                                          <p:attrName>ppt_y</p:attrName>
                                        </p:attrNameLst>
                                      </p:cBhvr>
                                      <p:tavLst>
                                        <p:tav tm="0">
                                          <p:val>
                                            <p:strVal val="1+#ppt_h/2"/>
                                          </p:val>
                                        </p:tav>
                                        <p:tav tm="100000">
                                          <p:val>
                                            <p:strVal val="#ppt_y"/>
                                          </p:val>
                                        </p:tav>
                                      </p:tavLst>
                                    </p:anim>
                                  </p:childTnLst>
                                </p:cTn>
                              </p:par>
                              <p:par>
                                <p:cTn id="289" presetID="2" presetClass="entr" presetSubtype="4" fill="hold" grpId="0" nodeType="withEffect">
                                  <p:stCondLst>
                                    <p:cond delay="0"/>
                                  </p:stCondLst>
                                  <p:childTnLst>
                                    <p:set>
                                      <p:cBhvr>
                                        <p:cTn id="290" dur="1" fill="hold">
                                          <p:stCondLst>
                                            <p:cond delay="0"/>
                                          </p:stCondLst>
                                        </p:cTn>
                                        <p:tgtEl>
                                          <p:spTgt spid="106"/>
                                        </p:tgtEl>
                                        <p:attrNameLst>
                                          <p:attrName>style.visibility</p:attrName>
                                        </p:attrNameLst>
                                      </p:cBhvr>
                                      <p:to>
                                        <p:strVal val="visible"/>
                                      </p:to>
                                    </p:set>
                                    <p:anim calcmode="lin" valueType="num">
                                      <p:cBhvr additive="base">
                                        <p:cTn id="291" dur="500" fill="hold"/>
                                        <p:tgtEl>
                                          <p:spTgt spid="106"/>
                                        </p:tgtEl>
                                        <p:attrNameLst>
                                          <p:attrName>ppt_x</p:attrName>
                                        </p:attrNameLst>
                                      </p:cBhvr>
                                      <p:tavLst>
                                        <p:tav tm="0">
                                          <p:val>
                                            <p:strVal val="#ppt_x"/>
                                          </p:val>
                                        </p:tav>
                                        <p:tav tm="100000">
                                          <p:val>
                                            <p:strVal val="#ppt_x"/>
                                          </p:val>
                                        </p:tav>
                                      </p:tavLst>
                                    </p:anim>
                                    <p:anim calcmode="lin" valueType="num">
                                      <p:cBhvr additive="base">
                                        <p:cTn id="292" dur="500" fill="hold"/>
                                        <p:tgtEl>
                                          <p:spTgt spid="106"/>
                                        </p:tgtEl>
                                        <p:attrNameLst>
                                          <p:attrName>ppt_y</p:attrName>
                                        </p:attrNameLst>
                                      </p:cBhvr>
                                      <p:tavLst>
                                        <p:tav tm="0">
                                          <p:val>
                                            <p:strVal val="1+#ppt_h/2"/>
                                          </p:val>
                                        </p:tav>
                                        <p:tav tm="100000">
                                          <p:val>
                                            <p:strVal val="#ppt_y"/>
                                          </p:val>
                                        </p:tav>
                                      </p:tavLst>
                                    </p:anim>
                                  </p:childTnLst>
                                </p:cTn>
                              </p:par>
                              <p:par>
                                <p:cTn id="293" presetID="2" presetClass="entr" presetSubtype="4" fill="hold" nodeType="withEffect">
                                  <p:stCondLst>
                                    <p:cond delay="0"/>
                                  </p:stCondLst>
                                  <p:childTnLst>
                                    <p:set>
                                      <p:cBhvr>
                                        <p:cTn id="294" dur="1" fill="hold">
                                          <p:stCondLst>
                                            <p:cond delay="0"/>
                                          </p:stCondLst>
                                        </p:cTn>
                                        <p:tgtEl>
                                          <p:spTgt spid="108"/>
                                        </p:tgtEl>
                                        <p:attrNameLst>
                                          <p:attrName>style.visibility</p:attrName>
                                        </p:attrNameLst>
                                      </p:cBhvr>
                                      <p:to>
                                        <p:strVal val="visible"/>
                                      </p:to>
                                    </p:set>
                                    <p:anim calcmode="lin" valueType="num">
                                      <p:cBhvr additive="base">
                                        <p:cTn id="295" dur="500" fill="hold"/>
                                        <p:tgtEl>
                                          <p:spTgt spid="108"/>
                                        </p:tgtEl>
                                        <p:attrNameLst>
                                          <p:attrName>ppt_x</p:attrName>
                                        </p:attrNameLst>
                                      </p:cBhvr>
                                      <p:tavLst>
                                        <p:tav tm="0">
                                          <p:val>
                                            <p:strVal val="#ppt_x"/>
                                          </p:val>
                                        </p:tav>
                                        <p:tav tm="100000">
                                          <p:val>
                                            <p:strVal val="#ppt_x"/>
                                          </p:val>
                                        </p:tav>
                                      </p:tavLst>
                                    </p:anim>
                                    <p:anim calcmode="lin" valueType="num">
                                      <p:cBhvr additive="base">
                                        <p:cTn id="296" dur="500" fill="hold"/>
                                        <p:tgtEl>
                                          <p:spTgt spid="108"/>
                                        </p:tgtEl>
                                        <p:attrNameLst>
                                          <p:attrName>ppt_y</p:attrName>
                                        </p:attrNameLst>
                                      </p:cBhvr>
                                      <p:tavLst>
                                        <p:tav tm="0">
                                          <p:val>
                                            <p:strVal val="1+#ppt_h/2"/>
                                          </p:val>
                                        </p:tav>
                                        <p:tav tm="100000">
                                          <p:val>
                                            <p:strVal val="#ppt_y"/>
                                          </p:val>
                                        </p:tav>
                                      </p:tavLst>
                                    </p:anim>
                                  </p:childTnLst>
                                </p:cTn>
                              </p:par>
                              <p:par>
                                <p:cTn id="297" presetID="2" presetClass="entr" presetSubtype="4" fill="hold" grpId="0" nodeType="withEffect">
                                  <p:stCondLst>
                                    <p:cond delay="0"/>
                                  </p:stCondLst>
                                  <p:childTnLst>
                                    <p:set>
                                      <p:cBhvr>
                                        <p:cTn id="298" dur="1" fill="hold">
                                          <p:stCondLst>
                                            <p:cond delay="0"/>
                                          </p:stCondLst>
                                        </p:cTn>
                                        <p:tgtEl>
                                          <p:spTgt spid="114"/>
                                        </p:tgtEl>
                                        <p:attrNameLst>
                                          <p:attrName>style.visibility</p:attrName>
                                        </p:attrNameLst>
                                      </p:cBhvr>
                                      <p:to>
                                        <p:strVal val="visible"/>
                                      </p:to>
                                    </p:set>
                                    <p:anim calcmode="lin" valueType="num">
                                      <p:cBhvr additive="base">
                                        <p:cTn id="299" dur="500" fill="hold"/>
                                        <p:tgtEl>
                                          <p:spTgt spid="114"/>
                                        </p:tgtEl>
                                        <p:attrNameLst>
                                          <p:attrName>ppt_x</p:attrName>
                                        </p:attrNameLst>
                                      </p:cBhvr>
                                      <p:tavLst>
                                        <p:tav tm="0">
                                          <p:val>
                                            <p:strVal val="#ppt_x"/>
                                          </p:val>
                                        </p:tav>
                                        <p:tav tm="100000">
                                          <p:val>
                                            <p:strVal val="#ppt_x"/>
                                          </p:val>
                                        </p:tav>
                                      </p:tavLst>
                                    </p:anim>
                                    <p:anim calcmode="lin" valueType="num">
                                      <p:cBhvr additive="base">
                                        <p:cTn id="300" dur="500" fill="hold"/>
                                        <p:tgtEl>
                                          <p:spTgt spid="114"/>
                                        </p:tgtEl>
                                        <p:attrNameLst>
                                          <p:attrName>ppt_y</p:attrName>
                                        </p:attrNameLst>
                                      </p:cBhvr>
                                      <p:tavLst>
                                        <p:tav tm="0">
                                          <p:val>
                                            <p:strVal val="1+#ppt_h/2"/>
                                          </p:val>
                                        </p:tav>
                                        <p:tav tm="100000">
                                          <p:val>
                                            <p:strVal val="#ppt_y"/>
                                          </p:val>
                                        </p:tav>
                                      </p:tavLst>
                                    </p:anim>
                                  </p:childTnLst>
                                </p:cTn>
                              </p:par>
                              <p:par>
                                <p:cTn id="301" presetID="2" presetClass="entr" presetSubtype="4" fill="hold" grpId="0" nodeType="withEffect">
                                  <p:stCondLst>
                                    <p:cond delay="0"/>
                                  </p:stCondLst>
                                  <p:childTnLst>
                                    <p:set>
                                      <p:cBhvr>
                                        <p:cTn id="302" dur="1" fill="hold">
                                          <p:stCondLst>
                                            <p:cond delay="0"/>
                                          </p:stCondLst>
                                        </p:cTn>
                                        <p:tgtEl>
                                          <p:spTgt spid="80"/>
                                        </p:tgtEl>
                                        <p:attrNameLst>
                                          <p:attrName>style.visibility</p:attrName>
                                        </p:attrNameLst>
                                      </p:cBhvr>
                                      <p:to>
                                        <p:strVal val="visible"/>
                                      </p:to>
                                    </p:set>
                                    <p:anim calcmode="lin" valueType="num">
                                      <p:cBhvr additive="base">
                                        <p:cTn id="303" dur="500" fill="hold"/>
                                        <p:tgtEl>
                                          <p:spTgt spid="80"/>
                                        </p:tgtEl>
                                        <p:attrNameLst>
                                          <p:attrName>ppt_x</p:attrName>
                                        </p:attrNameLst>
                                      </p:cBhvr>
                                      <p:tavLst>
                                        <p:tav tm="0">
                                          <p:val>
                                            <p:strVal val="#ppt_x"/>
                                          </p:val>
                                        </p:tav>
                                        <p:tav tm="100000">
                                          <p:val>
                                            <p:strVal val="#ppt_x"/>
                                          </p:val>
                                        </p:tav>
                                      </p:tavLst>
                                    </p:anim>
                                    <p:anim calcmode="lin" valueType="num">
                                      <p:cBhvr additive="base">
                                        <p:cTn id="304" dur="500" fill="hold"/>
                                        <p:tgtEl>
                                          <p:spTgt spid="80"/>
                                        </p:tgtEl>
                                        <p:attrNameLst>
                                          <p:attrName>ppt_y</p:attrName>
                                        </p:attrNameLst>
                                      </p:cBhvr>
                                      <p:tavLst>
                                        <p:tav tm="0">
                                          <p:val>
                                            <p:strVal val="1+#ppt_h/2"/>
                                          </p:val>
                                        </p:tav>
                                        <p:tav tm="100000">
                                          <p:val>
                                            <p:strVal val="#ppt_y"/>
                                          </p:val>
                                        </p:tav>
                                      </p:tavLst>
                                    </p:anim>
                                  </p:childTnLst>
                                </p:cTn>
                              </p:par>
                              <p:par>
                                <p:cTn id="305" presetID="2" presetClass="entr" presetSubtype="4" fill="hold" grpId="0" nodeType="withEffect">
                                  <p:stCondLst>
                                    <p:cond delay="0"/>
                                  </p:stCondLst>
                                  <p:childTnLst>
                                    <p:set>
                                      <p:cBhvr>
                                        <p:cTn id="306" dur="1" fill="hold">
                                          <p:stCondLst>
                                            <p:cond delay="0"/>
                                          </p:stCondLst>
                                        </p:cTn>
                                        <p:tgtEl>
                                          <p:spTgt spid="95"/>
                                        </p:tgtEl>
                                        <p:attrNameLst>
                                          <p:attrName>style.visibility</p:attrName>
                                        </p:attrNameLst>
                                      </p:cBhvr>
                                      <p:to>
                                        <p:strVal val="visible"/>
                                      </p:to>
                                    </p:set>
                                    <p:anim calcmode="lin" valueType="num">
                                      <p:cBhvr additive="base">
                                        <p:cTn id="307" dur="500" fill="hold"/>
                                        <p:tgtEl>
                                          <p:spTgt spid="95"/>
                                        </p:tgtEl>
                                        <p:attrNameLst>
                                          <p:attrName>ppt_x</p:attrName>
                                        </p:attrNameLst>
                                      </p:cBhvr>
                                      <p:tavLst>
                                        <p:tav tm="0">
                                          <p:val>
                                            <p:strVal val="#ppt_x"/>
                                          </p:val>
                                        </p:tav>
                                        <p:tav tm="100000">
                                          <p:val>
                                            <p:strVal val="#ppt_x"/>
                                          </p:val>
                                        </p:tav>
                                      </p:tavLst>
                                    </p:anim>
                                    <p:anim calcmode="lin" valueType="num">
                                      <p:cBhvr additive="base">
                                        <p:cTn id="308" dur="500" fill="hold"/>
                                        <p:tgtEl>
                                          <p:spTgt spid="95"/>
                                        </p:tgtEl>
                                        <p:attrNameLst>
                                          <p:attrName>ppt_y</p:attrName>
                                        </p:attrNameLst>
                                      </p:cBhvr>
                                      <p:tavLst>
                                        <p:tav tm="0">
                                          <p:val>
                                            <p:strVal val="1+#ppt_h/2"/>
                                          </p:val>
                                        </p:tav>
                                        <p:tav tm="100000">
                                          <p:val>
                                            <p:strVal val="#ppt_y"/>
                                          </p:val>
                                        </p:tav>
                                      </p:tavLst>
                                    </p:anim>
                                  </p:childTnLst>
                                </p:cTn>
                              </p:par>
                              <p:par>
                                <p:cTn id="309" presetID="2" presetClass="entr" presetSubtype="4" fill="hold" grpId="0" nodeType="withEffect">
                                  <p:stCondLst>
                                    <p:cond delay="0"/>
                                  </p:stCondLst>
                                  <p:childTnLst>
                                    <p:set>
                                      <p:cBhvr>
                                        <p:cTn id="310" dur="1" fill="hold">
                                          <p:stCondLst>
                                            <p:cond delay="0"/>
                                          </p:stCondLst>
                                        </p:cTn>
                                        <p:tgtEl>
                                          <p:spTgt spid="96"/>
                                        </p:tgtEl>
                                        <p:attrNameLst>
                                          <p:attrName>style.visibility</p:attrName>
                                        </p:attrNameLst>
                                      </p:cBhvr>
                                      <p:to>
                                        <p:strVal val="visible"/>
                                      </p:to>
                                    </p:set>
                                    <p:anim calcmode="lin" valueType="num">
                                      <p:cBhvr additive="base">
                                        <p:cTn id="311" dur="500" fill="hold"/>
                                        <p:tgtEl>
                                          <p:spTgt spid="96"/>
                                        </p:tgtEl>
                                        <p:attrNameLst>
                                          <p:attrName>ppt_x</p:attrName>
                                        </p:attrNameLst>
                                      </p:cBhvr>
                                      <p:tavLst>
                                        <p:tav tm="0">
                                          <p:val>
                                            <p:strVal val="#ppt_x"/>
                                          </p:val>
                                        </p:tav>
                                        <p:tav tm="100000">
                                          <p:val>
                                            <p:strVal val="#ppt_x"/>
                                          </p:val>
                                        </p:tav>
                                      </p:tavLst>
                                    </p:anim>
                                    <p:anim calcmode="lin" valueType="num">
                                      <p:cBhvr additive="base">
                                        <p:cTn id="312" dur="500" fill="hold"/>
                                        <p:tgtEl>
                                          <p:spTgt spid="96"/>
                                        </p:tgtEl>
                                        <p:attrNameLst>
                                          <p:attrName>ppt_y</p:attrName>
                                        </p:attrNameLst>
                                      </p:cBhvr>
                                      <p:tavLst>
                                        <p:tav tm="0">
                                          <p:val>
                                            <p:strVal val="1+#ppt_h/2"/>
                                          </p:val>
                                        </p:tav>
                                        <p:tav tm="100000">
                                          <p:val>
                                            <p:strVal val="#ppt_y"/>
                                          </p:val>
                                        </p:tav>
                                      </p:tavLst>
                                    </p:anim>
                                  </p:childTnLst>
                                </p:cTn>
                              </p:par>
                              <p:par>
                                <p:cTn id="313" presetID="2" presetClass="entr" presetSubtype="4" fill="hold" grpId="0" nodeType="withEffect">
                                  <p:stCondLst>
                                    <p:cond delay="0"/>
                                  </p:stCondLst>
                                  <p:childTnLst>
                                    <p:set>
                                      <p:cBhvr>
                                        <p:cTn id="314" dur="1" fill="hold">
                                          <p:stCondLst>
                                            <p:cond delay="0"/>
                                          </p:stCondLst>
                                        </p:cTn>
                                        <p:tgtEl>
                                          <p:spTgt spid="97"/>
                                        </p:tgtEl>
                                        <p:attrNameLst>
                                          <p:attrName>style.visibility</p:attrName>
                                        </p:attrNameLst>
                                      </p:cBhvr>
                                      <p:to>
                                        <p:strVal val="visible"/>
                                      </p:to>
                                    </p:set>
                                    <p:anim calcmode="lin" valueType="num">
                                      <p:cBhvr additive="base">
                                        <p:cTn id="315" dur="500" fill="hold"/>
                                        <p:tgtEl>
                                          <p:spTgt spid="97"/>
                                        </p:tgtEl>
                                        <p:attrNameLst>
                                          <p:attrName>ppt_x</p:attrName>
                                        </p:attrNameLst>
                                      </p:cBhvr>
                                      <p:tavLst>
                                        <p:tav tm="0">
                                          <p:val>
                                            <p:strVal val="#ppt_x"/>
                                          </p:val>
                                        </p:tav>
                                        <p:tav tm="100000">
                                          <p:val>
                                            <p:strVal val="#ppt_x"/>
                                          </p:val>
                                        </p:tav>
                                      </p:tavLst>
                                    </p:anim>
                                    <p:anim calcmode="lin" valueType="num">
                                      <p:cBhvr additive="base">
                                        <p:cTn id="316" dur="500" fill="hold"/>
                                        <p:tgtEl>
                                          <p:spTgt spid="97"/>
                                        </p:tgtEl>
                                        <p:attrNameLst>
                                          <p:attrName>ppt_y</p:attrName>
                                        </p:attrNameLst>
                                      </p:cBhvr>
                                      <p:tavLst>
                                        <p:tav tm="0">
                                          <p:val>
                                            <p:strVal val="1+#ppt_h/2"/>
                                          </p:val>
                                        </p:tav>
                                        <p:tav tm="100000">
                                          <p:val>
                                            <p:strVal val="#ppt_y"/>
                                          </p:val>
                                        </p:tav>
                                      </p:tavLst>
                                    </p:anim>
                                  </p:childTnLst>
                                </p:cTn>
                              </p:par>
                              <p:par>
                                <p:cTn id="317" presetID="2" presetClass="entr" presetSubtype="4" fill="hold" grpId="0" nodeType="withEffect">
                                  <p:stCondLst>
                                    <p:cond delay="0"/>
                                  </p:stCondLst>
                                  <p:childTnLst>
                                    <p:set>
                                      <p:cBhvr>
                                        <p:cTn id="318" dur="1" fill="hold">
                                          <p:stCondLst>
                                            <p:cond delay="0"/>
                                          </p:stCondLst>
                                        </p:cTn>
                                        <p:tgtEl>
                                          <p:spTgt spid="99"/>
                                        </p:tgtEl>
                                        <p:attrNameLst>
                                          <p:attrName>style.visibility</p:attrName>
                                        </p:attrNameLst>
                                      </p:cBhvr>
                                      <p:to>
                                        <p:strVal val="visible"/>
                                      </p:to>
                                    </p:set>
                                    <p:anim calcmode="lin" valueType="num">
                                      <p:cBhvr additive="base">
                                        <p:cTn id="319" dur="500" fill="hold"/>
                                        <p:tgtEl>
                                          <p:spTgt spid="99"/>
                                        </p:tgtEl>
                                        <p:attrNameLst>
                                          <p:attrName>ppt_x</p:attrName>
                                        </p:attrNameLst>
                                      </p:cBhvr>
                                      <p:tavLst>
                                        <p:tav tm="0">
                                          <p:val>
                                            <p:strVal val="#ppt_x"/>
                                          </p:val>
                                        </p:tav>
                                        <p:tav tm="100000">
                                          <p:val>
                                            <p:strVal val="#ppt_x"/>
                                          </p:val>
                                        </p:tav>
                                      </p:tavLst>
                                    </p:anim>
                                    <p:anim calcmode="lin" valueType="num">
                                      <p:cBhvr additive="base">
                                        <p:cTn id="320" dur="500" fill="hold"/>
                                        <p:tgtEl>
                                          <p:spTgt spid="99"/>
                                        </p:tgtEl>
                                        <p:attrNameLst>
                                          <p:attrName>ppt_y</p:attrName>
                                        </p:attrNameLst>
                                      </p:cBhvr>
                                      <p:tavLst>
                                        <p:tav tm="0">
                                          <p:val>
                                            <p:strVal val="1+#ppt_h/2"/>
                                          </p:val>
                                        </p:tav>
                                        <p:tav tm="100000">
                                          <p:val>
                                            <p:strVal val="#ppt_y"/>
                                          </p:val>
                                        </p:tav>
                                      </p:tavLst>
                                    </p:anim>
                                  </p:childTnLst>
                                </p:cTn>
                              </p:par>
                              <p:par>
                                <p:cTn id="321" presetID="2" presetClass="entr" presetSubtype="4" fill="hold" grpId="0" nodeType="withEffect">
                                  <p:stCondLst>
                                    <p:cond delay="0"/>
                                  </p:stCondLst>
                                  <p:childTnLst>
                                    <p:set>
                                      <p:cBhvr>
                                        <p:cTn id="322" dur="1" fill="hold">
                                          <p:stCondLst>
                                            <p:cond delay="0"/>
                                          </p:stCondLst>
                                        </p:cTn>
                                        <p:tgtEl>
                                          <p:spTgt spid="101"/>
                                        </p:tgtEl>
                                        <p:attrNameLst>
                                          <p:attrName>style.visibility</p:attrName>
                                        </p:attrNameLst>
                                      </p:cBhvr>
                                      <p:to>
                                        <p:strVal val="visible"/>
                                      </p:to>
                                    </p:set>
                                    <p:anim calcmode="lin" valueType="num">
                                      <p:cBhvr additive="base">
                                        <p:cTn id="323" dur="500" fill="hold"/>
                                        <p:tgtEl>
                                          <p:spTgt spid="101"/>
                                        </p:tgtEl>
                                        <p:attrNameLst>
                                          <p:attrName>ppt_x</p:attrName>
                                        </p:attrNameLst>
                                      </p:cBhvr>
                                      <p:tavLst>
                                        <p:tav tm="0">
                                          <p:val>
                                            <p:strVal val="#ppt_x"/>
                                          </p:val>
                                        </p:tav>
                                        <p:tav tm="100000">
                                          <p:val>
                                            <p:strVal val="#ppt_x"/>
                                          </p:val>
                                        </p:tav>
                                      </p:tavLst>
                                    </p:anim>
                                    <p:anim calcmode="lin" valueType="num">
                                      <p:cBhvr additive="base">
                                        <p:cTn id="324" dur="500" fill="hold"/>
                                        <p:tgtEl>
                                          <p:spTgt spid="101"/>
                                        </p:tgtEl>
                                        <p:attrNameLst>
                                          <p:attrName>ppt_y</p:attrName>
                                        </p:attrNameLst>
                                      </p:cBhvr>
                                      <p:tavLst>
                                        <p:tav tm="0">
                                          <p:val>
                                            <p:strVal val="1+#ppt_h/2"/>
                                          </p:val>
                                        </p:tav>
                                        <p:tav tm="100000">
                                          <p:val>
                                            <p:strVal val="#ppt_y"/>
                                          </p:val>
                                        </p:tav>
                                      </p:tavLst>
                                    </p:anim>
                                  </p:childTnLst>
                                </p:cTn>
                              </p:par>
                              <p:par>
                                <p:cTn id="325" presetID="2" presetClass="entr" presetSubtype="4" fill="hold" grpId="0" nodeType="withEffect">
                                  <p:stCondLst>
                                    <p:cond delay="0"/>
                                  </p:stCondLst>
                                  <p:childTnLst>
                                    <p:set>
                                      <p:cBhvr>
                                        <p:cTn id="326" dur="1" fill="hold">
                                          <p:stCondLst>
                                            <p:cond delay="0"/>
                                          </p:stCondLst>
                                        </p:cTn>
                                        <p:tgtEl>
                                          <p:spTgt spid="105"/>
                                        </p:tgtEl>
                                        <p:attrNameLst>
                                          <p:attrName>style.visibility</p:attrName>
                                        </p:attrNameLst>
                                      </p:cBhvr>
                                      <p:to>
                                        <p:strVal val="visible"/>
                                      </p:to>
                                    </p:set>
                                    <p:anim calcmode="lin" valueType="num">
                                      <p:cBhvr additive="base">
                                        <p:cTn id="327" dur="500" fill="hold"/>
                                        <p:tgtEl>
                                          <p:spTgt spid="105"/>
                                        </p:tgtEl>
                                        <p:attrNameLst>
                                          <p:attrName>ppt_x</p:attrName>
                                        </p:attrNameLst>
                                      </p:cBhvr>
                                      <p:tavLst>
                                        <p:tav tm="0">
                                          <p:val>
                                            <p:strVal val="#ppt_x"/>
                                          </p:val>
                                        </p:tav>
                                        <p:tav tm="100000">
                                          <p:val>
                                            <p:strVal val="#ppt_x"/>
                                          </p:val>
                                        </p:tav>
                                      </p:tavLst>
                                    </p:anim>
                                    <p:anim calcmode="lin" valueType="num">
                                      <p:cBhvr additive="base">
                                        <p:cTn id="328" dur="500" fill="hold"/>
                                        <p:tgtEl>
                                          <p:spTgt spid="105"/>
                                        </p:tgtEl>
                                        <p:attrNameLst>
                                          <p:attrName>ppt_y</p:attrName>
                                        </p:attrNameLst>
                                      </p:cBhvr>
                                      <p:tavLst>
                                        <p:tav tm="0">
                                          <p:val>
                                            <p:strVal val="1+#ppt_h/2"/>
                                          </p:val>
                                        </p:tav>
                                        <p:tav tm="100000">
                                          <p:val>
                                            <p:strVal val="#ppt_y"/>
                                          </p:val>
                                        </p:tav>
                                      </p:tavLst>
                                    </p:anim>
                                  </p:childTnLst>
                                </p:cTn>
                              </p:par>
                              <p:par>
                                <p:cTn id="329" presetID="2" presetClass="entr" presetSubtype="4" fill="hold" grpId="0" nodeType="withEffect">
                                  <p:stCondLst>
                                    <p:cond delay="0"/>
                                  </p:stCondLst>
                                  <p:childTnLst>
                                    <p:set>
                                      <p:cBhvr>
                                        <p:cTn id="330" dur="1" fill="hold">
                                          <p:stCondLst>
                                            <p:cond delay="0"/>
                                          </p:stCondLst>
                                        </p:cTn>
                                        <p:tgtEl>
                                          <p:spTgt spid="109"/>
                                        </p:tgtEl>
                                        <p:attrNameLst>
                                          <p:attrName>style.visibility</p:attrName>
                                        </p:attrNameLst>
                                      </p:cBhvr>
                                      <p:to>
                                        <p:strVal val="visible"/>
                                      </p:to>
                                    </p:set>
                                    <p:anim calcmode="lin" valueType="num">
                                      <p:cBhvr additive="base">
                                        <p:cTn id="331" dur="500" fill="hold"/>
                                        <p:tgtEl>
                                          <p:spTgt spid="109"/>
                                        </p:tgtEl>
                                        <p:attrNameLst>
                                          <p:attrName>ppt_x</p:attrName>
                                        </p:attrNameLst>
                                      </p:cBhvr>
                                      <p:tavLst>
                                        <p:tav tm="0">
                                          <p:val>
                                            <p:strVal val="#ppt_x"/>
                                          </p:val>
                                        </p:tav>
                                        <p:tav tm="100000">
                                          <p:val>
                                            <p:strVal val="#ppt_x"/>
                                          </p:val>
                                        </p:tav>
                                      </p:tavLst>
                                    </p:anim>
                                    <p:anim calcmode="lin" valueType="num">
                                      <p:cBhvr additive="base">
                                        <p:cTn id="332" dur="500" fill="hold"/>
                                        <p:tgtEl>
                                          <p:spTgt spid="109"/>
                                        </p:tgtEl>
                                        <p:attrNameLst>
                                          <p:attrName>ppt_y</p:attrName>
                                        </p:attrNameLst>
                                      </p:cBhvr>
                                      <p:tavLst>
                                        <p:tav tm="0">
                                          <p:val>
                                            <p:strVal val="1+#ppt_h/2"/>
                                          </p:val>
                                        </p:tav>
                                        <p:tav tm="100000">
                                          <p:val>
                                            <p:strVal val="#ppt_y"/>
                                          </p:val>
                                        </p:tav>
                                      </p:tavLst>
                                    </p:anim>
                                  </p:childTnLst>
                                </p:cTn>
                              </p:par>
                              <p:par>
                                <p:cTn id="333" presetID="2" presetClass="entr" presetSubtype="4" fill="hold" grpId="0" nodeType="withEffect">
                                  <p:stCondLst>
                                    <p:cond delay="0"/>
                                  </p:stCondLst>
                                  <p:childTnLst>
                                    <p:set>
                                      <p:cBhvr>
                                        <p:cTn id="334" dur="1" fill="hold">
                                          <p:stCondLst>
                                            <p:cond delay="0"/>
                                          </p:stCondLst>
                                        </p:cTn>
                                        <p:tgtEl>
                                          <p:spTgt spid="111"/>
                                        </p:tgtEl>
                                        <p:attrNameLst>
                                          <p:attrName>style.visibility</p:attrName>
                                        </p:attrNameLst>
                                      </p:cBhvr>
                                      <p:to>
                                        <p:strVal val="visible"/>
                                      </p:to>
                                    </p:set>
                                    <p:anim calcmode="lin" valueType="num">
                                      <p:cBhvr additive="base">
                                        <p:cTn id="335" dur="500" fill="hold"/>
                                        <p:tgtEl>
                                          <p:spTgt spid="111"/>
                                        </p:tgtEl>
                                        <p:attrNameLst>
                                          <p:attrName>ppt_x</p:attrName>
                                        </p:attrNameLst>
                                      </p:cBhvr>
                                      <p:tavLst>
                                        <p:tav tm="0">
                                          <p:val>
                                            <p:strVal val="#ppt_x"/>
                                          </p:val>
                                        </p:tav>
                                        <p:tav tm="100000">
                                          <p:val>
                                            <p:strVal val="#ppt_x"/>
                                          </p:val>
                                        </p:tav>
                                      </p:tavLst>
                                    </p:anim>
                                    <p:anim calcmode="lin" valueType="num">
                                      <p:cBhvr additive="base">
                                        <p:cTn id="336" dur="500" fill="hold"/>
                                        <p:tgtEl>
                                          <p:spTgt spid="111"/>
                                        </p:tgtEl>
                                        <p:attrNameLst>
                                          <p:attrName>ppt_y</p:attrName>
                                        </p:attrNameLst>
                                      </p:cBhvr>
                                      <p:tavLst>
                                        <p:tav tm="0">
                                          <p:val>
                                            <p:strVal val="1+#ppt_h/2"/>
                                          </p:val>
                                        </p:tav>
                                        <p:tav tm="100000">
                                          <p:val>
                                            <p:strVal val="#ppt_y"/>
                                          </p:val>
                                        </p:tav>
                                      </p:tavLst>
                                    </p:anim>
                                  </p:childTnLst>
                                </p:cTn>
                              </p:par>
                              <p:par>
                                <p:cTn id="337" presetID="2" presetClass="entr" presetSubtype="4" fill="hold" nodeType="withEffect">
                                  <p:stCondLst>
                                    <p:cond delay="0"/>
                                  </p:stCondLst>
                                  <p:childTnLst>
                                    <p:set>
                                      <p:cBhvr>
                                        <p:cTn id="338" dur="1" fill="hold">
                                          <p:stCondLst>
                                            <p:cond delay="0"/>
                                          </p:stCondLst>
                                        </p:cTn>
                                        <p:tgtEl>
                                          <p:spTgt spid="112"/>
                                        </p:tgtEl>
                                        <p:attrNameLst>
                                          <p:attrName>style.visibility</p:attrName>
                                        </p:attrNameLst>
                                      </p:cBhvr>
                                      <p:to>
                                        <p:strVal val="visible"/>
                                      </p:to>
                                    </p:set>
                                    <p:anim calcmode="lin" valueType="num">
                                      <p:cBhvr additive="base">
                                        <p:cTn id="339" dur="500" fill="hold"/>
                                        <p:tgtEl>
                                          <p:spTgt spid="112"/>
                                        </p:tgtEl>
                                        <p:attrNameLst>
                                          <p:attrName>ppt_x</p:attrName>
                                        </p:attrNameLst>
                                      </p:cBhvr>
                                      <p:tavLst>
                                        <p:tav tm="0">
                                          <p:val>
                                            <p:strVal val="#ppt_x"/>
                                          </p:val>
                                        </p:tav>
                                        <p:tav tm="100000">
                                          <p:val>
                                            <p:strVal val="#ppt_x"/>
                                          </p:val>
                                        </p:tav>
                                      </p:tavLst>
                                    </p:anim>
                                    <p:anim calcmode="lin" valueType="num">
                                      <p:cBhvr additive="base">
                                        <p:cTn id="340"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341" fill="hold">
                      <p:stCondLst>
                        <p:cond delay="indefinite"/>
                      </p:stCondLst>
                      <p:childTnLst>
                        <p:par>
                          <p:cTn id="342" fill="hold">
                            <p:stCondLst>
                              <p:cond delay="0"/>
                            </p:stCondLst>
                            <p:childTnLst>
                              <p:par>
                                <p:cTn id="343" presetID="2" presetClass="entr" presetSubtype="4" fill="hold" nodeType="clickEffect">
                                  <p:stCondLst>
                                    <p:cond delay="0"/>
                                  </p:stCondLst>
                                  <p:childTnLst>
                                    <p:set>
                                      <p:cBhvr>
                                        <p:cTn id="344" dur="1" fill="hold">
                                          <p:stCondLst>
                                            <p:cond delay="0"/>
                                          </p:stCondLst>
                                        </p:cTn>
                                        <p:tgtEl>
                                          <p:spTgt spid="120"/>
                                        </p:tgtEl>
                                        <p:attrNameLst>
                                          <p:attrName>style.visibility</p:attrName>
                                        </p:attrNameLst>
                                      </p:cBhvr>
                                      <p:to>
                                        <p:strVal val="visible"/>
                                      </p:to>
                                    </p:set>
                                    <p:anim calcmode="lin" valueType="num">
                                      <p:cBhvr additive="base">
                                        <p:cTn id="345" dur="500" fill="hold"/>
                                        <p:tgtEl>
                                          <p:spTgt spid="120"/>
                                        </p:tgtEl>
                                        <p:attrNameLst>
                                          <p:attrName>ppt_x</p:attrName>
                                        </p:attrNameLst>
                                      </p:cBhvr>
                                      <p:tavLst>
                                        <p:tav tm="0">
                                          <p:val>
                                            <p:strVal val="#ppt_x"/>
                                          </p:val>
                                        </p:tav>
                                        <p:tav tm="100000">
                                          <p:val>
                                            <p:strVal val="#ppt_x"/>
                                          </p:val>
                                        </p:tav>
                                      </p:tavLst>
                                    </p:anim>
                                    <p:anim calcmode="lin" valueType="num">
                                      <p:cBhvr additive="base">
                                        <p:cTn id="346" dur="5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347" fill="hold">
                      <p:stCondLst>
                        <p:cond delay="indefinite"/>
                      </p:stCondLst>
                      <p:childTnLst>
                        <p:par>
                          <p:cTn id="348" fill="hold">
                            <p:stCondLst>
                              <p:cond delay="0"/>
                            </p:stCondLst>
                            <p:childTnLst>
                              <p:par>
                                <p:cTn id="349" presetID="2" presetClass="entr" presetSubtype="4" fill="hold" grpId="0" nodeType="clickEffect">
                                  <p:stCondLst>
                                    <p:cond delay="0"/>
                                  </p:stCondLst>
                                  <p:childTnLst>
                                    <p:set>
                                      <p:cBhvr>
                                        <p:cTn id="350" dur="1" fill="hold">
                                          <p:stCondLst>
                                            <p:cond delay="0"/>
                                          </p:stCondLst>
                                        </p:cTn>
                                        <p:tgtEl>
                                          <p:spTgt spid="2"/>
                                        </p:tgtEl>
                                        <p:attrNameLst>
                                          <p:attrName>style.visibility</p:attrName>
                                        </p:attrNameLst>
                                      </p:cBhvr>
                                      <p:to>
                                        <p:strVal val="visible"/>
                                      </p:to>
                                    </p:set>
                                    <p:anim calcmode="lin" valueType="num">
                                      <p:cBhvr additive="base">
                                        <p:cTn id="351" dur="500" fill="hold"/>
                                        <p:tgtEl>
                                          <p:spTgt spid="2"/>
                                        </p:tgtEl>
                                        <p:attrNameLst>
                                          <p:attrName>ppt_x</p:attrName>
                                        </p:attrNameLst>
                                      </p:cBhvr>
                                      <p:tavLst>
                                        <p:tav tm="0">
                                          <p:val>
                                            <p:strVal val="#ppt_x"/>
                                          </p:val>
                                        </p:tav>
                                        <p:tav tm="100000">
                                          <p:val>
                                            <p:strVal val="#ppt_x"/>
                                          </p:val>
                                        </p:tav>
                                      </p:tavLst>
                                    </p:anim>
                                    <p:anim calcmode="lin" valueType="num">
                                      <p:cBhvr additive="base">
                                        <p:cTn id="35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animBg="1"/>
      <p:bldP spid="12" grpId="0"/>
      <p:bldP spid="15" grpId="0" animBg="1"/>
      <p:bldP spid="16" grpId="0" animBg="1"/>
      <p:bldP spid="18" grpId="0" animBg="1"/>
      <p:bldP spid="19" grpId="0"/>
      <p:bldP spid="20" grpId="0" animBg="1"/>
      <p:bldP spid="21" grpId="0"/>
      <p:bldP spid="22" grpId="0" animBg="1"/>
      <p:bldP spid="23" grpId="0"/>
      <p:bldP spid="24" grpId="0" animBg="1"/>
      <p:bldP spid="25" grpId="0" animBg="1"/>
      <p:bldP spid="26" grpId="0" animBg="1"/>
      <p:bldP spid="27" grpId="0" animBg="1"/>
      <p:bldP spid="28" grpId="0" animBg="1"/>
      <p:bldP spid="29" grpId="0"/>
      <p:bldP spid="30" grpId="0" animBg="1"/>
      <p:bldP spid="31" grpId="0"/>
      <p:bldP spid="32" grpId="0" animBg="1"/>
      <p:bldP spid="33" grpId="0"/>
      <p:bldP spid="34" grpId="0" animBg="1"/>
      <p:bldP spid="35" grpId="0"/>
      <p:bldP spid="37" grpId="0" animBg="1"/>
      <p:bldP spid="38" grpId="0" animBg="1"/>
      <p:bldP spid="67" grpId="0" animBg="1"/>
      <p:bldP spid="68" grpId="0" animBg="1"/>
      <p:bldP spid="73" grpId="0" animBg="1"/>
      <p:bldP spid="74" grpId="0" animBg="1"/>
      <p:bldP spid="75" grpId="0" animBg="1"/>
      <p:bldP spid="77" grpId="0" animBg="1"/>
      <p:bldP spid="78" grpId="0" animBg="1"/>
      <p:bldP spid="79" grpId="0" animBg="1"/>
      <p:bldP spid="80" grpId="0" animBg="1"/>
      <p:bldP spid="84" grpId="0" animBg="1"/>
      <p:bldP spid="103" grpId="0" animBg="1"/>
      <p:bldP spid="106" grpId="0" animBg="1"/>
      <p:bldP spid="114" grpId="0" animBg="1"/>
      <p:bldP spid="85" grpId="0" animBg="1"/>
      <p:bldP spid="7" grpId="0" animBg="1"/>
      <p:bldP spid="88" grpId="0" animBg="1"/>
      <p:bldP spid="91" grpId="0"/>
      <p:bldP spid="92" grpId="0" animBg="1"/>
      <p:bldP spid="95" grpId="0"/>
      <p:bldP spid="96" grpId="0"/>
      <p:bldP spid="97" grpId="0"/>
      <p:bldP spid="99" grpId="0"/>
      <p:bldP spid="101" grpId="0"/>
      <p:bldP spid="105" grpId="0"/>
      <p:bldP spid="109" grpId="0"/>
      <p:bldP spid="111" grpId="0"/>
      <p:bldP spid="2" grpId="0" animBg="1"/>
      <p:bldP spid="4" grpId="0" animBg="1"/>
      <p:bldP spid="13" grpId="0" animBg="1"/>
      <p:bldP spid="14" grpId="0" animBg="1"/>
      <p:bldP spid="17" grpId="0"/>
      <p:bldP spid="36" grpId="0"/>
      <p:bldP spid="39" grpId="0"/>
      <p:bldP spid="40" grpId="0" animBg="1"/>
      <p:bldP spid="4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4483655" y="1410756"/>
            <a:ext cx="2699778" cy="646331"/>
          </a:xfrm>
          <a:prstGeom prst="rect">
            <a:avLst/>
          </a:prstGeom>
          <a:noFill/>
        </p:spPr>
        <p:txBody>
          <a:bodyPr wrap="none" rtlCol="0">
            <a:spAutoFit/>
          </a:bodyPr>
          <a:lstStyle/>
          <a:p>
            <a:pPr algn="ctr"/>
            <a:r>
              <a:rPr lang="sv-SE" b="1" dirty="0">
                <a:solidFill>
                  <a:srgbClr val="FF0000"/>
                </a:solidFill>
              </a:rPr>
              <a:t>Upplysta och</a:t>
            </a:r>
          </a:p>
          <a:p>
            <a:pPr algn="ctr"/>
            <a:r>
              <a:rPr lang="sv-SE" b="1" dirty="0">
                <a:solidFill>
                  <a:srgbClr val="FF0000"/>
                </a:solidFill>
              </a:rPr>
              <a:t>sammanfallande intressen</a:t>
            </a:r>
          </a:p>
        </p:txBody>
      </p:sp>
      <p:sp>
        <p:nvSpPr>
          <p:cNvPr id="5" name="textruta 4"/>
          <p:cNvSpPr txBox="1"/>
          <p:nvPr/>
        </p:nvSpPr>
        <p:spPr>
          <a:xfrm>
            <a:off x="2158432" y="2393881"/>
            <a:ext cx="1701748" cy="646331"/>
          </a:xfrm>
          <a:prstGeom prst="rect">
            <a:avLst/>
          </a:prstGeom>
          <a:noFill/>
        </p:spPr>
        <p:txBody>
          <a:bodyPr wrap="none" rtlCol="0">
            <a:spAutoFit/>
          </a:bodyPr>
          <a:lstStyle/>
          <a:p>
            <a:r>
              <a:rPr lang="sv-SE" b="1" dirty="0"/>
              <a:t>Motsägelsefulla</a:t>
            </a:r>
          </a:p>
          <a:p>
            <a:r>
              <a:rPr lang="sv-SE" b="1" dirty="0"/>
              <a:t>omständigheter</a:t>
            </a:r>
          </a:p>
        </p:txBody>
      </p:sp>
      <p:sp>
        <p:nvSpPr>
          <p:cNvPr id="6" name="textruta 5"/>
          <p:cNvSpPr txBox="1"/>
          <p:nvPr/>
        </p:nvSpPr>
        <p:spPr>
          <a:xfrm>
            <a:off x="2314791" y="4310370"/>
            <a:ext cx="1540037" cy="646331"/>
          </a:xfrm>
          <a:prstGeom prst="rect">
            <a:avLst/>
          </a:prstGeom>
          <a:noFill/>
        </p:spPr>
        <p:txBody>
          <a:bodyPr wrap="none" rtlCol="0">
            <a:spAutoFit/>
          </a:bodyPr>
          <a:lstStyle/>
          <a:p>
            <a:pPr algn="ctr"/>
            <a:r>
              <a:rPr lang="sv-SE" b="1" dirty="0"/>
              <a:t>Inneboende</a:t>
            </a:r>
          </a:p>
          <a:p>
            <a:pPr algn="ctr"/>
            <a:r>
              <a:rPr lang="sv-SE" b="1" dirty="0"/>
              <a:t>motsättningar</a:t>
            </a:r>
          </a:p>
        </p:txBody>
      </p:sp>
      <p:sp>
        <p:nvSpPr>
          <p:cNvPr id="7" name="textruta 6"/>
          <p:cNvSpPr txBox="1"/>
          <p:nvPr/>
        </p:nvSpPr>
        <p:spPr>
          <a:xfrm>
            <a:off x="7862309" y="4105418"/>
            <a:ext cx="1519968" cy="923330"/>
          </a:xfrm>
          <a:prstGeom prst="rect">
            <a:avLst/>
          </a:prstGeom>
          <a:noFill/>
        </p:spPr>
        <p:txBody>
          <a:bodyPr wrap="none" rtlCol="0">
            <a:spAutoFit/>
          </a:bodyPr>
          <a:lstStyle/>
          <a:p>
            <a:pPr algn="ctr"/>
            <a:r>
              <a:rPr lang="sv-SE" b="1" dirty="0">
                <a:solidFill>
                  <a:srgbClr val="FF0000"/>
                </a:solidFill>
              </a:rPr>
              <a:t>Civilsamhället</a:t>
            </a:r>
          </a:p>
          <a:p>
            <a:pPr algn="ctr"/>
            <a:r>
              <a:rPr lang="sv-SE" b="1" dirty="0">
                <a:solidFill>
                  <a:srgbClr val="FF0000"/>
                </a:solidFill>
              </a:rPr>
              <a:t>Politiskt tryck</a:t>
            </a:r>
          </a:p>
          <a:p>
            <a:pPr algn="ctr"/>
            <a:r>
              <a:rPr lang="sv-SE" b="1" i="1" dirty="0">
                <a:solidFill>
                  <a:srgbClr val="FF0000"/>
                </a:solidFill>
              </a:rPr>
              <a:t>underifrån</a:t>
            </a:r>
          </a:p>
        </p:txBody>
      </p:sp>
      <p:sp>
        <p:nvSpPr>
          <p:cNvPr id="8" name="textruta 7"/>
          <p:cNvSpPr txBox="1"/>
          <p:nvPr/>
        </p:nvSpPr>
        <p:spPr>
          <a:xfrm>
            <a:off x="7423637" y="2385558"/>
            <a:ext cx="2236638" cy="400110"/>
          </a:xfrm>
          <a:prstGeom prst="rect">
            <a:avLst/>
          </a:prstGeom>
          <a:noFill/>
        </p:spPr>
        <p:txBody>
          <a:bodyPr wrap="none" rtlCol="0">
            <a:spAutoFit/>
          </a:bodyPr>
          <a:lstStyle/>
          <a:p>
            <a:r>
              <a:rPr lang="sv-SE" sz="2000" b="1" dirty="0"/>
              <a:t>Vertikal interaktion</a:t>
            </a:r>
          </a:p>
        </p:txBody>
      </p:sp>
      <p:sp>
        <p:nvSpPr>
          <p:cNvPr id="9" name="textruta 8"/>
          <p:cNvSpPr txBox="1"/>
          <p:nvPr/>
        </p:nvSpPr>
        <p:spPr>
          <a:xfrm>
            <a:off x="2812371" y="2049628"/>
            <a:ext cx="442750" cy="369332"/>
          </a:xfrm>
          <a:prstGeom prst="rect">
            <a:avLst/>
          </a:prstGeom>
          <a:noFill/>
        </p:spPr>
        <p:txBody>
          <a:bodyPr wrap="none" rtlCol="0">
            <a:spAutoFit/>
          </a:bodyPr>
          <a:lstStyle/>
          <a:p>
            <a:r>
              <a:rPr lang="sv-SE" b="1" dirty="0"/>
              <a:t>(a)</a:t>
            </a:r>
          </a:p>
        </p:txBody>
      </p:sp>
      <p:sp>
        <p:nvSpPr>
          <p:cNvPr id="10" name="textruta 9"/>
          <p:cNvSpPr txBox="1"/>
          <p:nvPr/>
        </p:nvSpPr>
        <p:spPr>
          <a:xfrm>
            <a:off x="8068718" y="2049628"/>
            <a:ext cx="452368" cy="369332"/>
          </a:xfrm>
          <a:prstGeom prst="rect">
            <a:avLst/>
          </a:prstGeom>
          <a:noFill/>
        </p:spPr>
        <p:txBody>
          <a:bodyPr wrap="none" rtlCol="0">
            <a:spAutoFit/>
          </a:bodyPr>
          <a:lstStyle/>
          <a:p>
            <a:r>
              <a:rPr lang="sv-SE" b="1" dirty="0"/>
              <a:t>(b)</a:t>
            </a:r>
          </a:p>
        </p:txBody>
      </p:sp>
      <p:cxnSp>
        <p:nvCxnSpPr>
          <p:cNvPr id="20" name="Rak pil 19"/>
          <p:cNvCxnSpPr/>
          <p:nvPr/>
        </p:nvCxnSpPr>
        <p:spPr>
          <a:xfrm flipH="1">
            <a:off x="4019777" y="4717863"/>
            <a:ext cx="3409114" cy="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30" name="textruta 29"/>
          <p:cNvSpPr txBox="1"/>
          <p:nvPr/>
        </p:nvSpPr>
        <p:spPr>
          <a:xfrm>
            <a:off x="4267015" y="1943152"/>
            <a:ext cx="3140026" cy="646331"/>
          </a:xfrm>
          <a:prstGeom prst="rect">
            <a:avLst/>
          </a:prstGeom>
          <a:noFill/>
        </p:spPr>
        <p:txBody>
          <a:bodyPr wrap="none" rtlCol="0">
            <a:spAutoFit/>
          </a:bodyPr>
          <a:lstStyle/>
          <a:p>
            <a:pPr algn="ctr"/>
            <a:r>
              <a:rPr lang="sv-SE" b="1" dirty="0"/>
              <a:t>Ekonomiska och politiska eliter</a:t>
            </a:r>
          </a:p>
          <a:p>
            <a:pPr algn="ctr"/>
            <a:r>
              <a:rPr lang="sv-SE" b="1" dirty="0"/>
              <a:t>Politiska åtgärder </a:t>
            </a:r>
            <a:r>
              <a:rPr lang="sv-SE" b="1" i="1" dirty="0"/>
              <a:t>uppifrån</a:t>
            </a:r>
          </a:p>
        </p:txBody>
      </p:sp>
      <p:cxnSp>
        <p:nvCxnSpPr>
          <p:cNvPr id="32" name="Rak pil 31"/>
          <p:cNvCxnSpPr>
            <a:cxnSpLocks/>
          </p:cNvCxnSpPr>
          <p:nvPr/>
        </p:nvCxnSpPr>
        <p:spPr>
          <a:xfrm flipV="1">
            <a:off x="4083470" y="2702456"/>
            <a:ext cx="957514" cy="184239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6" name="Rak pil 35"/>
          <p:cNvCxnSpPr>
            <a:cxnSpLocks/>
          </p:cNvCxnSpPr>
          <p:nvPr/>
        </p:nvCxnSpPr>
        <p:spPr>
          <a:xfrm flipH="1" flipV="1">
            <a:off x="6314377" y="2708327"/>
            <a:ext cx="1096212" cy="192520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8" name="Rak pil 37"/>
          <p:cNvCxnSpPr>
            <a:cxnSpLocks/>
          </p:cNvCxnSpPr>
          <p:nvPr/>
        </p:nvCxnSpPr>
        <p:spPr>
          <a:xfrm>
            <a:off x="6481126" y="2760130"/>
            <a:ext cx="991690" cy="18130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2" name="textruta 41"/>
          <p:cNvSpPr txBox="1"/>
          <p:nvPr/>
        </p:nvSpPr>
        <p:spPr>
          <a:xfrm>
            <a:off x="7763538" y="2753236"/>
            <a:ext cx="1569597" cy="738664"/>
          </a:xfrm>
          <a:prstGeom prst="rect">
            <a:avLst/>
          </a:prstGeom>
          <a:noFill/>
        </p:spPr>
        <p:txBody>
          <a:bodyPr wrap="none" rtlCol="0">
            <a:spAutoFit/>
          </a:bodyPr>
          <a:lstStyle/>
          <a:p>
            <a:pPr algn="ctr"/>
            <a:r>
              <a:rPr lang="sv-SE" sz="1400" b="1" dirty="0">
                <a:solidFill>
                  <a:srgbClr val="FF0000"/>
                </a:solidFill>
              </a:rPr>
              <a:t>Medskapande</a:t>
            </a:r>
            <a:r>
              <a:rPr lang="sv-SE" sz="1400" b="1" dirty="0">
                <a:solidFill>
                  <a:srgbClr val="00B050"/>
                </a:solidFill>
              </a:rPr>
              <a:t> och</a:t>
            </a:r>
          </a:p>
          <a:p>
            <a:pPr algn="ctr"/>
            <a:r>
              <a:rPr lang="sv-SE" sz="1400" b="1" dirty="0">
                <a:solidFill>
                  <a:srgbClr val="00B050"/>
                </a:solidFill>
              </a:rPr>
              <a:t>politisering för att </a:t>
            </a:r>
          </a:p>
          <a:p>
            <a:pPr algn="ctr"/>
            <a:r>
              <a:rPr lang="sv-SE" sz="1400" b="1" dirty="0">
                <a:solidFill>
                  <a:srgbClr val="00B050"/>
                </a:solidFill>
              </a:rPr>
              <a:t>gripa tillfället</a:t>
            </a:r>
          </a:p>
        </p:txBody>
      </p:sp>
      <p:sp>
        <p:nvSpPr>
          <p:cNvPr id="13" name="textruta 12"/>
          <p:cNvSpPr txBox="1"/>
          <p:nvPr/>
        </p:nvSpPr>
        <p:spPr>
          <a:xfrm>
            <a:off x="7862309" y="2204865"/>
            <a:ext cx="290464" cy="646331"/>
          </a:xfrm>
          <a:prstGeom prst="rect">
            <a:avLst/>
          </a:prstGeom>
          <a:noFill/>
        </p:spPr>
        <p:txBody>
          <a:bodyPr wrap="none" rtlCol="0">
            <a:spAutoFit/>
          </a:bodyPr>
          <a:lstStyle/>
          <a:p>
            <a:endParaRPr lang="sv-SE" dirty="0"/>
          </a:p>
          <a:p>
            <a:r>
              <a:rPr lang="sv-SE" dirty="0"/>
              <a:t>  </a:t>
            </a:r>
          </a:p>
        </p:txBody>
      </p:sp>
      <p:sp>
        <p:nvSpPr>
          <p:cNvPr id="15" name="textruta 14"/>
          <p:cNvSpPr txBox="1"/>
          <p:nvPr/>
        </p:nvSpPr>
        <p:spPr>
          <a:xfrm>
            <a:off x="2050745" y="1680296"/>
            <a:ext cx="2068130" cy="369332"/>
          </a:xfrm>
          <a:prstGeom prst="rect">
            <a:avLst/>
          </a:prstGeom>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path path="circle">
              <a:fillToRect l="100000" t="100000"/>
            </a:path>
            <a:tileRect r="-100000" b="-100000"/>
          </a:gradFill>
        </p:spPr>
        <p:txBody>
          <a:bodyPr wrap="none" rtlCol="0">
            <a:spAutoFit/>
          </a:bodyPr>
          <a:lstStyle/>
          <a:p>
            <a:r>
              <a:rPr lang="sv-SE" b="1" i="1" dirty="0">
                <a:solidFill>
                  <a:schemeClr val="bg1"/>
                </a:solidFill>
              </a:rPr>
              <a:t>Det gyllene tillfället</a:t>
            </a:r>
          </a:p>
        </p:txBody>
      </p:sp>
      <p:sp>
        <p:nvSpPr>
          <p:cNvPr id="24" name="textruta 23"/>
          <p:cNvSpPr txBox="1"/>
          <p:nvPr/>
        </p:nvSpPr>
        <p:spPr>
          <a:xfrm>
            <a:off x="3435688" y="110154"/>
            <a:ext cx="5320624" cy="584775"/>
          </a:xfrm>
          <a:prstGeom prst="rect">
            <a:avLst/>
          </a:prstGeom>
          <a:solidFill>
            <a:schemeClr val="bg1"/>
          </a:solidFill>
        </p:spPr>
        <p:txBody>
          <a:bodyPr wrap="none" rtlCol="0">
            <a:spAutoFit/>
          </a:bodyPr>
          <a:lstStyle/>
          <a:p>
            <a:pPr algn="ctr"/>
            <a:r>
              <a:rPr lang="sv-SE" sz="2000" b="1" i="1" dirty="0"/>
              <a:t>Medskapande – en av demokratins grundbultar</a:t>
            </a:r>
            <a:r>
              <a:rPr lang="sv-SE" sz="3200" b="1" i="1" dirty="0"/>
              <a:t> </a:t>
            </a:r>
          </a:p>
        </p:txBody>
      </p:sp>
      <p:sp>
        <p:nvSpPr>
          <p:cNvPr id="2" name="textruta 1"/>
          <p:cNvSpPr txBox="1"/>
          <p:nvPr/>
        </p:nvSpPr>
        <p:spPr>
          <a:xfrm>
            <a:off x="2179535" y="3007618"/>
            <a:ext cx="1596719" cy="1323439"/>
          </a:xfrm>
          <a:prstGeom prst="rect">
            <a:avLst/>
          </a:prstGeom>
          <a:noFill/>
        </p:spPr>
        <p:txBody>
          <a:bodyPr wrap="none" rtlCol="0">
            <a:spAutoFit/>
          </a:bodyPr>
          <a:lstStyle/>
          <a:p>
            <a:pPr algn="ctr"/>
            <a:r>
              <a:rPr lang="sv-SE" sz="1400" b="1" dirty="0"/>
              <a:t>Ojämn utveckling</a:t>
            </a:r>
          </a:p>
          <a:p>
            <a:pPr algn="ctr"/>
            <a:r>
              <a:rPr lang="sv-SE" sz="1400" b="1" dirty="0"/>
              <a:t>Social oro</a:t>
            </a:r>
          </a:p>
          <a:p>
            <a:pPr algn="ctr"/>
            <a:r>
              <a:rPr lang="sv-SE" sz="1400" b="1" dirty="0"/>
              <a:t>Högerpopulism</a:t>
            </a:r>
          </a:p>
          <a:p>
            <a:pPr algn="ctr"/>
            <a:r>
              <a:rPr lang="sv-SE" sz="1400" b="1" dirty="0"/>
              <a:t>Klimatförändringar</a:t>
            </a:r>
          </a:p>
          <a:p>
            <a:pPr algn="ctr"/>
            <a:r>
              <a:rPr lang="sv-SE" sz="1200" dirty="0"/>
              <a:t>Agenda 2030</a:t>
            </a:r>
          </a:p>
          <a:p>
            <a:pPr algn="ctr"/>
            <a:r>
              <a:rPr lang="sv-SE" sz="1200" dirty="0"/>
              <a:t>WEF - G7</a:t>
            </a:r>
          </a:p>
        </p:txBody>
      </p:sp>
      <p:sp>
        <p:nvSpPr>
          <p:cNvPr id="3" name="textruta 2"/>
          <p:cNvSpPr txBox="1"/>
          <p:nvPr/>
        </p:nvSpPr>
        <p:spPr>
          <a:xfrm>
            <a:off x="7957790" y="3429000"/>
            <a:ext cx="1217576" cy="461665"/>
          </a:xfrm>
          <a:prstGeom prst="rect">
            <a:avLst/>
          </a:prstGeom>
          <a:noFill/>
        </p:spPr>
        <p:txBody>
          <a:bodyPr wrap="none" rtlCol="0">
            <a:spAutoFit/>
          </a:bodyPr>
          <a:lstStyle/>
          <a:p>
            <a:pPr algn="ctr"/>
            <a:r>
              <a:rPr lang="sv-SE" sz="1200" dirty="0"/>
              <a:t>Greta – effekten</a:t>
            </a:r>
          </a:p>
          <a:p>
            <a:pPr algn="ctr"/>
            <a:r>
              <a:rPr lang="sv-SE" sz="1200" dirty="0"/>
              <a:t>De gula västarna</a:t>
            </a:r>
          </a:p>
        </p:txBody>
      </p:sp>
      <p:sp>
        <p:nvSpPr>
          <p:cNvPr id="21" name="textruta 20"/>
          <p:cNvSpPr txBox="1"/>
          <p:nvPr/>
        </p:nvSpPr>
        <p:spPr>
          <a:xfrm>
            <a:off x="7514271" y="1625279"/>
            <a:ext cx="2104615" cy="369332"/>
          </a:xfrm>
          <a:prstGeom prst="rect">
            <a:avLst/>
          </a:prstGeom>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path path="circle">
              <a:fillToRect l="100000" t="100000"/>
            </a:path>
            <a:tileRect r="-100000" b="-100000"/>
          </a:gradFill>
        </p:spPr>
        <p:txBody>
          <a:bodyPr wrap="none" rtlCol="0">
            <a:spAutoFit/>
          </a:bodyPr>
          <a:lstStyle/>
          <a:p>
            <a:r>
              <a:rPr lang="sv-SE" b="1" i="1" dirty="0">
                <a:solidFill>
                  <a:schemeClr val="bg1"/>
                </a:solidFill>
              </a:rPr>
              <a:t>Kan tillfället gripas?</a:t>
            </a:r>
          </a:p>
        </p:txBody>
      </p:sp>
      <p:sp>
        <p:nvSpPr>
          <p:cNvPr id="11" name="textruta 10">
            <a:extLst>
              <a:ext uri="{FF2B5EF4-FFF2-40B4-BE49-F238E27FC236}">
                <a16:creationId xmlns:a16="http://schemas.microsoft.com/office/drawing/2014/main" id="{F64E86A7-9D0C-47EF-804B-C7757E297182}"/>
              </a:ext>
            </a:extLst>
          </p:cNvPr>
          <p:cNvSpPr txBox="1"/>
          <p:nvPr/>
        </p:nvSpPr>
        <p:spPr>
          <a:xfrm rot="19001640">
            <a:off x="-134957" y="2927432"/>
            <a:ext cx="1921552" cy="369332"/>
          </a:xfrm>
          <a:prstGeom prst="rect">
            <a:avLst/>
          </a:prstGeom>
          <a:solidFill>
            <a:srgbClr val="7030A0"/>
          </a:solidFill>
        </p:spPr>
        <p:txBody>
          <a:bodyPr wrap="none" rtlCol="0">
            <a:spAutoFit/>
          </a:bodyPr>
          <a:lstStyle/>
          <a:p>
            <a:r>
              <a:rPr lang="sv-SE" b="1" dirty="0" err="1">
                <a:solidFill>
                  <a:schemeClr val="bg1"/>
                </a:solidFill>
              </a:rPr>
              <a:t>Hurting</a:t>
            </a:r>
            <a:r>
              <a:rPr lang="sv-SE" b="1" dirty="0">
                <a:solidFill>
                  <a:schemeClr val="bg1"/>
                </a:solidFill>
              </a:rPr>
              <a:t> </a:t>
            </a:r>
            <a:r>
              <a:rPr lang="sv-SE" b="1" dirty="0" err="1">
                <a:solidFill>
                  <a:schemeClr val="bg1"/>
                </a:solidFill>
              </a:rPr>
              <a:t>Stalemate</a:t>
            </a:r>
            <a:endParaRPr lang="sv-SE" b="1" dirty="0">
              <a:solidFill>
                <a:schemeClr val="bg1"/>
              </a:solidFill>
            </a:endParaRPr>
          </a:p>
        </p:txBody>
      </p:sp>
      <p:sp>
        <p:nvSpPr>
          <p:cNvPr id="12" name="textruta 11">
            <a:extLst>
              <a:ext uri="{FF2B5EF4-FFF2-40B4-BE49-F238E27FC236}">
                <a16:creationId xmlns:a16="http://schemas.microsoft.com/office/drawing/2014/main" id="{9F657AF6-79B4-479F-BC96-AD642783BEC6}"/>
              </a:ext>
            </a:extLst>
          </p:cNvPr>
          <p:cNvSpPr txBox="1"/>
          <p:nvPr/>
        </p:nvSpPr>
        <p:spPr>
          <a:xfrm rot="2788471">
            <a:off x="9449401" y="3223354"/>
            <a:ext cx="1455335" cy="369332"/>
          </a:xfrm>
          <a:prstGeom prst="rect">
            <a:avLst/>
          </a:prstGeom>
          <a:solidFill>
            <a:srgbClr val="7030A0"/>
          </a:solidFill>
        </p:spPr>
        <p:txBody>
          <a:bodyPr wrap="none" rtlCol="0">
            <a:spAutoFit/>
          </a:bodyPr>
          <a:lstStyle/>
          <a:p>
            <a:r>
              <a:rPr lang="sv-SE" dirty="0" err="1">
                <a:solidFill>
                  <a:schemeClr val="bg1"/>
                </a:solidFill>
              </a:rPr>
              <a:t>Ripe</a:t>
            </a:r>
            <a:r>
              <a:rPr lang="sv-SE" dirty="0">
                <a:solidFill>
                  <a:schemeClr val="bg1"/>
                </a:solidFill>
              </a:rPr>
              <a:t> moment</a:t>
            </a:r>
          </a:p>
        </p:txBody>
      </p:sp>
      <p:sp>
        <p:nvSpPr>
          <p:cNvPr id="16" name="textruta 15">
            <a:extLst>
              <a:ext uri="{FF2B5EF4-FFF2-40B4-BE49-F238E27FC236}">
                <a16:creationId xmlns:a16="http://schemas.microsoft.com/office/drawing/2014/main" id="{A504028B-FCCB-48F9-ABF8-E8FCCF658B9D}"/>
              </a:ext>
            </a:extLst>
          </p:cNvPr>
          <p:cNvSpPr txBox="1"/>
          <p:nvPr/>
        </p:nvSpPr>
        <p:spPr>
          <a:xfrm>
            <a:off x="3374003" y="548018"/>
            <a:ext cx="5138266" cy="707886"/>
          </a:xfrm>
          <a:prstGeom prst="rect">
            <a:avLst/>
          </a:prstGeom>
          <a:noFill/>
        </p:spPr>
        <p:txBody>
          <a:bodyPr wrap="none" rtlCol="0">
            <a:spAutoFit/>
          </a:bodyPr>
          <a:lstStyle/>
          <a:p>
            <a:pPr algn="ctr"/>
            <a:r>
              <a:rPr lang="sv-SE" sz="2000" b="1" i="1" dirty="0"/>
              <a:t>men också en av den sociala hållbarhetens och</a:t>
            </a:r>
          </a:p>
          <a:p>
            <a:pPr algn="ctr"/>
            <a:r>
              <a:rPr lang="sv-SE" sz="2000" b="1" i="1" dirty="0"/>
              <a:t>samhällsförändringens förutsättningar</a:t>
            </a:r>
            <a:endParaRPr lang="sv-SE" sz="2000" dirty="0"/>
          </a:p>
        </p:txBody>
      </p:sp>
      <p:sp>
        <p:nvSpPr>
          <p:cNvPr id="18" name="textruta 17">
            <a:extLst>
              <a:ext uri="{FF2B5EF4-FFF2-40B4-BE49-F238E27FC236}">
                <a16:creationId xmlns:a16="http://schemas.microsoft.com/office/drawing/2014/main" id="{B761C113-4742-4365-8B85-AB70D70191B5}"/>
              </a:ext>
            </a:extLst>
          </p:cNvPr>
          <p:cNvSpPr txBox="1"/>
          <p:nvPr/>
        </p:nvSpPr>
        <p:spPr>
          <a:xfrm>
            <a:off x="779274" y="502816"/>
            <a:ext cx="1838580" cy="646331"/>
          </a:xfrm>
          <a:prstGeom prst="rect">
            <a:avLst/>
          </a:prstGeom>
          <a:solidFill>
            <a:srgbClr val="0099FF"/>
          </a:solidFill>
        </p:spPr>
        <p:txBody>
          <a:bodyPr wrap="none" rtlCol="0">
            <a:spAutoFit/>
          </a:bodyPr>
          <a:lstStyle/>
          <a:p>
            <a:pPr algn="ctr"/>
            <a:r>
              <a:rPr lang="sv-SE" b="1" dirty="0">
                <a:solidFill>
                  <a:srgbClr val="FFFF00"/>
                </a:solidFill>
              </a:rPr>
              <a:t>Demokratins </a:t>
            </a:r>
          </a:p>
          <a:p>
            <a:pPr algn="ctr"/>
            <a:r>
              <a:rPr lang="sv-SE" b="1" dirty="0">
                <a:solidFill>
                  <a:srgbClr val="FFFF00"/>
                </a:solidFill>
              </a:rPr>
              <a:t>förändringskraft?</a:t>
            </a:r>
          </a:p>
        </p:txBody>
      </p:sp>
      <p:sp>
        <p:nvSpPr>
          <p:cNvPr id="14" name="Ellips 13">
            <a:extLst>
              <a:ext uri="{FF2B5EF4-FFF2-40B4-BE49-F238E27FC236}">
                <a16:creationId xmlns:a16="http://schemas.microsoft.com/office/drawing/2014/main" id="{3F6076E1-87FA-4E75-88B5-95668D8FE612}"/>
              </a:ext>
            </a:extLst>
          </p:cNvPr>
          <p:cNvSpPr/>
          <p:nvPr/>
        </p:nvSpPr>
        <p:spPr>
          <a:xfrm>
            <a:off x="5797918" y="5357446"/>
            <a:ext cx="1519968" cy="590062"/>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Ellips 30">
            <a:extLst>
              <a:ext uri="{FF2B5EF4-FFF2-40B4-BE49-F238E27FC236}">
                <a16:creationId xmlns:a16="http://schemas.microsoft.com/office/drawing/2014/main" id="{12AFD69A-84F5-4877-8CCA-BC4A0078AEE8}"/>
              </a:ext>
            </a:extLst>
          </p:cNvPr>
          <p:cNvSpPr/>
          <p:nvPr/>
        </p:nvSpPr>
        <p:spPr>
          <a:xfrm>
            <a:off x="10177069" y="5357446"/>
            <a:ext cx="1519968" cy="590062"/>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textruta 18">
            <a:extLst>
              <a:ext uri="{FF2B5EF4-FFF2-40B4-BE49-F238E27FC236}">
                <a16:creationId xmlns:a16="http://schemas.microsoft.com/office/drawing/2014/main" id="{FF6134B0-48EA-4A18-AFA0-2BB8F0F152C2}"/>
              </a:ext>
            </a:extLst>
          </p:cNvPr>
          <p:cNvSpPr txBox="1"/>
          <p:nvPr/>
        </p:nvSpPr>
        <p:spPr>
          <a:xfrm>
            <a:off x="5724334" y="5989948"/>
            <a:ext cx="1622624" cy="830997"/>
          </a:xfrm>
          <a:prstGeom prst="rect">
            <a:avLst/>
          </a:prstGeom>
          <a:noFill/>
        </p:spPr>
        <p:txBody>
          <a:bodyPr wrap="none" rtlCol="0">
            <a:spAutoFit/>
          </a:bodyPr>
          <a:lstStyle/>
          <a:p>
            <a:pPr algn="ctr"/>
            <a:r>
              <a:rPr lang="sv-SE" sz="1200" b="1" dirty="0"/>
              <a:t>ABF</a:t>
            </a:r>
          </a:p>
          <a:p>
            <a:pPr algn="ctr"/>
            <a:r>
              <a:rPr lang="sv-SE" sz="1200" b="1" dirty="0"/>
              <a:t>Hyresgästföreningen</a:t>
            </a:r>
          </a:p>
          <a:p>
            <a:pPr algn="ctr"/>
            <a:r>
              <a:rPr lang="sv-SE" sz="1200" b="1" dirty="0"/>
              <a:t>Folkets Hus och Parker</a:t>
            </a:r>
          </a:p>
          <a:p>
            <a:pPr algn="ctr"/>
            <a:r>
              <a:rPr lang="sv-SE" sz="1200" b="1" dirty="0"/>
              <a:t>Rädda barnen</a:t>
            </a:r>
          </a:p>
        </p:txBody>
      </p:sp>
      <p:sp>
        <p:nvSpPr>
          <p:cNvPr id="33" name="textruta 32">
            <a:extLst>
              <a:ext uri="{FF2B5EF4-FFF2-40B4-BE49-F238E27FC236}">
                <a16:creationId xmlns:a16="http://schemas.microsoft.com/office/drawing/2014/main" id="{ACDF3935-55B9-49CF-A74B-DFB3DD1A2E48}"/>
              </a:ext>
            </a:extLst>
          </p:cNvPr>
          <p:cNvSpPr txBox="1"/>
          <p:nvPr/>
        </p:nvSpPr>
        <p:spPr>
          <a:xfrm>
            <a:off x="6008034" y="5357446"/>
            <a:ext cx="1055225" cy="523220"/>
          </a:xfrm>
          <a:prstGeom prst="rect">
            <a:avLst/>
          </a:prstGeom>
          <a:noFill/>
        </p:spPr>
        <p:txBody>
          <a:bodyPr wrap="none" rtlCol="0">
            <a:spAutoFit/>
          </a:bodyPr>
          <a:lstStyle/>
          <a:p>
            <a:pPr algn="ctr"/>
            <a:r>
              <a:rPr lang="sv-SE" sz="1400" b="1" dirty="0"/>
              <a:t>Etablerat</a:t>
            </a:r>
          </a:p>
          <a:p>
            <a:pPr algn="ctr"/>
            <a:r>
              <a:rPr lang="sv-SE" sz="1400" b="1" dirty="0"/>
              <a:t>föreningsliv</a:t>
            </a:r>
          </a:p>
        </p:txBody>
      </p:sp>
      <p:sp>
        <p:nvSpPr>
          <p:cNvPr id="34" name="textruta 33">
            <a:extLst>
              <a:ext uri="{FF2B5EF4-FFF2-40B4-BE49-F238E27FC236}">
                <a16:creationId xmlns:a16="http://schemas.microsoft.com/office/drawing/2014/main" id="{B53278C7-FB23-4CC6-877E-DDE8E149572E}"/>
              </a:ext>
            </a:extLst>
          </p:cNvPr>
          <p:cNvSpPr txBox="1"/>
          <p:nvPr/>
        </p:nvSpPr>
        <p:spPr>
          <a:xfrm>
            <a:off x="10215245" y="5959498"/>
            <a:ext cx="1455911" cy="830997"/>
          </a:xfrm>
          <a:prstGeom prst="rect">
            <a:avLst/>
          </a:prstGeom>
          <a:noFill/>
        </p:spPr>
        <p:txBody>
          <a:bodyPr wrap="none" rtlCol="0">
            <a:spAutoFit/>
          </a:bodyPr>
          <a:lstStyle/>
          <a:p>
            <a:pPr algn="ctr"/>
            <a:r>
              <a:rPr lang="sv-SE" sz="1200" b="1" dirty="0"/>
              <a:t>Förenade Förorter</a:t>
            </a:r>
          </a:p>
          <a:p>
            <a:pPr algn="ctr"/>
            <a:r>
              <a:rPr lang="sv-SE" sz="1200" b="1" dirty="0" err="1"/>
              <a:t>Streetgäris</a:t>
            </a:r>
            <a:endParaRPr lang="sv-SE" sz="1200" b="1" dirty="0"/>
          </a:p>
          <a:p>
            <a:pPr algn="ctr"/>
            <a:r>
              <a:rPr lang="sv-SE" sz="1200" b="1" dirty="0"/>
              <a:t>Ortens bästa poeter</a:t>
            </a:r>
          </a:p>
          <a:p>
            <a:pPr algn="ctr"/>
            <a:r>
              <a:rPr lang="sv-SE" sz="1200" b="1" dirty="0"/>
              <a:t>Megafon</a:t>
            </a:r>
          </a:p>
        </p:txBody>
      </p:sp>
      <p:sp>
        <p:nvSpPr>
          <p:cNvPr id="35" name="textruta 34">
            <a:extLst>
              <a:ext uri="{FF2B5EF4-FFF2-40B4-BE49-F238E27FC236}">
                <a16:creationId xmlns:a16="http://schemas.microsoft.com/office/drawing/2014/main" id="{27831DBB-8C36-4484-BF9C-0F82E81DB5DC}"/>
              </a:ext>
            </a:extLst>
          </p:cNvPr>
          <p:cNvSpPr txBox="1"/>
          <p:nvPr/>
        </p:nvSpPr>
        <p:spPr>
          <a:xfrm>
            <a:off x="10387962" y="5405860"/>
            <a:ext cx="1055225" cy="523220"/>
          </a:xfrm>
          <a:prstGeom prst="rect">
            <a:avLst/>
          </a:prstGeom>
          <a:noFill/>
        </p:spPr>
        <p:txBody>
          <a:bodyPr wrap="none" rtlCol="0">
            <a:spAutoFit/>
          </a:bodyPr>
          <a:lstStyle/>
          <a:p>
            <a:pPr algn="ctr"/>
            <a:r>
              <a:rPr lang="sv-SE" sz="1400" b="1" dirty="0"/>
              <a:t>Nya sociala</a:t>
            </a:r>
          </a:p>
          <a:p>
            <a:pPr algn="ctr"/>
            <a:r>
              <a:rPr lang="sv-SE" sz="1400" b="1" dirty="0"/>
              <a:t>rörelser</a:t>
            </a:r>
          </a:p>
        </p:txBody>
      </p:sp>
      <p:sp>
        <p:nvSpPr>
          <p:cNvPr id="37" name="textruta 36">
            <a:extLst>
              <a:ext uri="{FF2B5EF4-FFF2-40B4-BE49-F238E27FC236}">
                <a16:creationId xmlns:a16="http://schemas.microsoft.com/office/drawing/2014/main" id="{914BDC60-763D-48C7-BE38-8CAE4C7D8F4E}"/>
              </a:ext>
            </a:extLst>
          </p:cNvPr>
          <p:cNvSpPr txBox="1"/>
          <p:nvPr/>
        </p:nvSpPr>
        <p:spPr>
          <a:xfrm>
            <a:off x="7877351" y="5082080"/>
            <a:ext cx="1378454" cy="830997"/>
          </a:xfrm>
          <a:prstGeom prst="rect">
            <a:avLst/>
          </a:prstGeom>
          <a:noFill/>
        </p:spPr>
        <p:txBody>
          <a:bodyPr wrap="none" rtlCol="0">
            <a:spAutoFit/>
          </a:bodyPr>
          <a:lstStyle/>
          <a:p>
            <a:pPr algn="ctr"/>
            <a:r>
              <a:rPr lang="sv-SE" sz="1200" b="1" dirty="0"/>
              <a:t>Interkulturellt rum</a:t>
            </a:r>
          </a:p>
          <a:p>
            <a:pPr algn="ctr"/>
            <a:r>
              <a:rPr lang="sv-SE" sz="1200" b="1" dirty="0"/>
              <a:t>Medborgardrivna</a:t>
            </a:r>
          </a:p>
          <a:p>
            <a:pPr algn="ctr"/>
            <a:r>
              <a:rPr lang="sv-SE" sz="1200" b="1" dirty="0"/>
              <a:t>mötesplatser</a:t>
            </a:r>
          </a:p>
          <a:p>
            <a:pPr algn="ctr"/>
            <a:r>
              <a:rPr lang="sv-SE" sz="1200" b="1" dirty="0"/>
              <a:t>på lika villkor</a:t>
            </a:r>
          </a:p>
        </p:txBody>
      </p:sp>
      <p:sp>
        <p:nvSpPr>
          <p:cNvPr id="28" name="textruta 27">
            <a:extLst>
              <a:ext uri="{FF2B5EF4-FFF2-40B4-BE49-F238E27FC236}">
                <a16:creationId xmlns:a16="http://schemas.microsoft.com/office/drawing/2014/main" id="{CC06C417-9238-4FDF-AF11-BB85445C2607}"/>
              </a:ext>
            </a:extLst>
          </p:cNvPr>
          <p:cNvSpPr txBox="1"/>
          <p:nvPr/>
        </p:nvSpPr>
        <p:spPr>
          <a:xfrm rot="3714017">
            <a:off x="6387925" y="3144705"/>
            <a:ext cx="1771767" cy="677108"/>
          </a:xfrm>
          <a:prstGeom prst="rect">
            <a:avLst/>
          </a:prstGeom>
          <a:noFill/>
        </p:spPr>
        <p:txBody>
          <a:bodyPr wrap="none" rtlCol="0">
            <a:spAutoFit/>
          </a:bodyPr>
          <a:lstStyle/>
          <a:p>
            <a:r>
              <a:rPr lang="sv-SE" sz="1400" b="1" dirty="0"/>
              <a:t>”Konfrontativ dialog”</a:t>
            </a:r>
          </a:p>
          <a:p>
            <a:pPr algn="ctr"/>
            <a:r>
              <a:rPr lang="sv-SE" sz="1200" b="1" dirty="0"/>
              <a:t>Meningsskiljaktigheter</a:t>
            </a:r>
          </a:p>
          <a:p>
            <a:pPr algn="ctr"/>
            <a:r>
              <a:rPr lang="sv-SE" sz="1200" b="1" dirty="0"/>
              <a:t>Gemensamma intressen</a:t>
            </a:r>
          </a:p>
        </p:txBody>
      </p:sp>
      <p:sp>
        <p:nvSpPr>
          <p:cNvPr id="41" name="textruta 40">
            <a:extLst>
              <a:ext uri="{FF2B5EF4-FFF2-40B4-BE49-F238E27FC236}">
                <a16:creationId xmlns:a16="http://schemas.microsoft.com/office/drawing/2014/main" id="{FE200612-17AA-4C07-A0E2-4013B3CC442B}"/>
              </a:ext>
            </a:extLst>
          </p:cNvPr>
          <p:cNvSpPr txBox="1"/>
          <p:nvPr/>
        </p:nvSpPr>
        <p:spPr>
          <a:xfrm>
            <a:off x="7763538" y="5933712"/>
            <a:ext cx="1771767" cy="677108"/>
          </a:xfrm>
          <a:prstGeom prst="rect">
            <a:avLst/>
          </a:prstGeom>
          <a:noFill/>
        </p:spPr>
        <p:txBody>
          <a:bodyPr wrap="none" rtlCol="0">
            <a:spAutoFit/>
          </a:bodyPr>
          <a:lstStyle/>
          <a:p>
            <a:r>
              <a:rPr lang="sv-SE" sz="1400" b="1" dirty="0"/>
              <a:t>”Konfrontativ dialog”</a:t>
            </a:r>
          </a:p>
          <a:p>
            <a:pPr algn="ctr"/>
            <a:r>
              <a:rPr lang="sv-SE" sz="1200" b="1" dirty="0"/>
              <a:t>Meningsskiljaktigheter</a:t>
            </a:r>
          </a:p>
          <a:p>
            <a:pPr algn="ctr"/>
            <a:r>
              <a:rPr lang="sv-SE" sz="1200" b="1" dirty="0"/>
              <a:t>Gemensamma intressen</a:t>
            </a:r>
          </a:p>
        </p:txBody>
      </p:sp>
      <p:cxnSp>
        <p:nvCxnSpPr>
          <p:cNvPr id="43" name="Rak pil 19">
            <a:extLst>
              <a:ext uri="{FF2B5EF4-FFF2-40B4-BE49-F238E27FC236}">
                <a16:creationId xmlns:a16="http://schemas.microsoft.com/office/drawing/2014/main" id="{FF513920-DC6A-4BBD-ABBF-32005AC6C930}"/>
              </a:ext>
            </a:extLst>
          </p:cNvPr>
          <p:cNvCxnSpPr>
            <a:cxnSpLocks/>
          </p:cNvCxnSpPr>
          <p:nvPr/>
        </p:nvCxnSpPr>
        <p:spPr>
          <a:xfrm flipH="1">
            <a:off x="6637168" y="4527887"/>
            <a:ext cx="1304407" cy="801359"/>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4" name="Rak pil 19">
            <a:extLst>
              <a:ext uri="{FF2B5EF4-FFF2-40B4-BE49-F238E27FC236}">
                <a16:creationId xmlns:a16="http://schemas.microsoft.com/office/drawing/2014/main" id="{6BE71C67-AED0-4C40-9212-3D30A7BFE16E}"/>
              </a:ext>
            </a:extLst>
          </p:cNvPr>
          <p:cNvCxnSpPr>
            <a:cxnSpLocks/>
          </p:cNvCxnSpPr>
          <p:nvPr/>
        </p:nvCxnSpPr>
        <p:spPr>
          <a:xfrm flipH="1">
            <a:off x="7346958" y="5669424"/>
            <a:ext cx="2702220" cy="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5" name="Rak pil 19">
            <a:extLst>
              <a:ext uri="{FF2B5EF4-FFF2-40B4-BE49-F238E27FC236}">
                <a16:creationId xmlns:a16="http://schemas.microsoft.com/office/drawing/2014/main" id="{EB2AED0F-5728-407D-A5F4-F1A68388B512}"/>
              </a:ext>
            </a:extLst>
          </p:cNvPr>
          <p:cNvCxnSpPr>
            <a:cxnSpLocks/>
          </p:cNvCxnSpPr>
          <p:nvPr/>
        </p:nvCxnSpPr>
        <p:spPr>
          <a:xfrm flipH="1" flipV="1">
            <a:off x="9333135" y="4450580"/>
            <a:ext cx="1373943" cy="801359"/>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7" name="textruta 16">
            <a:extLst>
              <a:ext uri="{FF2B5EF4-FFF2-40B4-BE49-F238E27FC236}">
                <a16:creationId xmlns:a16="http://schemas.microsoft.com/office/drawing/2014/main" id="{64E5EB02-1B04-0DDF-EF67-7C0FDA1EA5E4}"/>
              </a:ext>
            </a:extLst>
          </p:cNvPr>
          <p:cNvSpPr txBox="1"/>
          <p:nvPr/>
        </p:nvSpPr>
        <p:spPr>
          <a:xfrm>
            <a:off x="1320631" y="5329246"/>
            <a:ext cx="3903376" cy="1200329"/>
          </a:xfrm>
          <a:prstGeom prst="rect">
            <a:avLst/>
          </a:prstGeom>
          <a:noFill/>
        </p:spPr>
        <p:txBody>
          <a:bodyPr wrap="none" rtlCol="0">
            <a:spAutoFit/>
          </a:bodyPr>
          <a:lstStyle/>
          <a:p>
            <a:pPr algn="ctr"/>
            <a:r>
              <a:rPr lang="sv-SE" b="1" dirty="0"/>
              <a:t>Miljö- och klimatrörelsens utmaningar:</a:t>
            </a:r>
          </a:p>
          <a:p>
            <a:pPr algn="ctr"/>
            <a:r>
              <a:rPr lang="sv-SE" b="1" dirty="0"/>
              <a:t>Interaktion och konfrontativ dialog </a:t>
            </a:r>
          </a:p>
          <a:p>
            <a:pPr algn="ctr"/>
            <a:r>
              <a:rPr lang="sv-SE" b="1" dirty="0"/>
              <a:t>med makthavarna för att påvisa </a:t>
            </a:r>
          </a:p>
          <a:p>
            <a:pPr algn="ctr"/>
            <a:r>
              <a:rPr lang="sv-SE" b="1" dirty="0"/>
              <a:t>retoriska gap och identifiera allierade</a:t>
            </a:r>
            <a:endParaRPr lang="en-GB" b="1" dirty="0"/>
          </a:p>
        </p:txBody>
      </p:sp>
      <p:pic>
        <p:nvPicPr>
          <p:cNvPr id="22" name="Picture 2" descr="Bildresultat fÃ¶r varningstriangel">
            <a:extLst>
              <a:ext uri="{FF2B5EF4-FFF2-40B4-BE49-F238E27FC236}">
                <a16:creationId xmlns:a16="http://schemas.microsoft.com/office/drawing/2014/main" id="{C9CCE45D-2263-BDEE-53B0-0B9109409B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11" y="5760002"/>
            <a:ext cx="700666" cy="584776"/>
          </a:xfrm>
          <a:prstGeom prst="rect">
            <a:avLst/>
          </a:prstGeom>
          <a:noFill/>
          <a:extLst>
            <a:ext uri="{909E8E84-426E-40DD-AFC4-6F175D3DCCD1}">
              <a14:hiddenFill xmlns:a14="http://schemas.microsoft.com/office/drawing/2010/main">
                <a:solidFill>
                  <a:srgbClr val="FFFFFF"/>
                </a:solidFill>
              </a14:hiddenFill>
            </a:ext>
          </a:extLst>
        </p:spPr>
      </p:pic>
      <p:pic>
        <p:nvPicPr>
          <p:cNvPr id="25" name="Bildobjekt 24">
            <a:extLst>
              <a:ext uri="{FF2B5EF4-FFF2-40B4-BE49-F238E27FC236}">
                <a16:creationId xmlns:a16="http://schemas.microsoft.com/office/drawing/2014/main" id="{5FF895B6-398C-74D4-C228-5DAF28ECFFCA}"/>
              </a:ext>
            </a:extLst>
          </p:cNvPr>
          <p:cNvPicPr>
            <a:picLocks noChangeAspect="1"/>
          </p:cNvPicPr>
          <p:nvPr/>
        </p:nvPicPr>
        <p:blipFill>
          <a:blip r:embed="rId3"/>
          <a:stretch>
            <a:fillRect/>
          </a:stretch>
        </p:blipFill>
        <p:spPr>
          <a:xfrm>
            <a:off x="9853862" y="1458594"/>
            <a:ext cx="2117421" cy="1007994"/>
          </a:xfrm>
          <a:prstGeom prst="rect">
            <a:avLst/>
          </a:prstGeom>
        </p:spPr>
      </p:pic>
      <p:pic>
        <p:nvPicPr>
          <p:cNvPr id="1026" name="Picture 2" descr="Aurora kan lyftas till HD – Sveriges Natur">
            <a:extLst>
              <a:ext uri="{FF2B5EF4-FFF2-40B4-BE49-F238E27FC236}">
                <a16:creationId xmlns:a16="http://schemas.microsoft.com/office/drawing/2014/main" id="{7BD334E6-A24E-BEB1-3FA8-D754297F81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8988" y="64371"/>
            <a:ext cx="2072295" cy="1027468"/>
          </a:xfrm>
          <a:prstGeom prst="rect">
            <a:avLst/>
          </a:prstGeom>
          <a:noFill/>
          <a:extLst>
            <a:ext uri="{909E8E84-426E-40DD-AFC4-6F175D3DCCD1}">
              <a14:hiddenFill xmlns:a14="http://schemas.microsoft.com/office/drawing/2010/main">
                <a:solidFill>
                  <a:srgbClr val="FFFFFF"/>
                </a:solidFill>
              </a14:hiddenFill>
            </a:ext>
          </a:extLst>
        </p:spPr>
      </p:pic>
      <p:sp>
        <p:nvSpPr>
          <p:cNvPr id="26" name="textruta 25">
            <a:extLst>
              <a:ext uri="{FF2B5EF4-FFF2-40B4-BE49-F238E27FC236}">
                <a16:creationId xmlns:a16="http://schemas.microsoft.com/office/drawing/2014/main" id="{519DAB9D-507D-BED8-1417-6C0597F373C3}"/>
              </a:ext>
            </a:extLst>
          </p:cNvPr>
          <p:cNvSpPr txBox="1"/>
          <p:nvPr/>
        </p:nvSpPr>
        <p:spPr>
          <a:xfrm>
            <a:off x="9945703" y="1089262"/>
            <a:ext cx="2107524" cy="369332"/>
          </a:xfrm>
          <a:prstGeom prst="rect">
            <a:avLst/>
          </a:prstGeom>
          <a:noFill/>
        </p:spPr>
        <p:txBody>
          <a:bodyPr wrap="square" rtlCol="0">
            <a:spAutoFit/>
          </a:bodyPr>
          <a:lstStyle/>
          <a:p>
            <a:r>
              <a:rPr lang="sv-SE" b="1" dirty="0"/>
              <a:t>Framtvingad Dialog</a:t>
            </a:r>
            <a:endParaRPr lang="en-GB" b="1" dirty="0"/>
          </a:p>
        </p:txBody>
      </p:sp>
    </p:spTree>
    <p:extLst>
      <p:ext uri="{BB962C8B-B14F-4D97-AF65-F5344CB8AC3E}">
        <p14:creationId xmlns:p14="http://schemas.microsoft.com/office/powerpoint/2010/main" val="162181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additive="base">
                                        <p:cTn id="29" dur="500" fill="hold"/>
                                        <p:tgtEl>
                                          <p:spTgt spid="32"/>
                                        </p:tgtEl>
                                        <p:attrNameLst>
                                          <p:attrName>ppt_x</p:attrName>
                                        </p:attrNameLst>
                                      </p:cBhvr>
                                      <p:tavLst>
                                        <p:tav tm="0">
                                          <p:val>
                                            <p:strVal val="#ppt_x"/>
                                          </p:val>
                                        </p:tav>
                                        <p:tav tm="100000">
                                          <p:val>
                                            <p:strVal val="#ppt_x"/>
                                          </p:val>
                                        </p:tav>
                                      </p:tavLst>
                                    </p:anim>
                                    <p:anim calcmode="lin" valueType="num">
                                      <p:cBhvr additive="base">
                                        <p:cTn id="30" dur="500" fill="hold"/>
                                        <p:tgtEl>
                                          <p:spTgt spid="3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ppt_x"/>
                                          </p:val>
                                        </p:tav>
                                        <p:tav tm="100000">
                                          <p:val>
                                            <p:strVal val="#ppt_x"/>
                                          </p:val>
                                        </p:tav>
                                      </p:tavLst>
                                    </p:anim>
                                    <p:anim calcmode="lin" valueType="num">
                                      <p:cBhvr additive="base">
                                        <p:cTn id="3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
                                        </p:tgtEl>
                                        <p:attrNameLst>
                                          <p:attrName>style.visibility</p:attrName>
                                        </p:attrNameLst>
                                      </p:cBhvr>
                                      <p:to>
                                        <p:strVal val="visible"/>
                                      </p:to>
                                    </p:set>
                                    <p:anim calcmode="lin" valueType="num">
                                      <p:cBhvr additive="base">
                                        <p:cTn id="65" dur="500" fill="hold"/>
                                        <p:tgtEl>
                                          <p:spTgt spid="2"/>
                                        </p:tgtEl>
                                        <p:attrNameLst>
                                          <p:attrName>ppt_x</p:attrName>
                                        </p:attrNameLst>
                                      </p:cBhvr>
                                      <p:tavLst>
                                        <p:tav tm="0">
                                          <p:val>
                                            <p:strVal val="#ppt_x"/>
                                          </p:val>
                                        </p:tav>
                                        <p:tav tm="100000">
                                          <p:val>
                                            <p:strVal val="#ppt_x"/>
                                          </p:val>
                                        </p:tav>
                                      </p:tavLst>
                                    </p:anim>
                                    <p:anim calcmode="lin" valueType="num">
                                      <p:cBhvr additive="base">
                                        <p:cTn id="6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additive="base">
                                        <p:cTn id="71" dur="500" fill="hold"/>
                                        <p:tgtEl>
                                          <p:spTgt spid="20"/>
                                        </p:tgtEl>
                                        <p:attrNameLst>
                                          <p:attrName>ppt_x</p:attrName>
                                        </p:attrNameLst>
                                      </p:cBhvr>
                                      <p:tavLst>
                                        <p:tav tm="0">
                                          <p:val>
                                            <p:strVal val="#ppt_x"/>
                                          </p:val>
                                        </p:tav>
                                        <p:tav tm="100000">
                                          <p:val>
                                            <p:strVal val="#ppt_x"/>
                                          </p:val>
                                        </p:tav>
                                      </p:tavLst>
                                    </p:anim>
                                    <p:anim calcmode="lin" valueType="num">
                                      <p:cBhvr additive="base">
                                        <p:cTn id="7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 calcmode="lin" valueType="num">
                                      <p:cBhvr additive="base">
                                        <p:cTn id="77" dur="500" fill="hold"/>
                                        <p:tgtEl>
                                          <p:spTgt spid="21"/>
                                        </p:tgtEl>
                                        <p:attrNameLst>
                                          <p:attrName>ppt_x</p:attrName>
                                        </p:attrNameLst>
                                      </p:cBhvr>
                                      <p:tavLst>
                                        <p:tav tm="0">
                                          <p:val>
                                            <p:strVal val="#ppt_x"/>
                                          </p:val>
                                        </p:tav>
                                        <p:tav tm="100000">
                                          <p:val>
                                            <p:strVal val="#ppt_x"/>
                                          </p:val>
                                        </p:tav>
                                      </p:tavLst>
                                    </p:anim>
                                    <p:anim calcmode="lin" valueType="num">
                                      <p:cBhvr additive="base">
                                        <p:cTn id="78" dur="500" fill="hold"/>
                                        <p:tgtEl>
                                          <p:spTgt spid="21"/>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36"/>
                                        </p:tgtEl>
                                        <p:attrNameLst>
                                          <p:attrName>style.visibility</p:attrName>
                                        </p:attrNameLst>
                                      </p:cBhvr>
                                      <p:to>
                                        <p:strVal val="visible"/>
                                      </p:to>
                                    </p:set>
                                    <p:anim calcmode="lin" valueType="num">
                                      <p:cBhvr additive="base">
                                        <p:cTn id="81" dur="500" fill="hold"/>
                                        <p:tgtEl>
                                          <p:spTgt spid="36"/>
                                        </p:tgtEl>
                                        <p:attrNameLst>
                                          <p:attrName>ppt_x</p:attrName>
                                        </p:attrNameLst>
                                      </p:cBhvr>
                                      <p:tavLst>
                                        <p:tav tm="0">
                                          <p:val>
                                            <p:strVal val="#ppt_x"/>
                                          </p:val>
                                        </p:tav>
                                        <p:tav tm="100000">
                                          <p:val>
                                            <p:strVal val="#ppt_x"/>
                                          </p:val>
                                        </p:tav>
                                      </p:tavLst>
                                    </p:anim>
                                    <p:anim calcmode="lin" valueType="num">
                                      <p:cBhvr additive="base">
                                        <p:cTn id="82" dur="500" fill="hold"/>
                                        <p:tgtEl>
                                          <p:spTgt spid="36"/>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7"/>
                                        </p:tgtEl>
                                        <p:attrNameLst>
                                          <p:attrName>style.visibility</p:attrName>
                                        </p:attrNameLst>
                                      </p:cBhvr>
                                      <p:to>
                                        <p:strVal val="visible"/>
                                      </p:to>
                                    </p:set>
                                    <p:anim calcmode="lin" valueType="num">
                                      <p:cBhvr additive="base">
                                        <p:cTn id="85" dur="500" fill="hold"/>
                                        <p:tgtEl>
                                          <p:spTgt spid="7"/>
                                        </p:tgtEl>
                                        <p:attrNameLst>
                                          <p:attrName>ppt_x</p:attrName>
                                        </p:attrNameLst>
                                      </p:cBhvr>
                                      <p:tavLst>
                                        <p:tav tm="0">
                                          <p:val>
                                            <p:strVal val="#ppt_x"/>
                                          </p:val>
                                        </p:tav>
                                        <p:tav tm="100000">
                                          <p:val>
                                            <p:strVal val="#ppt_x"/>
                                          </p:val>
                                        </p:tav>
                                      </p:tavLst>
                                    </p:anim>
                                    <p:anim calcmode="lin" valueType="num">
                                      <p:cBhvr additive="base">
                                        <p:cTn id="8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38"/>
                                        </p:tgtEl>
                                        <p:attrNameLst>
                                          <p:attrName>style.visibility</p:attrName>
                                        </p:attrNameLst>
                                      </p:cBhvr>
                                      <p:to>
                                        <p:strVal val="visible"/>
                                      </p:to>
                                    </p:set>
                                    <p:anim calcmode="lin" valueType="num">
                                      <p:cBhvr additive="base">
                                        <p:cTn id="91" dur="500" fill="hold"/>
                                        <p:tgtEl>
                                          <p:spTgt spid="38"/>
                                        </p:tgtEl>
                                        <p:attrNameLst>
                                          <p:attrName>ppt_x</p:attrName>
                                        </p:attrNameLst>
                                      </p:cBhvr>
                                      <p:tavLst>
                                        <p:tav tm="0">
                                          <p:val>
                                            <p:strVal val="#ppt_x"/>
                                          </p:val>
                                        </p:tav>
                                        <p:tav tm="100000">
                                          <p:val>
                                            <p:strVal val="#ppt_x"/>
                                          </p:val>
                                        </p:tav>
                                      </p:tavLst>
                                    </p:anim>
                                    <p:anim calcmode="lin" valueType="num">
                                      <p:cBhvr additive="base">
                                        <p:cTn id="92" dur="500" fill="hold"/>
                                        <p:tgtEl>
                                          <p:spTgt spid="38"/>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42"/>
                                        </p:tgtEl>
                                        <p:attrNameLst>
                                          <p:attrName>style.visibility</p:attrName>
                                        </p:attrNameLst>
                                      </p:cBhvr>
                                      <p:to>
                                        <p:strVal val="visible"/>
                                      </p:to>
                                    </p:set>
                                    <p:anim calcmode="lin" valueType="num">
                                      <p:cBhvr additive="base">
                                        <p:cTn id="95" dur="500" fill="hold"/>
                                        <p:tgtEl>
                                          <p:spTgt spid="42"/>
                                        </p:tgtEl>
                                        <p:attrNameLst>
                                          <p:attrName>ppt_x</p:attrName>
                                        </p:attrNameLst>
                                      </p:cBhvr>
                                      <p:tavLst>
                                        <p:tav tm="0">
                                          <p:val>
                                            <p:strVal val="#ppt_x"/>
                                          </p:val>
                                        </p:tav>
                                        <p:tav tm="100000">
                                          <p:val>
                                            <p:strVal val="#ppt_x"/>
                                          </p:val>
                                        </p:tav>
                                      </p:tavLst>
                                    </p:anim>
                                    <p:anim calcmode="lin" valueType="num">
                                      <p:cBhvr additive="base">
                                        <p:cTn id="96" dur="500" fill="hold"/>
                                        <p:tgtEl>
                                          <p:spTgt spid="42"/>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8"/>
                                        </p:tgtEl>
                                        <p:attrNameLst>
                                          <p:attrName>style.visibility</p:attrName>
                                        </p:attrNameLst>
                                      </p:cBhvr>
                                      <p:to>
                                        <p:strVal val="visible"/>
                                      </p:to>
                                    </p:set>
                                    <p:anim calcmode="lin" valueType="num">
                                      <p:cBhvr additive="base">
                                        <p:cTn id="99" dur="500" fill="hold"/>
                                        <p:tgtEl>
                                          <p:spTgt spid="8"/>
                                        </p:tgtEl>
                                        <p:attrNameLst>
                                          <p:attrName>ppt_x</p:attrName>
                                        </p:attrNameLst>
                                      </p:cBhvr>
                                      <p:tavLst>
                                        <p:tav tm="0">
                                          <p:val>
                                            <p:strVal val="#ppt_x"/>
                                          </p:val>
                                        </p:tav>
                                        <p:tav tm="100000">
                                          <p:val>
                                            <p:strVal val="#ppt_x"/>
                                          </p:val>
                                        </p:tav>
                                      </p:tavLst>
                                    </p:anim>
                                    <p:anim calcmode="lin" valueType="num">
                                      <p:cBhvr additive="base">
                                        <p:cTn id="10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28"/>
                                        </p:tgtEl>
                                        <p:attrNameLst>
                                          <p:attrName>style.visibility</p:attrName>
                                        </p:attrNameLst>
                                      </p:cBhvr>
                                      <p:to>
                                        <p:strVal val="visible"/>
                                      </p:to>
                                    </p:set>
                                    <p:anim calcmode="lin" valueType="num">
                                      <p:cBhvr additive="base">
                                        <p:cTn id="105" dur="500" fill="hold"/>
                                        <p:tgtEl>
                                          <p:spTgt spid="28"/>
                                        </p:tgtEl>
                                        <p:attrNameLst>
                                          <p:attrName>ppt_x</p:attrName>
                                        </p:attrNameLst>
                                      </p:cBhvr>
                                      <p:tavLst>
                                        <p:tav tm="0">
                                          <p:val>
                                            <p:strVal val="#ppt_x"/>
                                          </p:val>
                                        </p:tav>
                                        <p:tav tm="100000">
                                          <p:val>
                                            <p:strVal val="#ppt_x"/>
                                          </p:val>
                                        </p:tav>
                                      </p:tavLst>
                                    </p:anim>
                                    <p:anim calcmode="lin" valueType="num">
                                      <p:cBhvr additive="base">
                                        <p:cTn id="106" dur="500" fill="hold"/>
                                        <p:tgtEl>
                                          <p:spTgt spid="28"/>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10"/>
                                        </p:tgtEl>
                                        <p:attrNameLst>
                                          <p:attrName>style.visibility</p:attrName>
                                        </p:attrNameLst>
                                      </p:cBhvr>
                                      <p:to>
                                        <p:strVal val="visible"/>
                                      </p:to>
                                    </p:set>
                                    <p:anim calcmode="lin" valueType="num">
                                      <p:cBhvr additive="base">
                                        <p:cTn id="109" dur="500" fill="hold"/>
                                        <p:tgtEl>
                                          <p:spTgt spid="10"/>
                                        </p:tgtEl>
                                        <p:attrNameLst>
                                          <p:attrName>ppt_x</p:attrName>
                                        </p:attrNameLst>
                                      </p:cBhvr>
                                      <p:tavLst>
                                        <p:tav tm="0">
                                          <p:val>
                                            <p:strVal val="#ppt_x"/>
                                          </p:val>
                                        </p:tav>
                                        <p:tav tm="100000">
                                          <p:val>
                                            <p:strVal val="#ppt_x"/>
                                          </p:val>
                                        </p:tav>
                                      </p:tavLst>
                                    </p:anim>
                                    <p:anim calcmode="lin" valueType="num">
                                      <p:cBhvr additive="base">
                                        <p:cTn id="11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3"/>
                                        </p:tgtEl>
                                        <p:attrNameLst>
                                          <p:attrName>style.visibility</p:attrName>
                                        </p:attrNameLst>
                                      </p:cBhvr>
                                      <p:to>
                                        <p:strVal val="visible"/>
                                      </p:to>
                                    </p:set>
                                    <p:anim calcmode="lin" valueType="num">
                                      <p:cBhvr additive="base">
                                        <p:cTn id="115" dur="500" fill="hold"/>
                                        <p:tgtEl>
                                          <p:spTgt spid="3"/>
                                        </p:tgtEl>
                                        <p:attrNameLst>
                                          <p:attrName>ppt_x</p:attrName>
                                        </p:attrNameLst>
                                      </p:cBhvr>
                                      <p:tavLst>
                                        <p:tav tm="0">
                                          <p:val>
                                            <p:strVal val="#ppt_x"/>
                                          </p:val>
                                        </p:tav>
                                        <p:tav tm="100000">
                                          <p:val>
                                            <p:strVal val="#ppt_x"/>
                                          </p:val>
                                        </p:tav>
                                      </p:tavLst>
                                    </p:anim>
                                    <p:anim calcmode="lin" valueType="num">
                                      <p:cBhvr additive="base">
                                        <p:cTn id="1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12"/>
                                        </p:tgtEl>
                                        <p:attrNameLst>
                                          <p:attrName>style.visibility</p:attrName>
                                        </p:attrNameLst>
                                      </p:cBhvr>
                                      <p:to>
                                        <p:strVal val="visible"/>
                                      </p:to>
                                    </p:set>
                                    <p:anim calcmode="lin" valueType="num">
                                      <p:cBhvr additive="base">
                                        <p:cTn id="121" dur="500" fill="hold"/>
                                        <p:tgtEl>
                                          <p:spTgt spid="12"/>
                                        </p:tgtEl>
                                        <p:attrNameLst>
                                          <p:attrName>ppt_x</p:attrName>
                                        </p:attrNameLst>
                                      </p:cBhvr>
                                      <p:tavLst>
                                        <p:tav tm="0">
                                          <p:val>
                                            <p:strVal val="#ppt_x"/>
                                          </p:val>
                                        </p:tav>
                                        <p:tav tm="100000">
                                          <p:val>
                                            <p:strVal val="#ppt_x"/>
                                          </p:val>
                                        </p:tav>
                                      </p:tavLst>
                                    </p:anim>
                                    <p:anim calcmode="lin" valueType="num">
                                      <p:cBhvr additive="base">
                                        <p:cTn id="1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nodeType="clickEffect">
                                  <p:stCondLst>
                                    <p:cond delay="0"/>
                                  </p:stCondLst>
                                  <p:childTnLst>
                                    <p:set>
                                      <p:cBhvr>
                                        <p:cTn id="126" dur="1" fill="hold">
                                          <p:stCondLst>
                                            <p:cond delay="0"/>
                                          </p:stCondLst>
                                        </p:cTn>
                                        <p:tgtEl>
                                          <p:spTgt spid="44"/>
                                        </p:tgtEl>
                                        <p:attrNameLst>
                                          <p:attrName>style.visibility</p:attrName>
                                        </p:attrNameLst>
                                      </p:cBhvr>
                                      <p:to>
                                        <p:strVal val="visible"/>
                                      </p:to>
                                    </p:set>
                                    <p:anim calcmode="lin" valueType="num">
                                      <p:cBhvr additive="base">
                                        <p:cTn id="127" dur="500" fill="hold"/>
                                        <p:tgtEl>
                                          <p:spTgt spid="44"/>
                                        </p:tgtEl>
                                        <p:attrNameLst>
                                          <p:attrName>ppt_x</p:attrName>
                                        </p:attrNameLst>
                                      </p:cBhvr>
                                      <p:tavLst>
                                        <p:tav tm="0">
                                          <p:val>
                                            <p:strVal val="#ppt_x"/>
                                          </p:val>
                                        </p:tav>
                                        <p:tav tm="100000">
                                          <p:val>
                                            <p:strVal val="#ppt_x"/>
                                          </p:val>
                                        </p:tav>
                                      </p:tavLst>
                                    </p:anim>
                                    <p:anim calcmode="lin" valueType="num">
                                      <p:cBhvr additive="base">
                                        <p:cTn id="128" dur="500" fill="hold"/>
                                        <p:tgtEl>
                                          <p:spTgt spid="44"/>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33"/>
                                        </p:tgtEl>
                                        <p:attrNameLst>
                                          <p:attrName>style.visibility</p:attrName>
                                        </p:attrNameLst>
                                      </p:cBhvr>
                                      <p:to>
                                        <p:strVal val="visible"/>
                                      </p:to>
                                    </p:set>
                                    <p:anim calcmode="lin" valueType="num">
                                      <p:cBhvr additive="base">
                                        <p:cTn id="131" dur="500" fill="hold"/>
                                        <p:tgtEl>
                                          <p:spTgt spid="33"/>
                                        </p:tgtEl>
                                        <p:attrNameLst>
                                          <p:attrName>ppt_x</p:attrName>
                                        </p:attrNameLst>
                                      </p:cBhvr>
                                      <p:tavLst>
                                        <p:tav tm="0">
                                          <p:val>
                                            <p:strVal val="#ppt_x"/>
                                          </p:val>
                                        </p:tav>
                                        <p:tav tm="100000">
                                          <p:val>
                                            <p:strVal val="#ppt_x"/>
                                          </p:val>
                                        </p:tav>
                                      </p:tavLst>
                                    </p:anim>
                                    <p:anim calcmode="lin" valueType="num">
                                      <p:cBhvr additive="base">
                                        <p:cTn id="132" dur="500" fill="hold"/>
                                        <p:tgtEl>
                                          <p:spTgt spid="33"/>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14"/>
                                        </p:tgtEl>
                                        <p:attrNameLst>
                                          <p:attrName>style.visibility</p:attrName>
                                        </p:attrNameLst>
                                      </p:cBhvr>
                                      <p:to>
                                        <p:strVal val="visible"/>
                                      </p:to>
                                    </p:set>
                                    <p:anim calcmode="lin" valueType="num">
                                      <p:cBhvr additive="base">
                                        <p:cTn id="135" dur="500" fill="hold"/>
                                        <p:tgtEl>
                                          <p:spTgt spid="14"/>
                                        </p:tgtEl>
                                        <p:attrNameLst>
                                          <p:attrName>ppt_x</p:attrName>
                                        </p:attrNameLst>
                                      </p:cBhvr>
                                      <p:tavLst>
                                        <p:tav tm="0">
                                          <p:val>
                                            <p:strVal val="#ppt_x"/>
                                          </p:val>
                                        </p:tav>
                                        <p:tav tm="100000">
                                          <p:val>
                                            <p:strVal val="#ppt_x"/>
                                          </p:val>
                                        </p:tav>
                                      </p:tavLst>
                                    </p:anim>
                                    <p:anim calcmode="lin" valueType="num">
                                      <p:cBhvr additive="base">
                                        <p:cTn id="136" dur="500" fill="hold"/>
                                        <p:tgtEl>
                                          <p:spTgt spid="14"/>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35"/>
                                        </p:tgtEl>
                                        <p:attrNameLst>
                                          <p:attrName>style.visibility</p:attrName>
                                        </p:attrNameLst>
                                      </p:cBhvr>
                                      <p:to>
                                        <p:strVal val="visible"/>
                                      </p:to>
                                    </p:set>
                                    <p:anim calcmode="lin" valueType="num">
                                      <p:cBhvr additive="base">
                                        <p:cTn id="139" dur="500" fill="hold"/>
                                        <p:tgtEl>
                                          <p:spTgt spid="35"/>
                                        </p:tgtEl>
                                        <p:attrNameLst>
                                          <p:attrName>ppt_x</p:attrName>
                                        </p:attrNameLst>
                                      </p:cBhvr>
                                      <p:tavLst>
                                        <p:tav tm="0">
                                          <p:val>
                                            <p:strVal val="#ppt_x"/>
                                          </p:val>
                                        </p:tav>
                                        <p:tav tm="100000">
                                          <p:val>
                                            <p:strVal val="#ppt_x"/>
                                          </p:val>
                                        </p:tav>
                                      </p:tavLst>
                                    </p:anim>
                                    <p:anim calcmode="lin" valueType="num">
                                      <p:cBhvr additive="base">
                                        <p:cTn id="140" dur="500" fill="hold"/>
                                        <p:tgtEl>
                                          <p:spTgt spid="35"/>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31"/>
                                        </p:tgtEl>
                                        <p:attrNameLst>
                                          <p:attrName>style.visibility</p:attrName>
                                        </p:attrNameLst>
                                      </p:cBhvr>
                                      <p:to>
                                        <p:strVal val="visible"/>
                                      </p:to>
                                    </p:set>
                                    <p:anim calcmode="lin" valueType="num">
                                      <p:cBhvr additive="base">
                                        <p:cTn id="143" dur="500" fill="hold"/>
                                        <p:tgtEl>
                                          <p:spTgt spid="31"/>
                                        </p:tgtEl>
                                        <p:attrNameLst>
                                          <p:attrName>ppt_x</p:attrName>
                                        </p:attrNameLst>
                                      </p:cBhvr>
                                      <p:tavLst>
                                        <p:tav tm="0">
                                          <p:val>
                                            <p:strVal val="#ppt_x"/>
                                          </p:val>
                                        </p:tav>
                                        <p:tav tm="100000">
                                          <p:val>
                                            <p:strVal val="#ppt_x"/>
                                          </p:val>
                                        </p:tav>
                                      </p:tavLst>
                                    </p:anim>
                                    <p:anim calcmode="lin" valueType="num">
                                      <p:cBhvr additive="base">
                                        <p:cTn id="144" dur="500" fill="hold"/>
                                        <p:tgtEl>
                                          <p:spTgt spid="31"/>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19"/>
                                        </p:tgtEl>
                                        <p:attrNameLst>
                                          <p:attrName>style.visibility</p:attrName>
                                        </p:attrNameLst>
                                      </p:cBhvr>
                                      <p:to>
                                        <p:strVal val="visible"/>
                                      </p:to>
                                    </p:set>
                                    <p:anim calcmode="lin" valueType="num">
                                      <p:cBhvr additive="base">
                                        <p:cTn id="147" dur="500" fill="hold"/>
                                        <p:tgtEl>
                                          <p:spTgt spid="19"/>
                                        </p:tgtEl>
                                        <p:attrNameLst>
                                          <p:attrName>ppt_x</p:attrName>
                                        </p:attrNameLst>
                                      </p:cBhvr>
                                      <p:tavLst>
                                        <p:tav tm="0">
                                          <p:val>
                                            <p:strVal val="#ppt_x"/>
                                          </p:val>
                                        </p:tav>
                                        <p:tav tm="100000">
                                          <p:val>
                                            <p:strVal val="#ppt_x"/>
                                          </p:val>
                                        </p:tav>
                                      </p:tavLst>
                                    </p:anim>
                                    <p:anim calcmode="lin" valueType="num">
                                      <p:cBhvr additive="base">
                                        <p:cTn id="148" dur="500" fill="hold"/>
                                        <p:tgtEl>
                                          <p:spTgt spid="19"/>
                                        </p:tgtEl>
                                        <p:attrNameLst>
                                          <p:attrName>ppt_y</p:attrName>
                                        </p:attrNameLst>
                                      </p:cBhvr>
                                      <p:tavLst>
                                        <p:tav tm="0">
                                          <p:val>
                                            <p:strVal val="1+#ppt_h/2"/>
                                          </p:val>
                                        </p:tav>
                                        <p:tav tm="100000">
                                          <p:val>
                                            <p:strVal val="#ppt_y"/>
                                          </p:val>
                                        </p:tav>
                                      </p:tavLst>
                                    </p:anim>
                                  </p:childTnLst>
                                </p:cTn>
                              </p:par>
                              <p:par>
                                <p:cTn id="149" presetID="2" presetClass="entr" presetSubtype="4" fill="hold" grpId="0" nodeType="withEffect">
                                  <p:stCondLst>
                                    <p:cond delay="0"/>
                                  </p:stCondLst>
                                  <p:childTnLst>
                                    <p:set>
                                      <p:cBhvr>
                                        <p:cTn id="150" dur="1" fill="hold">
                                          <p:stCondLst>
                                            <p:cond delay="0"/>
                                          </p:stCondLst>
                                        </p:cTn>
                                        <p:tgtEl>
                                          <p:spTgt spid="34"/>
                                        </p:tgtEl>
                                        <p:attrNameLst>
                                          <p:attrName>style.visibility</p:attrName>
                                        </p:attrNameLst>
                                      </p:cBhvr>
                                      <p:to>
                                        <p:strVal val="visible"/>
                                      </p:to>
                                    </p:set>
                                    <p:anim calcmode="lin" valueType="num">
                                      <p:cBhvr additive="base">
                                        <p:cTn id="151" dur="500" fill="hold"/>
                                        <p:tgtEl>
                                          <p:spTgt spid="34"/>
                                        </p:tgtEl>
                                        <p:attrNameLst>
                                          <p:attrName>ppt_x</p:attrName>
                                        </p:attrNameLst>
                                      </p:cBhvr>
                                      <p:tavLst>
                                        <p:tav tm="0">
                                          <p:val>
                                            <p:strVal val="#ppt_x"/>
                                          </p:val>
                                        </p:tav>
                                        <p:tav tm="100000">
                                          <p:val>
                                            <p:strVal val="#ppt_x"/>
                                          </p:val>
                                        </p:tav>
                                      </p:tavLst>
                                    </p:anim>
                                    <p:anim calcmode="lin" valueType="num">
                                      <p:cBhvr additive="base">
                                        <p:cTn id="152" dur="500" fill="hold"/>
                                        <p:tgtEl>
                                          <p:spTgt spid="34"/>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41"/>
                                        </p:tgtEl>
                                        <p:attrNameLst>
                                          <p:attrName>style.visibility</p:attrName>
                                        </p:attrNameLst>
                                      </p:cBhvr>
                                      <p:to>
                                        <p:strVal val="visible"/>
                                      </p:to>
                                    </p:set>
                                    <p:anim calcmode="lin" valueType="num">
                                      <p:cBhvr additive="base">
                                        <p:cTn id="155" dur="500" fill="hold"/>
                                        <p:tgtEl>
                                          <p:spTgt spid="41"/>
                                        </p:tgtEl>
                                        <p:attrNameLst>
                                          <p:attrName>ppt_x</p:attrName>
                                        </p:attrNameLst>
                                      </p:cBhvr>
                                      <p:tavLst>
                                        <p:tav tm="0">
                                          <p:val>
                                            <p:strVal val="#ppt_x"/>
                                          </p:val>
                                        </p:tav>
                                        <p:tav tm="100000">
                                          <p:val>
                                            <p:strVal val="#ppt_x"/>
                                          </p:val>
                                        </p:tav>
                                      </p:tavLst>
                                    </p:anim>
                                    <p:anim calcmode="lin" valueType="num">
                                      <p:cBhvr additive="base">
                                        <p:cTn id="156" dur="500" fill="hold"/>
                                        <p:tgtEl>
                                          <p:spTgt spid="41"/>
                                        </p:tgtEl>
                                        <p:attrNameLst>
                                          <p:attrName>ppt_y</p:attrName>
                                        </p:attrNameLst>
                                      </p:cBhvr>
                                      <p:tavLst>
                                        <p:tav tm="0">
                                          <p:val>
                                            <p:strVal val="1+#ppt_h/2"/>
                                          </p:val>
                                        </p:tav>
                                        <p:tav tm="100000">
                                          <p:val>
                                            <p:strVal val="#ppt_y"/>
                                          </p:val>
                                        </p:tav>
                                      </p:tavLst>
                                    </p:anim>
                                  </p:childTnLst>
                                </p:cTn>
                              </p:par>
                              <p:par>
                                <p:cTn id="157" presetID="2" presetClass="entr" presetSubtype="4" fill="hold" grpId="0" nodeType="withEffect">
                                  <p:stCondLst>
                                    <p:cond delay="0"/>
                                  </p:stCondLst>
                                  <p:childTnLst>
                                    <p:set>
                                      <p:cBhvr>
                                        <p:cTn id="158" dur="1" fill="hold">
                                          <p:stCondLst>
                                            <p:cond delay="0"/>
                                          </p:stCondLst>
                                        </p:cTn>
                                        <p:tgtEl>
                                          <p:spTgt spid="37"/>
                                        </p:tgtEl>
                                        <p:attrNameLst>
                                          <p:attrName>style.visibility</p:attrName>
                                        </p:attrNameLst>
                                      </p:cBhvr>
                                      <p:to>
                                        <p:strVal val="visible"/>
                                      </p:to>
                                    </p:set>
                                    <p:anim calcmode="lin" valueType="num">
                                      <p:cBhvr additive="base">
                                        <p:cTn id="159" dur="500" fill="hold"/>
                                        <p:tgtEl>
                                          <p:spTgt spid="37"/>
                                        </p:tgtEl>
                                        <p:attrNameLst>
                                          <p:attrName>ppt_x</p:attrName>
                                        </p:attrNameLst>
                                      </p:cBhvr>
                                      <p:tavLst>
                                        <p:tav tm="0">
                                          <p:val>
                                            <p:strVal val="#ppt_x"/>
                                          </p:val>
                                        </p:tav>
                                        <p:tav tm="100000">
                                          <p:val>
                                            <p:strVal val="#ppt_x"/>
                                          </p:val>
                                        </p:tav>
                                      </p:tavLst>
                                    </p:anim>
                                    <p:anim calcmode="lin" valueType="num">
                                      <p:cBhvr additive="base">
                                        <p:cTn id="16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2" presetClass="entr" presetSubtype="4" fill="hold" nodeType="clickEffect">
                                  <p:stCondLst>
                                    <p:cond delay="0"/>
                                  </p:stCondLst>
                                  <p:childTnLst>
                                    <p:set>
                                      <p:cBhvr>
                                        <p:cTn id="164" dur="1" fill="hold">
                                          <p:stCondLst>
                                            <p:cond delay="0"/>
                                          </p:stCondLst>
                                        </p:cTn>
                                        <p:tgtEl>
                                          <p:spTgt spid="45"/>
                                        </p:tgtEl>
                                        <p:attrNameLst>
                                          <p:attrName>style.visibility</p:attrName>
                                        </p:attrNameLst>
                                      </p:cBhvr>
                                      <p:to>
                                        <p:strVal val="visible"/>
                                      </p:to>
                                    </p:set>
                                    <p:anim calcmode="lin" valueType="num">
                                      <p:cBhvr additive="base">
                                        <p:cTn id="165" dur="500" fill="hold"/>
                                        <p:tgtEl>
                                          <p:spTgt spid="45"/>
                                        </p:tgtEl>
                                        <p:attrNameLst>
                                          <p:attrName>ppt_x</p:attrName>
                                        </p:attrNameLst>
                                      </p:cBhvr>
                                      <p:tavLst>
                                        <p:tav tm="0">
                                          <p:val>
                                            <p:strVal val="#ppt_x"/>
                                          </p:val>
                                        </p:tav>
                                        <p:tav tm="100000">
                                          <p:val>
                                            <p:strVal val="#ppt_x"/>
                                          </p:val>
                                        </p:tav>
                                      </p:tavLst>
                                    </p:anim>
                                    <p:anim calcmode="lin" valueType="num">
                                      <p:cBhvr additive="base">
                                        <p:cTn id="166" dur="500" fill="hold"/>
                                        <p:tgtEl>
                                          <p:spTgt spid="45"/>
                                        </p:tgtEl>
                                        <p:attrNameLst>
                                          <p:attrName>ppt_y</p:attrName>
                                        </p:attrNameLst>
                                      </p:cBhvr>
                                      <p:tavLst>
                                        <p:tav tm="0">
                                          <p:val>
                                            <p:strVal val="1+#ppt_h/2"/>
                                          </p:val>
                                        </p:tav>
                                        <p:tav tm="100000">
                                          <p:val>
                                            <p:strVal val="#ppt_y"/>
                                          </p:val>
                                        </p:tav>
                                      </p:tavLst>
                                    </p:anim>
                                  </p:childTnLst>
                                </p:cTn>
                              </p:par>
                              <p:par>
                                <p:cTn id="167" presetID="2" presetClass="entr" presetSubtype="4" fill="hold" nodeType="withEffect">
                                  <p:stCondLst>
                                    <p:cond delay="0"/>
                                  </p:stCondLst>
                                  <p:childTnLst>
                                    <p:set>
                                      <p:cBhvr>
                                        <p:cTn id="168" dur="1" fill="hold">
                                          <p:stCondLst>
                                            <p:cond delay="0"/>
                                          </p:stCondLst>
                                        </p:cTn>
                                        <p:tgtEl>
                                          <p:spTgt spid="43"/>
                                        </p:tgtEl>
                                        <p:attrNameLst>
                                          <p:attrName>style.visibility</p:attrName>
                                        </p:attrNameLst>
                                      </p:cBhvr>
                                      <p:to>
                                        <p:strVal val="visible"/>
                                      </p:to>
                                    </p:set>
                                    <p:anim calcmode="lin" valueType="num">
                                      <p:cBhvr additive="base">
                                        <p:cTn id="169" dur="500" fill="hold"/>
                                        <p:tgtEl>
                                          <p:spTgt spid="43"/>
                                        </p:tgtEl>
                                        <p:attrNameLst>
                                          <p:attrName>ppt_x</p:attrName>
                                        </p:attrNameLst>
                                      </p:cBhvr>
                                      <p:tavLst>
                                        <p:tav tm="0">
                                          <p:val>
                                            <p:strVal val="#ppt_x"/>
                                          </p:val>
                                        </p:tav>
                                        <p:tav tm="100000">
                                          <p:val>
                                            <p:strVal val="#ppt_x"/>
                                          </p:val>
                                        </p:tav>
                                      </p:tavLst>
                                    </p:anim>
                                    <p:anim calcmode="lin" valueType="num">
                                      <p:cBhvr additive="base">
                                        <p:cTn id="17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2" presetClass="entr" presetSubtype="4" fill="hold" nodeType="clickEffect">
                                  <p:stCondLst>
                                    <p:cond delay="0"/>
                                  </p:stCondLst>
                                  <p:childTnLst>
                                    <p:set>
                                      <p:cBhvr>
                                        <p:cTn id="174" dur="1" fill="hold">
                                          <p:stCondLst>
                                            <p:cond delay="0"/>
                                          </p:stCondLst>
                                        </p:cTn>
                                        <p:tgtEl>
                                          <p:spTgt spid="1026"/>
                                        </p:tgtEl>
                                        <p:attrNameLst>
                                          <p:attrName>style.visibility</p:attrName>
                                        </p:attrNameLst>
                                      </p:cBhvr>
                                      <p:to>
                                        <p:strVal val="visible"/>
                                      </p:to>
                                    </p:set>
                                    <p:anim calcmode="lin" valueType="num">
                                      <p:cBhvr additive="base">
                                        <p:cTn id="175" dur="500" fill="hold"/>
                                        <p:tgtEl>
                                          <p:spTgt spid="1026"/>
                                        </p:tgtEl>
                                        <p:attrNameLst>
                                          <p:attrName>ppt_x</p:attrName>
                                        </p:attrNameLst>
                                      </p:cBhvr>
                                      <p:tavLst>
                                        <p:tav tm="0">
                                          <p:val>
                                            <p:strVal val="#ppt_x"/>
                                          </p:val>
                                        </p:tav>
                                        <p:tav tm="100000">
                                          <p:val>
                                            <p:strVal val="#ppt_x"/>
                                          </p:val>
                                        </p:tav>
                                      </p:tavLst>
                                    </p:anim>
                                    <p:anim calcmode="lin" valueType="num">
                                      <p:cBhvr additive="base">
                                        <p:cTn id="176" dur="500" fill="hold"/>
                                        <p:tgtEl>
                                          <p:spTgt spid="1026"/>
                                        </p:tgtEl>
                                        <p:attrNameLst>
                                          <p:attrName>ppt_y</p:attrName>
                                        </p:attrNameLst>
                                      </p:cBhvr>
                                      <p:tavLst>
                                        <p:tav tm="0">
                                          <p:val>
                                            <p:strVal val="1+#ppt_h/2"/>
                                          </p:val>
                                        </p:tav>
                                        <p:tav tm="100000">
                                          <p:val>
                                            <p:strVal val="#ppt_y"/>
                                          </p:val>
                                        </p:tav>
                                      </p:tavLst>
                                    </p:anim>
                                  </p:childTnLst>
                                </p:cTn>
                              </p:par>
                              <p:par>
                                <p:cTn id="177" presetID="2" presetClass="entr" presetSubtype="4" fill="hold" grpId="0" nodeType="withEffect">
                                  <p:stCondLst>
                                    <p:cond delay="0"/>
                                  </p:stCondLst>
                                  <p:childTnLst>
                                    <p:set>
                                      <p:cBhvr>
                                        <p:cTn id="178" dur="1" fill="hold">
                                          <p:stCondLst>
                                            <p:cond delay="0"/>
                                          </p:stCondLst>
                                        </p:cTn>
                                        <p:tgtEl>
                                          <p:spTgt spid="26"/>
                                        </p:tgtEl>
                                        <p:attrNameLst>
                                          <p:attrName>style.visibility</p:attrName>
                                        </p:attrNameLst>
                                      </p:cBhvr>
                                      <p:to>
                                        <p:strVal val="visible"/>
                                      </p:to>
                                    </p:set>
                                    <p:anim calcmode="lin" valueType="num">
                                      <p:cBhvr additive="base">
                                        <p:cTn id="179" dur="500" fill="hold"/>
                                        <p:tgtEl>
                                          <p:spTgt spid="26"/>
                                        </p:tgtEl>
                                        <p:attrNameLst>
                                          <p:attrName>ppt_x</p:attrName>
                                        </p:attrNameLst>
                                      </p:cBhvr>
                                      <p:tavLst>
                                        <p:tav tm="0">
                                          <p:val>
                                            <p:strVal val="#ppt_x"/>
                                          </p:val>
                                        </p:tav>
                                        <p:tav tm="100000">
                                          <p:val>
                                            <p:strVal val="#ppt_x"/>
                                          </p:val>
                                        </p:tav>
                                      </p:tavLst>
                                    </p:anim>
                                    <p:anim calcmode="lin" valueType="num">
                                      <p:cBhvr additive="base">
                                        <p:cTn id="180" dur="500" fill="hold"/>
                                        <p:tgtEl>
                                          <p:spTgt spid="26"/>
                                        </p:tgtEl>
                                        <p:attrNameLst>
                                          <p:attrName>ppt_y</p:attrName>
                                        </p:attrNameLst>
                                      </p:cBhvr>
                                      <p:tavLst>
                                        <p:tav tm="0">
                                          <p:val>
                                            <p:strVal val="1+#ppt_h/2"/>
                                          </p:val>
                                        </p:tav>
                                        <p:tav tm="100000">
                                          <p:val>
                                            <p:strVal val="#ppt_y"/>
                                          </p:val>
                                        </p:tav>
                                      </p:tavLst>
                                    </p:anim>
                                  </p:childTnLst>
                                </p:cTn>
                              </p:par>
                              <p:par>
                                <p:cTn id="181" presetID="2" presetClass="entr" presetSubtype="4" fill="hold" nodeType="withEffect">
                                  <p:stCondLst>
                                    <p:cond delay="0"/>
                                  </p:stCondLst>
                                  <p:childTnLst>
                                    <p:set>
                                      <p:cBhvr>
                                        <p:cTn id="182" dur="1" fill="hold">
                                          <p:stCondLst>
                                            <p:cond delay="0"/>
                                          </p:stCondLst>
                                        </p:cTn>
                                        <p:tgtEl>
                                          <p:spTgt spid="25"/>
                                        </p:tgtEl>
                                        <p:attrNameLst>
                                          <p:attrName>style.visibility</p:attrName>
                                        </p:attrNameLst>
                                      </p:cBhvr>
                                      <p:to>
                                        <p:strVal val="visible"/>
                                      </p:to>
                                    </p:set>
                                    <p:anim calcmode="lin" valueType="num">
                                      <p:cBhvr additive="base">
                                        <p:cTn id="183" dur="500" fill="hold"/>
                                        <p:tgtEl>
                                          <p:spTgt spid="25"/>
                                        </p:tgtEl>
                                        <p:attrNameLst>
                                          <p:attrName>ppt_x</p:attrName>
                                        </p:attrNameLst>
                                      </p:cBhvr>
                                      <p:tavLst>
                                        <p:tav tm="0">
                                          <p:val>
                                            <p:strVal val="#ppt_x"/>
                                          </p:val>
                                        </p:tav>
                                        <p:tav tm="100000">
                                          <p:val>
                                            <p:strVal val="#ppt_x"/>
                                          </p:val>
                                        </p:tav>
                                      </p:tavLst>
                                    </p:anim>
                                    <p:anim calcmode="lin" valueType="num">
                                      <p:cBhvr additive="base">
                                        <p:cTn id="18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85" fill="hold">
                      <p:stCondLst>
                        <p:cond delay="indefinite"/>
                      </p:stCondLst>
                      <p:childTnLst>
                        <p:par>
                          <p:cTn id="186" fill="hold">
                            <p:stCondLst>
                              <p:cond delay="0"/>
                            </p:stCondLst>
                            <p:childTnLst>
                              <p:par>
                                <p:cTn id="187" presetID="2" presetClass="entr" presetSubtype="4" fill="hold" grpId="0" nodeType="clickEffect">
                                  <p:stCondLst>
                                    <p:cond delay="0"/>
                                  </p:stCondLst>
                                  <p:childTnLst>
                                    <p:set>
                                      <p:cBhvr>
                                        <p:cTn id="188" dur="1" fill="hold">
                                          <p:stCondLst>
                                            <p:cond delay="0"/>
                                          </p:stCondLst>
                                        </p:cTn>
                                        <p:tgtEl>
                                          <p:spTgt spid="17"/>
                                        </p:tgtEl>
                                        <p:attrNameLst>
                                          <p:attrName>style.visibility</p:attrName>
                                        </p:attrNameLst>
                                      </p:cBhvr>
                                      <p:to>
                                        <p:strVal val="visible"/>
                                      </p:to>
                                    </p:set>
                                    <p:anim calcmode="lin" valueType="num">
                                      <p:cBhvr additive="base">
                                        <p:cTn id="189" dur="500" fill="hold"/>
                                        <p:tgtEl>
                                          <p:spTgt spid="17"/>
                                        </p:tgtEl>
                                        <p:attrNameLst>
                                          <p:attrName>ppt_x</p:attrName>
                                        </p:attrNameLst>
                                      </p:cBhvr>
                                      <p:tavLst>
                                        <p:tav tm="0">
                                          <p:val>
                                            <p:strVal val="#ppt_x"/>
                                          </p:val>
                                        </p:tav>
                                        <p:tav tm="100000">
                                          <p:val>
                                            <p:strVal val="#ppt_x"/>
                                          </p:val>
                                        </p:tav>
                                      </p:tavLst>
                                    </p:anim>
                                    <p:anim calcmode="lin" valueType="num">
                                      <p:cBhvr additive="base">
                                        <p:cTn id="190" dur="500" fill="hold"/>
                                        <p:tgtEl>
                                          <p:spTgt spid="17"/>
                                        </p:tgtEl>
                                        <p:attrNameLst>
                                          <p:attrName>ppt_y</p:attrName>
                                        </p:attrNameLst>
                                      </p:cBhvr>
                                      <p:tavLst>
                                        <p:tav tm="0">
                                          <p:val>
                                            <p:strVal val="1+#ppt_h/2"/>
                                          </p:val>
                                        </p:tav>
                                        <p:tav tm="100000">
                                          <p:val>
                                            <p:strVal val="#ppt_y"/>
                                          </p:val>
                                        </p:tav>
                                      </p:tavLst>
                                    </p:anim>
                                  </p:childTnLst>
                                </p:cTn>
                              </p:par>
                              <p:par>
                                <p:cTn id="191" presetID="2" presetClass="entr" presetSubtype="4" fill="hold" nodeType="withEffect">
                                  <p:stCondLst>
                                    <p:cond delay="0"/>
                                  </p:stCondLst>
                                  <p:childTnLst>
                                    <p:set>
                                      <p:cBhvr>
                                        <p:cTn id="192" dur="1" fill="hold">
                                          <p:stCondLst>
                                            <p:cond delay="0"/>
                                          </p:stCondLst>
                                        </p:cTn>
                                        <p:tgtEl>
                                          <p:spTgt spid="22"/>
                                        </p:tgtEl>
                                        <p:attrNameLst>
                                          <p:attrName>style.visibility</p:attrName>
                                        </p:attrNameLst>
                                      </p:cBhvr>
                                      <p:to>
                                        <p:strVal val="visible"/>
                                      </p:to>
                                    </p:set>
                                    <p:anim calcmode="lin" valueType="num">
                                      <p:cBhvr additive="base">
                                        <p:cTn id="193" dur="500" fill="hold"/>
                                        <p:tgtEl>
                                          <p:spTgt spid="22"/>
                                        </p:tgtEl>
                                        <p:attrNameLst>
                                          <p:attrName>ppt_x</p:attrName>
                                        </p:attrNameLst>
                                      </p:cBhvr>
                                      <p:tavLst>
                                        <p:tav tm="0">
                                          <p:val>
                                            <p:strVal val="#ppt_x"/>
                                          </p:val>
                                        </p:tav>
                                        <p:tav tm="100000">
                                          <p:val>
                                            <p:strVal val="#ppt_x"/>
                                          </p:val>
                                        </p:tav>
                                      </p:tavLst>
                                    </p:anim>
                                    <p:anim calcmode="lin" valueType="num">
                                      <p:cBhvr additive="base">
                                        <p:cTn id="19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30" grpId="0"/>
      <p:bldP spid="42" grpId="0"/>
      <p:bldP spid="15" grpId="0" animBg="1"/>
      <p:bldP spid="24" grpId="0" animBg="1"/>
      <p:bldP spid="2" grpId="0"/>
      <p:bldP spid="3" grpId="0"/>
      <p:bldP spid="21" grpId="0" animBg="1"/>
      <p:bldP spid="11" grpId="0" animBg="1"/>
      <p:bldP spid="12" grpId="0" animBg="1"/>
      <p:bldP spid="16" grpId="0"/>
      <p:bldP spid="18" grpId="0" animBg="1"/>
      <p:bldP spid="14" grpId="0" animBg="1"/>
      <p:bldP spid="31" grpId="0" animBg="1"/>
      <p:bldP spid="19" grpId="0"/>
      <p:bldP spid="33" grpId="0"/>
      <p:bldP spid="34" grpId="0"/>
      <p:bldP spid="35" grpId="0"/>
      <p:bldP spid="37" grpId="0"/>
      <p:bldP spid="28" grpId="0"/>
      <p:bldP spid="41" grpId="0"/>
      <p:bldP spid="17" grpId="0"/>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Med mätning slipper man famla i mörkret - Byggherrarna">
            <a:extLst>
              <a:ext uri="{FF2B5EF4-FFF2-40B4-BE49-F238E27FC236}">
                <a16:creationId xmlns:a16="http://schemas.microsoft.com/office/drawing/2014/main" id="{D20CE2A3-8C6F-43FE-9049-816AB3DF04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737" r="55892"/>
          <a:stretch/>
        </p:blipFill>
        <p:spPr bwMode="auto">
          <a:xfrm>
            <a:off x="1108925" y="3788022"/>
            <a:ext cx="2340103" cy="3069978"/>
          </a:xfrm>
          <a:prstGeom prst="rect">
            <a:avLst/>
          </a:prstGeom>
          <a:noFill/>
          <a:extLst>
            <a:ext uri="{909E8E84-426E-40DD-AFC4-6F175D3DCCD1}">
              <a14:hiddenFill xmlns:a14="http://schemas.microsoft.com/office/drawing/2010/main">
                <a:solidFill>
                  <a:srgbClr val="FFFFFF"/>
                </a:solidFill>
              </a14:hiddenFill>
            </a:ext>
          </a:extLst>
        </p:spPr>
      </p:pic>
      <p:sp>
        <p:nvSpPr>
          <p:cNvPr id="11" name="Rubrik 10">
            <a:extLst>
              <a:ext uri="{FF2B5EF4-FFF2-40B4-BE49-F238E27FC236}">
                <a16:creationId xmlns:a16="http://schemas.microsoft.com/office/drawing/2014/main" id="{D79FAB93-20AF-4384-899C-97858CFAAADE}"/>
              </a:ext>
            </a:extLst>
          </p:cNvPr>
          <p:cNvSpPr txBox="1">
            <a:spLocks noGrp="1"/>
          </p:cNvSpPr>
          <p:nvPr>
            <p:ph type="title"/>
          </p:nvPr>
        </p:nvSpPr>
        <p:spPr>
          <a:xfrm>
            <a:off x="1000276" y="4696811"/>
            <a:ext cx="2509382" cy="1537033"/>
          </a:xfrm>
          <a:prstGeom prst="rect">
            <a:avLst/>
          </a:prstGeom>
        </p:spPr>
        <p:txBody>
          <a:bodyPr vert="horz" lIns="91440" tIns="45720" rIns="91440" bIns="45720" rtlCol="0">
            <a:normAutofit fontScale="90000"/>
          </a:bodyPr>
          <a:lstStyle/>
          <a:p>
            <a:pPr>
              <a:lnSpc>
                <a:spcPct val="90000"/>
              </a:lnSpc>
              <a:spcAft>
                <a:spcPts val="600"/>
              </a:spcAft>
            </a:pPr>
            <a:endParaRPr lang="en-US" sz="2000" b="1" dirty="0">
              <a:solidFill>
                <a:srgbClr val="FFFFFF"/>
              </a:solidFill>
            </a:endParaRPr>
          </a:p>
          <a:p>
            <a:pPr algn="ctr">
              <a:lnSpc>
                <a:spcPct val="90000"/>
              </a:lnSpc>
              <a:spcAft>
                <a:spcPts val="600"/>
              </a:spcAft>
            </a:pPr>
            <a:r>
              <a:rPr lang="en-US" sz="2200" b="1" i="1" dirty="0" err="1">
                <a:solidFill>
                  <a:srgbClr val="FFFFFF"/>
                </a:solidFill>
              </a:rPr>
              <a:t>Ett</a:t>
            </a:r>
            <a:r>
              <a:rPr lang="en-US" sz="2200" b="1" i="1" dirty="0">
                <a:solidFill>
                  <a:srgbClr val="FFFFFF"/>
                </a:solidFill>
              </a:rPr>
              <a:t> </a:t>
            </a:r>
            <a:r>
              <a:rPr lang="en-US" sz="2200" b="1" i="1" dirty="0" err="1">
                <a:solidFill>
                  <a:srgbClr val="FFFFFF"/>
                </a:solidFill>
              </a:rPr>
              <a:t>lokalt</a:t>
            </a:r>
            <a:r>
              <a:rPr lang="en-US" sz="2200" b="1" i="1" dirty="0">
                <a:solidFill>
                  <a:srgbClr val="FFFFFF"/>
                </a:solidFill>
              </a:rPr>
              <a:t> </a:t>
            </a:r>
            <a:br>
              <a:rPr lang="en-US" sz="2200" b="1" i="1" dirty="0">
                <a:solidFill>
                  <a:srgbClr val="FFFFFF"/>
                </a:solidFill>
              </a:rPr>
            </a:br>
            <a:r>
              <a:rPr lang="en-US" sz="2200" b="1" i="1" dirty="0" err="1">
                <a:solidFill>
                  <a:srgbClr val="FFFFFF"/>
                </a:solidFill>
              </a:rPr>
              <a:t>samhällskontrakt</a:t>
            </a:r>
            <a:endParaRPr lang="en-US" sz="2200" b="1" i="1" dirty="0">
              <a:solidFill>
                <a:srgbClr val="FFFFFF"/>
              </a:solidFill>
            </a:endParaRPr>
          </a:p>
          <a:p>
            <a:pPr algn="ctr">
              <a:lnSpc>
                <a:spcPts val="1500"/>
              </a:lnSpc>
              <a:spcAft>
                <a:spcPts val="600"/>
              </a:spcAft>
            </a:pPr>
            <a:r>
              <a:rPr lang="en-US" sz="2200" b="1" dirty="0" err="1">
                <a:solidFill>
                  <a:srgbClr val="FFFFFF"/>
                </a:solidFill>
              </a:rPr>
              <a:t>Behovet</a:t>
            </a:r>
            <a:r>
              <a:rPr lang="en-US" sz="2200" b="1" dirty="0">
                <a:solidFill>
                  <a:srgbClr val="FFFFFF"/>
                </a:solidFill>
              </a:rPr>
              <a:t> !!</a:t>
            </a:r>
            <a:r>
              <a:rPr lang="en-US" sz="2000" b="1" dirty="0">
                <a:solidFill>
                  <a:srgbClr val="FFFFFF"/>
                </a:solidFill>
              </a:rPr>
              <a:t> </a:t>
            </a:r>
          </a:p>
          <a:p>
            <a:pPr algn="ctr">
              <a:lnSpc>
                <a:spcPts val="1500"/>
              </a:lnSpc>
              <a:spcAft>
                <a:spcPts val="600"/>
              </a:spcAft>
            </a:pPr>
            <a:r>
              <a:rPr lang="en-US" sz="2000" b="1" dirty="0" err="1">
                <a:solidFill>
                  <a:srgbClr val="FFFFFF"/>
                </a:solidFill>
              </a:rPr>
              <a:t>Förutsättningarna</a:t>
            </a:r>
            <a:r>
              <a:rPr lang="en-US" sz="2000" b="1" dirty="0">
                <a:solidFill>
                  <a:srgbClr val="FFFFFF"/>
                </a:solidFill>
              </a:rPr>
              <a:t> ? </a:t>
            </a:r>
          </a:p>
          <a:p>
            <a:pPr algn="ctr">
              <a:lnSpc>
                <a:spcPts val="1500"/>
              </a:lnSpc>
              <a:spcAft>
                <a:spcPts val="600"/>
              </a:spcAft>
            </a:pPr>
            <a:r>
              <a:rPr lang="en-US" sz="2000" b="1" dirty="0" err="1">
                <a:solidFill>
                  <a:srgbClr val="FFFFFF"/>
                </a:solidFill>
              </a:rPr>
              <a:t>Utformningen</a:t>
            </a:r>
            <a:r>
              <a:rPr lang="en-US" sz="2000" b="1" dirty="0">
                <a:solidFill>
                  <a:srgbClr val="FFFFFF"/>
                </a:solidFill>
              </a:rPr>
              <a:t> ??? </a:t>
            </a:r>
          </a:p>
        </p:txBody>
      </p:sp>
      <p:pic>
        <p:nvPicPr>
          <p:cNvPr id="18" name="Picture 2" descr="Values and Ethos">
            <a:extLst>
              <a:ext uri="{FF2B5EF4-FFF2-40B4-BE49-F238E27FC236}">
                <a16:creationId xmlns:a16="http://schemas.microsoft.com/office/drawing/2014/main" id="{98941B2A-3EE0-49A0-9911-9597FB54F46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9254722" y="2964419"/>
            <a:ext cx="2117519" cy="9052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D457500B-A673-4C0B-A5BF-42EBE2EEB1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8459" y="2632966"/>
            <a:ext cx="3671558" cy="1831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ruta 13">
            <a:extLst>
              <a:ext uri="{FF2B5EF4-FFF2-40B4-BE49-F238E27FC236}">
                <a16:creationId xmlns:a16="http://schemas.microsoft.com/office/drawing/2014/main" id="{3183E85B-A200-4E93-B3A3-DC8B87F2CA8C}"/>
              </a:ext>
            </a:extLst>
          </p:cNvPr>
          <p:cNvSpPr txBox="1"/>
          <p:nvPr/>
        </p:nvSpPr>
        <p:spPr>
          <a:xfrm>
            <a:off x="4714699" y="3855338"/>
            <a:ext cx="3211135" cy="523220"/>
          </a:xfrm>
          <a:prstGeom prst="rect">
            <a:avLst/>
          </a:prstGeom>
          <a:noFill/>
        </p:spPr>
        <p:txBody>
          <a:bodyPr wrap="none" rtlCol="0">
            <a:spAutoFit/>
          </a:bodyPr>
          <a:lstStyle/>
          <a:p>
            <a:pPr algn="ctr"/>
            <a:r>
              <a:rPr lang="sv-SE" sz="1400" b="1" i="1" dirty="0">
                <a:solidFill>
                  <a:schemeClr val="bg1"/>
                </a:solidFill>
                <a:latin typeface="Bahnschrift Light SemiCondensed" panose="020B0502040204020203" pitchFamily="34" charset="0"/>
              </a:rPr>
              <a:t>Medborgarråd  för lokala samhällskontrakt</a:t>
            </a:r>
          </a:p>
          <a:p>
            <a:pPr algn="ctr"/>
            <a:r>
              <a:rPr lang="sv-SE" sz="1400" b="1" i="1" dirty="0">
                <a:solidFill>
                  <a:schemeClr val="bg1"/>
                </a:solidFill>
                <a:latin typeface="Bahnschrift Light SemiCondensed" panose="020B0502040204020203" pitchFamily="34" charset="0"/>
              </a:rPr>
              <a:t>vid komplexa samhällsfrågor</a:t>
            </a:r>
          </a:p>
        </p:txBody>
      </p:sp>
      <p:sp>
        <p:nvSpPr>
          <p:cNvPr id="16" name="textruta 15">
            <a:extLst>
              <a:ext uri="{FF2B5EF4-FFF2-40B4-BE49-F238E27FC236}">
                <a16:creationId xmlns:a16="http://schemas.microsoft.com/office/drawing/2014/main" id="{0F49037E-C255-46BF-BF54-E7874EC7FCC0}"/>
              </a:ext>
            </a:extLst>
          </p:cNvPr>
          <p:cNvSpPr txBox="1"/>
          <p:nvPr/>
        </p:nvSpPr>
        <p:spPr>
          <a:xfrm>
            <a:off x="5620713" y="2652221"/>
            <a:ext cx="2266967" cy="523220"/>
          </a:xfrm>
          <a:prstGeom prst="rect">
            <a:avLst/>
          </a:prstGeom>
          <a:noFill/>
        </p:spPr>
        <p:txBody>
          <a:bodyPr wrap="none" rtlCol="0">
            <a:spAutoFit/>
          </a:bodyPr>
          <a:lstStyle/>
          <a:p>
            <a:pPr algn="ctr"/>
            <a:r>
              <a:rPr lang="sv-SE" sz="1400" b="1" i="1" dirty="0">
                <a:solidFill>
                  <a:schemeClr val="bg1"/>
                </a:solidFill>
                <a:latin typeface="Bahnschrift Light SemiCondensed" panose="020B0502040204020203" pitchFamily="34" charset="0"/>
              </a:rPr>
              <a:t>Hur skall vi leva tillsammans </a:t>
            </a:r>
          </a:p>
          <a:p>
            <a:pPr algn="ctr"/>
            <a:r>
              <a:rPr lang="sv-SE" sz="1400" b="1" i="1" dirty="0">
                <a:solidFill>
                  <a:schemeClr val="bg1"/>
                </a:solidFill>
                <a:latin typeface="Bahnschrift Light" panose="020B0502040204020203" pitchFamily="34" charset="0"/>
              </a:rPr>
              <a:t>i en värld i förändring  ?</a:t>
            </a:r>
          </a:p>
        </p:txBody>
      </p:sp>
      <p:pic>
        <p:nvPicPr>
          <p:cNvPr id="19" name="Picture 4" descr="Charta-Management | Mannheim.de">
            <a:extLst>
              <a:ext uri="{FF2B5EF4-FFF2-40B4-BE49-F238E27FC236}">
                <a16:creationId xmlns:a16="http://schemas.microsoft.com/office/drawing/2014/main" id="{331B4951-C8CC-418B-98FB-0A690AF886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0273" y="1266091"/>
            <a:ext cx="1987336" cy="90521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Ville de Montréal - Official city portal - Montréal Charter of Rights">
            <a:extLst>
              <a:ext uri="{FF2B5EF4-FFF2-40B4-BE49-F238E27FC236}">
                <a16:creationId xmlns:a16="http://schemas.microsoft.com/office/drawing/2014/main" id="{2F950497-EF85-47B0-9051-783E8F34D4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74857" y="153611"/>
            <a:ext cx="1956697" cy="1058386"/>
          </a:xfrm>
          <a:prstGeom prst="rect">
            <a:avLst/>
          </a:prstGeom>
          <a:noFill/>
          <a:extLst>
            <a:ext uri="{909E8E84-426E-40DD-AFC4-6F175D3DCCD1}">
              <a14:hiddenFill xmlns:a14="http://schemas.microsoft.com/office/drawing/2010/main">
                <a:solidFill>
                  <a:srgbClr val="FFFFFF"/>
                </a:solidFill>
              </a14:hiddenFill>
            </a:ext>
          </a:extLst>
        </p:spPr>
      </p:pic>
      <p:sp>
        <p:nvSpPr>
          <p:cNvPr id="26" name="textruta 25">
            <a:extLst>
              <a:ext uri="{FF2B5EF4-FFF2-40B4-BE49-F238E27FC236}">
                <a16:creationId xmlns:a16="http://schemas.microsoft.com/office/drawing/2014/main" id="{7BCA9462-067D-445F-89B8-B61114C369F7}"/>
              </a:ext>
            </a:extLst>
          </p:cNvPr>
          <p:cNvSpPr txBox="1"/>
          <p:nvPr/>
        </p:nvSpPr>
        <p:spPr>
          <a:xfrm>
            <a:off x="10001000" y="2171301"/>
            <a:ext cx="1700245" cy="461665"/>
          </a:xfrm>
          <a:prstGeom prst="rect">
            <a:avLst/>
          </a:prstGeom>
          <a:noFill/>
        </p:spPr>
        <p:txBody>
          <a:bodyPr wrap="square" rtlCol="0">
            <a:spAutoFit/>
          </a:bodyPr>
          <a:lstStyle/>
          <a:p>
            <a:pPr algn="ctr"/>
            <a:r>
              <a:rPr lang="sv-SE" sz="1200" b="1" dirty="0"/>
              <a:t>Alliance for </a:t>
            </a:r>
            <a:r>
              <a:rPr lang="sv-SE" sz="1200" b="1" dirty="0" err="1"/>
              <a:t>living</a:t>
            </a:r>
            <a:r>
              <a:rPr lang="sv-SE" sz="1200" b="1" dirty="0"/>
              <a:t> </a:t>
            </a:r>
          </a:p>
          <a:p>
            <a:pPr algn="ctr"/>
            <a:r>
              <a:rPr lang="sv-SE" sz="1200" b="1" dirty="0" err="1"/>
              <a:t>together</a:t>
            </a:r>
            <a:r>
              <a:rPr lang="sv-SE" sz="1200" b="1" dirty="0"/>
              <a:t> in </a:t>
            </a:r>
            <a:r>
              <a:rPr lang="sv-SE" sz="1200" b="1" dirty="0" err="1"/>
              <a:t>diversity</a:t>
            </a:r>
            <a:endParaRPr lang="sv-SE" sz="1200" b="1" dirty="0"/>
          </a:p>
        </p:txBody>
      </p:sp>
      <p:pic>
        <p:nvPicPr>
          <p:cNvPr id="3" name="Bildobjekt 2">
            <a:extLst>
              <a:ext uri="{FF2B5EF4-FFF2-40B4-BE49-F238E27FC236}">
                <a16:creationId xmlns:a16="http://schemas.microsoft.com/office/drawing/2014/main" id="{48CE4893-0797-4D79-9475-1EB63C703C5C}"/>
              </a:ext>
            </a:extLst>
          </p:cNvPr>
          <p:cNvPicPr>
            <a:picLocks noChangeAspect="1"/>
          </p:cNvPicPr>
          <p:nvPr/>
        </p:nvPicPr>
        <p:blipFill>
          <a:blip r:embed="rId8"/>
          <a:stretch>
            <a:fillRect/>
          </a:stretch>
        </p:blipFill>
        <p:spPr>
          <a:xfrm>
            <a:off x="3752129" y="4703011"/>
            <a:ext cx="928448" cy="685011"/>
          </a:xfrm>
          <a:prstGeom prst="rect">
            <a:avLst/>
          </a:prstGeom>
        </p:spPr>
      </p:pic>
      <p:sp>
        <p:nvSpPr>
          <p:cNvPr id="24" name="textruta 23">
            <a:extLst>
              <a:ext uri="{FF2B5EF4-FFF2-40B4-BE49-F238E27FC236}">
                <a16:creationId xmlns:a16="http://schemas.microsoft.com/office/drawing/2014/main" id="{024577F3-61F3-42E9-981F-6EE49883A419}"/>
              </a:ext>
            </a:extLst>
          </p:cNvPr>
          <p:cNvSpPr txBox="1"/>
          <p:nvPr/>
        </p:nvSpPr>
        <p:spPr>
          <a:xfrm>
            <a:off x="8856078" y="2522297"/>
            <a:ext cx="1071127" cy="461665"/>
          </a:xfrm>
          <a:prstGeom prst="rect">
            <a:avLst/>
          </a:prstGeom>
          <a:noFill/>
        </p:spPr>
        <p:txBody>
          <a:bodyPr wrap="none" rtlCol="0">
            <a:spAutoFit/>
          </a:bodyPr>
          <a:lstStyle/>
          <a:p>
            <a:endParaRPr lang="sv-SE" sz="1200" b="1" dirty="0">
              <a:solidFill>
                <a:srgbClr val="FF0000"/>
              </a:solidFill>
            </a:endParaRPr>
          </a:p>
          <a:p>
            <a:r>
              <a:rPr lang="sv-SE" sz="1200" b="1" dirty="0">
                <a:solidFill>
                  <a:srgbClr val="FF0000"/>
                </a:solidFill>
              </a:rPr>
              <a:t>Global utblick</a:t>
            </a:r>
          </a:p>
        </p:txBody>
      </p:sp>
      <p:pic>
        <p:nvPicPr>
          <p:cNvPr id="7" name="Bildobjekt 6">
            <a:extLst>
              <a:ext uri="{FF2B5EF4-FFF2-40B4-BE49-F238E27FC236}">
                <a16:creationId xmlns:a16="http://schemas.microsoft.com/office/drawing/2014/main" id="{50EF45DE-D936-4FCD-9B50-08DC81FAC51E}"/>
              </a:ext>
            </a:extLst>
          </p:cNvPr>
          <p:cNvPicPr>
            <a:picLocks noChangeAspect="1"/>
          </p:cNvPicPr>
          <p:nvPr/>
        </p:nvPicPr>
        <p:blipFill>
          <a:blip r:embed="rId9"/>
          <a:stretch>
            <a:fillRect/>
          </a:stretch>
        </p:blipFill>
        <p:spPr>
          <a:xfrm>
            <a:off x="8957492" y="1328962"/>
            <a:ext cx="847417" cy="1347333"/>
          </a:xfrm>
          <a:prstGeom prst="rect">
            <a:avLst/>
          </a:prstGeom>
        </p:spPr>
      </p:pic>
      <p:sp>
        <p:nvSpPr>
          <p:cNvPr id="17" name="textruta 16">
            <a:extLst>
              <a:ext uri="{FF2B5EF4-FFF2-40B4-BE49-F238E27FC236}">
                <a16:creationId xmlns:a16="http://schemas.microsoft.com/office/drawing/2014/main" id="{5150057D-1531-4A3F-B6EC-102E70C73716}"/>
              </a:ext>
            </a:extLst>
          </p:cNvPr>
          <p:cNvSpPr txBox="1"/>
          <p:nvPr/>
        </p:nvSpPr>
        <p:spPr>
          <a:xfrm>
            <a:off x="3828272" y="5293209"/>
            <a:ext cx="3152146" cy="1246495"/>
          </a:xfrm>
          <a:prstGeom prst="rect">
            <a:avLst/>
          </a:prstGeom>
          <a:noFill/>
        </p:spPr>
        <p:txBody>
          <a:bodyPr wrap="square" rtlCol="0">
            <a:spAutoFit/>
          </a:bodyPr>
          <a:lstStyle/>
          <a:p>
            <a:pPr algn="ctr">
              <a:lnSpc>
                <a:spcPts val="1500"/>
              </a:lnSpc>
            </a:pPr>
            <a:r>
              <a:rPr lang="sv-SE" sz="1200" b="1" dirty="0"/>
              <a:t>”För att möta samhällets demokratiska </a:t>
            </a:r>
          </a:p>
          <a:p>
            <a:pPr algn="ctr">
              <a:lnSpc>
                <a:spcPts val="1500"/>
              </a:lnSpc>
            </a:pPr>
            <a:r>
              <a:rPr lang="sv-SE" sz="1200" b="1" dirty="0"/>
              <a:t>utmaningar behöver vi återskapa </a:t>
            </a:r>
          </a:p>
          <a:p>
            <a:pPr algn="ctr">
              <a:lnSpc>
                <a:spcPts val="1500"/>
              </a:lnSpc>
            </a:pPr>
            <a:r>
              <a:rPr lang="sv-SE" sz="1200" b="1" dirty="0"/>
              <a:t>det demokratiska samtalet för att </a:t>
            </a:r>
          </a:p>
          <a:p>
            <a:pPr algn="ctr">
              <a:lnSpc>
                <a:spcPts val="1500"/>
              </a:lnSpc>
            </a:pPr>
            <a:r>
              <a:rPr lang="sv-SE" sz="1200" b="1" dirty="0"/>
              <a:t>stärka den representativa demokratin </a:t>
            </a:r>
          </a:p>
          <a:p>
            <a:pPr algn="ctr">
              <a:lnSpc>
                <a:spcPts val="1500"/>
              </a:lnSpc>
            </a:pPr>
            <a:r>
              <a:rPr lang="sv-SE" sz="1200" b="1" dirty="0"/>
              <a:t>och öka tilliten mellan den politiska </a:t>
            </a:r>
          </a:p>
          <a:p>
            <a:pPr algn="ctr">
              <a:lnSpc>
                <a:spcPts val="1500"/>
              </a:lnSpc>
            </a:pPr>
            <a:r>
              <a:rPr lang="sv-SE" sz="1200" b="1" dirty="0"/>
              <a:t>organisationen och medborgarna”</a:t>
            </a:r>
          </a:p>
        </p:txBody>
      </p:sp>
      <p:pic>
        <p:nvPicPr>
          <p:cNvPr id="10" name="Bildobjekt 9">
            <a:extLst>
              <a:ext uri="{FF2B5EF4-FFF2-40B4-BE49-F238E27FC236}">
                <a16:creationId xmlns:a16="http://schemas.microsoft.com/office/drawing/2014/main" id="{0568673C-2202-1CEB-695C-8E8867741817}"/>
              </a:ext>
            </a:extLst>
          </p:cNvPr>
          <p:cNvPicPr>
            <a:picLocks noChangeAspect="1"/>
          </p:cNvPicPr>
          <p:nvPr/>
        </p:nvPicPr>
        <p:blipFill>
          <a:blip r:embed="rId10"/>
          <a:stretch>
            <a:fillRect/>
          </a:stretch>
        </p:blipFill>
        <p:spPr>
          <a:xfrm>
            <a:off x="8856078" y="4225035"/>
            <a:ext cx="3000375" cy="1625349"/>
          </a:xfrm>
          <a:prstGeom prst="rect">
            <a:avLst/>
          </a:prstGeom>
        </p:spPr>
      </p:pic>
      <p:sp>
        <p:nvSpPr>
          <p:cNvPr id="13" name="textruta 12">
            <a:extLst>
              <a:ext uri="{FF2B5EF4-FFF2-40B4-BE49-F238E27FC236}">
                <a16:creationId xmlns:a16="http://schemas.microsoft.com/office/drawing/2014/main" id="{CF28BBF2-CA38-80D6-9A64-49E8DBAC1687}"/>
              </a:ext>
            </a:extLst>
          </p:cNvPr>
          <p:cNvSpPr txBox="1"/>
          <p:nvPr/>
        </p:nvSpPr>
        <p:spPr>
          <a:xfrm>
            <a:off x="3949748" y="1256357"/>
            <a:ext cx="4741041" cy="1169551"/>
          </a:xfrm>
          <a:prstGeom prst="rect">
            <a:avLst/>
          </a:prstGeom>
          <a:noFill/>
        </p:spPr>
        <p:txBody>
          <a:bodyPr wrap="none" rtlCol="0">
            <a:spAutoFit/>
          </a:bodyPr>
          <a:lstStyle/>
          <a:p>
            <a:pPr algn="ctr">
              <a:lnSpc>
                <a:spcPts val="1800"/>
              </a:lnSpc>
            </a:pPr>
            <a:r>
              <a:rPr lang="sv-SE" b="1" i="1" dirty="0"/>
              <a:t>Att komplettera den representativa demokratin</a:t>
            </a:r>
          </a:p>
          <a:p>
            <a:pPr algn="ctr">
              <a:lnSpc>
                <a:spcPts val="1800"/>
              </a:lnSpc>
            </a:pPr>
            <a:r>
              <a:rPr lang="sv-SE" b="1" i="1" dirty="0"/>
              <a:t>med en perspektiv demokrati (medborgarråd)</a:t>
            </a:r>
          </a:p>
          <a:p>
            <a:pPr algn="ctr">
              <a:lnSpc>
                <a:spcPts val="1800"/>
              </a:lnSpc>
            </a:pPr>
            <a:r>
              <a:rPr lang="sv-SE" b="1" i="1" dirty="0"/>
              <a:t>för att utforma lokala samhällskontrakt</a:t>
            </a:r>
            <a:r>
              <a:rPr lang="sv-SE" sz="2000" b="1" i="1" dirty="0"/>
              <a:t> </a:t>
            </a:r>
            <a:endParaRPr lang="sv-SE" sz="1600" b="1" i="1" dirty="0"/>
          </a:p>
          <a:p>
            <a:pPr algn="ctr">
              <a:lnSpc>
                <a:spcPts val="1500"/>
              </a:lnSpc>
            </a:pPr>
            <a:r>
              <a:rPr lang="sv-SE" sz="1400" b="1" i="1" dirty="0"/>
              <a:t>(samverkansavtal för olika samhällsfrågor </a:t>
            </a:r>
          </a:p>
          <a:p>
            <a:pPr algn="ctr">
              <a:lnSpc>
                <a:spcPts val="1500"/>
              </a:lnSpc>
            </a:pPr>
            <a:r>
              <a:rPr lang="sv-SE" sz="1400" b="1" i="1" dirty="0"/>
              <a:t>och berörda aktörer)</a:t>
            </a:r>
          </a:p>
        </p:txBody>
      </p:sp>
      <p:sp>
        <p:nvSpPr>
          <p:cNvPr id="15" name="textruta 14">
            <a:extLst>
              <a:ext uri="{FF2B5EF4-FFF2-40B4-BE49-F238E27FC236}">
                <a16:creationId xmlns:a16="http://schemas.microsoft.com/office/drawing/2014/main" id="{C24A35E3-2C95-23B0-2C48-6BA46195B45A}"/>
              </a:ext>
            </a:extLst>
          </p:cNvPr>
          <p:cNvSpPr txBox="1"/>
          <p:nvPr/>
        </p:nvSpPr>
        <p:spPr>
          <a:xfrm>
            <a:off x="587924" y="3155414"/>
            <a:ext cx="3394519" cy="523220"/>
          </a:xfrm>
          <a:prstGeom prst="rect">
            <a:avLst/>
          </a:prstGeom>
          <a:noFill/>
        </p:spPr>
        <p:txBody>
          <a:bodyPr wrap="none" rtlCol="0">
            <a:spAutoFit/>
          </a:bodyPr>
          <a:lstStyle/>
          <a:p>
            <a:pPr algn="ctr"/>
            <a:r>
              <a:rPr lang="sv-SE" sz="1400" b="1" i="1" dirty="0">
                <a:solidFill>
                  <a:srgbClr val="FF0000"/>
                </a:solidFill>
              </a:rPr>
              <a:t>En politik för en levande demokrati</a:t>
            </a:r>
          </a:p>
          <a:p>
            <a:pPr algn="ctr"/>
            <a:r>
              <a:rPr lang="sv-SE" sz="1400" b="1" i="1" dirty="0">
                <a:solidFill>
                  <a:srgbClr val="FF0000"/>
                </a:solidFill>
              </a:rPr>
              <a:t>Regeringen Reinfeldts skrivelse 2013/14:61</a:t>
            </a:r>
          </a:p>
        </p:txBody>
      </p:sp>
      <p:sp>
        <p:nvSpPr>
          <p:cNvPr id="20" name="textruta 19">
            <a:extLst>
              <a:ext uri="{FF2B5EF4-FFF2-40B4-BE49-F238E27FC236}">
                <a16:creationId xmlns:a16="http://schemas.microsoft.com/office/drawing/2014/main" id="{13E2CEE0-D476-0F14-B7CE-B0A43251E4B9}"/>
              </a:ext>
            </a:extLst>
          </p:cNvPr>
          <p:cNvSpPr txBox="1"/>
          <p:nvPr/>
        </p:nvSpPr>
        <p:spPr>
          <a:xfrm>
            <a:off x="128322" y="2352133"/>
            <a:ext cx="4313724" cy="812979"/>
          </a:xfrm>
          <a:prstGeom prst="rect">
            <a:avLst/>
          </a:prstGeom>
          <a:noFill/>
        </p:spPr>
        <p:txBody>
          <a:bodyPr wrap="square" rtlCol="0">
            <a:spAutoFit/>
          </a:bodyPr>
          <a:lstStyle/>
          <a:p>
            <a:pPr algn="ctr">
              <a:lnSpc>
                <a:spcPts val="1400"/>
              </a:lnSpc>
            </a:pPr>
            <a:r>
              <a:rPr lang="sv-SE" sz="1400" b="1" dirty="0"/>
              <a:t>”För att folkstyrets former ska vara relevanta måste demokratin ständigt utvecklas… (…)… det är viktigt att var och en kan göra sin röst hörd på andra sätt än att rösta i de allmänna valen”</a:t>
            </a:r>
          </a:p>
        </p:txBody>
      </p:sp>
      <p:pic>
        <p:nvPicPr>
          <p:cNvPr id="5" name="Bildobjekt 4">
            <a:extLst>
              <a:ext uri="{FF2B5EF4-FFF2-40B4-BE49-F238E27FC236}">
                <a16:creationId xmlns:a16="http://schemas.microsoft.com/office/drawing/2014/main" id="{C7A8D82C-CF1E-2FD5-6C87-FF68CFFBC8B7}"/>
              </a:ext>
            </a:extLst>
          </p:cNvPr>
          <p:cNvPicPr>
            <a:picLocks noChangeAspect="1"/>
          </p:cNvPicPr>
          <p:nvPr/>
        </p:nvPicPr>
        <p:blipFill>
          <a:blip r:embed="rId11"/>
          <a:stretch>
            <a:fillRect/>
          </a:stretch>
        </p:blipFill>
        <p:spPr>
          <a:xfrm>
            <a:off x="8857234" y="5850384"/>
            <a:ext cx="3000375" cy="766921"/>
          </a:xfrm>
          <a:prstGeom prst="rect">
            <a:avLst/>
          </a:prstGeom>
        </p:spPr>
      </p:pic>
      <p:pic>
        <p:nvPicPr>
          <p:cNvPr id="1026" name="Picture 2" descr="Social Innovation Skåne - Från Överenskommelsen - dialog mellan idéburna  organisationer och det offentliga Idag arrangeras halvdagskonferensen &quot;Få  koll på civilsamhället&quot; som utforskar hur kartläggningar kan bli ett  verktyg för att förstå">
            <a:extLst>
              <a:ext uri="{FF2B5EF4-FFF2-40B4-BE49-F238E27FC236}">
                <a16:creationId xmlns:a16="http://schemas.microsoft.com/office/drawing/2014/main" id="{91124BA0-51EC-9BFB-812D-AD981FCF796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54517" y="4507737"/>
            <a:ext cx="1582897" cy="779209"/>
          </a:xfrm>
          <a:prstGeom prst="rect">
            <a:avLst/>
          </a:prstGeom>
          <a:noFill/>
          <a:extLst>
            <a:ext uri="{909E8E84-426E-40DD-AFC4-6F175D3DCCD1}">
              <a14:hiddenFill xmlns:a14="http://schemas.microsoft.com/office/drawing/2010/main">
                <a:solidFill>
                  <a:srgbClr val="FFFFFF"/>
                </a:solidFill>
              </a14:hiddenFill>
            </a:ext>
          </a:extLst>
        </p:spPr>
      </p:pic>
      <p:sp>
        <p:nvSpPr>
          <p:cNvPr id="25" name="textruta 24">
            <a:extLst>
              <a:ext uri="{FF2B5EF4-FFF2-40B4-BE49-F238E27FC236}">
                <a16:creationId xmlns:a16="http://schemas.microsoft.com/office/drawing/2014/main" id="{A51B18A5-0835-FA86-819C-EDAF92CA40FD}"/>
              </a:ext>
            </a:extLst>
          </p:cNvPr>
          <p:cNvSpPr txBox="1"/>
          <p:nvPr/>
        </p:nvSpPr>
        <p:spPr>
          <a:xfrm>
            <a:off x="3980047" y="4419155"/>
            <a:ext cx="2591814" cy="830997"/>
          </a:xfrm>
          <a:prstGeom prst="rect">
            <a:avLst/>
          </a:prstGeom>
          <a:noFill/>
        </p:spPr>
        <p:txBody>
          <a:bodyPr wrap="square" rtlCol="0">
            <a:spAutoFit/>
          </a:bodyPr>
          <a:lstStyle/>
          <a:p>
            <a:pPr algn="r"/>
            <a:r>
              <a:rPr lang="sv-SE" sz="2000" b="1" i="1" dirty="0"/>
              <a:t>Tillsammanskontrakt</a:t>
            </a:r>
            <a:endParaRPr lang="sv-SE" sz="2000" dirty="0"/>
          </a:p>
          <a:p>
            <a:pPr algn="r"/>
            <a:r>
              <a:rPr lang="sv-SE" sz="1400" dirty="0">
                <a:hlinkClick r:id="rId13">
                  <a:extLst>
                    <a:ext uri="{A12FA001-AC4F-418D-AE19-62706E023703}">
                      <ahyp:hlinkClr xmlns:ahyp="http://schemas.microsoft.com/office/drawing/2018/hyperlinkcolor" val="tx"/>
                    </a:ext>
                  </a:extLst>
                </a:hlinkClick>
              </a:rPr>
              <a:t>https</a:t>
            </a:r>
            <a:r>
              <a:rPr lang="sv-SE" sz="1400" dirty="0">
                <a:hlinkClick r:id="" action="ppaction://noaction">
                  <a:extLst>
                    <a:ext uri="{A12FA001-AC4F-418D-AE19-62706E023703}">
                      <ahyp:hlinkClr xmlns:ahyp="http://schemas.microsoft.com/office/drawing/2018/hyperlinkcolor" val="tx"/>
                    </a:ext>
                  </a:extLst>
                </a:hlinkClick>
              </a:rPr>
              <a:t>://www.youtube.com</a:t>
            </a:r>
          </a:p>
          <a:p>
            <a:pPr algn="r"/>
            <a:r>
              <a:rPr lang="sv-SE" sz="1400" dirty="0">
                <a:hlinkClick r:id="" action="ppaction://noaction">
                  <a:extLst>
                    <a:ext uri="{A12FA001-AC4F-418D-AE19-62706E023703}">
                      <ahyp:hlinkClr xmlns:ahyp="http://schemas.microsoft.com/office/drawing/2018/hyperlinkcolor" val="tx"/>
                    </a:ext>
                  </a:extLst>
                </a:hlinkClick>
              </a:rPr>
              <a:t>/watch?v=</a:t>
            </a:r>
            <a:r>
              <a:rPr lang="sv-SE" sz="1400" dirty="0" err="1">
                <a:hlinkClick r:id="rId13">
                  <a:extLst>
                    <a:ext uri="{A12FA001-AC4F-418D-AE19-62706E023703}">
                      <ahyp:hlinkClr xmlns:ahyp="http://schemas.microsoft.com/office/drawing/2018/hyperlinkcolor" val="tx"/>
                    </a:ext>
                  </a:extLst>
                </a:hlinkClick>
              </a:rPr>
              <a:t>BQvXFVVFniI</a:t>
            </a:r>
            <a:endParaRPr lang="sv-SE" sz="1400" dirty="0"/>
          </a:p>
        </p:txBody>
      </p:sp>
      <p:pic>
        <p:nvPicPr>
          <p:cNvPr id="27" name="Bildobjekt 26">
            <a:extLst>
              <a:ext uri="{FF2B5EF4-FFF2-40B4-BE49-F238E27FC236}">
                <a16:creationId xmlns:a16="http://schemas.microsoft.com/office/drawing/2014/main" id="{5E3A996C-0518-1C24-3C99-1282B8FDDD96}"/>
              </a:ext>
            </a:extLst>
          </p:cNvPr>
          <p:cNvPicPr>
            <a:picLocks noChangeAspect="1"/>
          </p:cNvPicPr>
          <p:nvPr/>
        </p:nvPicPr>
        <p:blipFill>
          <a:blip r:embed="rId14"/>
          <a:stretch>
            <a:fillRect/>
          </a:stretch>
        </p:blipFill>
        <p:spPr>
          <a:xfrm>
            <a:off x="7198756" y="5777027"/>
            <a:ext cx="1042061" cy="779209"/>
          </a:xfrm>
          <a:prstGeom prst="rect">
            <a:avLst/>
          </a:prstGeom>
        </p:spPr>
      </p:pic>
      <p:sp>
        <p:nvSpPr>
          <p:cNvPr id="28" name="textruta 27">
            <a:extLst>
              <a:ext uri="{FF2B5EF4-FFF2-40B4-BE49-F238E27FC236}">
                <a16:creationId xmlns:a16="http://schemas.microsoft.com/office/drawing/2014/main" id="{57FFFB5F-10BA-7D58-8C7C-997F55593C82}"/>
              </a:ext>
            </a:extLst>
          </p:cNvPr>
          <p:cNvSpPr txBox="1"/>
          <p:nvPr/>
        </p:nvSpPr>
        <p:spPr>
          <a:xfrm>
            <a:off x="6862388" y="5187324"/>
            <a:ext cx="1793056" cy="633443"/>
          </a:xfrm>
          <a:prstGeom prst="rect">
            <a:avLst/>
          </a:prstGeom>
          <a:noFill/>
        </p:spPr>
        <p:txBody>
          <a:bodyPr wrap="none" rtlCol="0">
            <a:spAutoFit/>
          </a:bodyPr>
          <a:lstStyle/>
          <a:p>
            <a:pPr algn="ctr">
              <a:lnSpc>
                <a:spcPts val="1400"/>
              </a:lnSpc>
            </a:pPr>
            <a:r>
              <a:rPr lang="sv-SE" sz="1400" b="1" dirty="0"/>
              <a:t>Värdegrunder och</a:t>
            </a:r>
          </a:p>
          <a:p>
            <a:pPr algn="ctr">
              <a:lnSpc>
                <a:spcPts val="1400"/>
              </a:lnSpc>
            </a:pPr>
            <a:r>
              <a:rPr lang="sv-SE" sz="1400" b="1" dirty="0"/>
              <a:t>vägledande principer </a:t>
            </a:r>
          </a:p>
          <a:p>
            <a:pPr algn="ctr">
              <a:lnSpc>
                <a:spcPts val="1400"/>
              </a:lnSpc>
            </a:pPr>
            <a:r>
              <a:rPr lang="sv-SE" sz="1400" b="1" dirty="0"/>
              <a:t>för samarbetet</a:t>
            </a:r>
            <a:endParaRPr lang="en-GB" sz="1400" b="1" dirty="0"/>
          </a:p>
        </p:txBody>
      </p:sp>
      <p:pic>
        <p:nvPicPr>
          <p:cNvPr id="2050" name="Picture 2" descr="Påverkan Archives - Page 4 of 7 - LSU">
            <a:extLst>
              <a:ext uri="{FF2B5EF4-FFF2-40B4-BE49-F238E27FC236}">
                <a16:creationId xmlns:a16="http://schemas.microsoft.com/office/drawing/2014/main" id="{FB33ADFC-10D8-93B8-79ED-C2853D55BB6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4538" y="296110"/>
            <a:ext cx="1956698" cy="1169551"/>
          </a:xfrm>
          <a:prstGeom prst="rect">
            <a:avLst/>
          </a:prstGeom>
          <a:noFill/>
          <a:extLst>
            <a:ext uri="{909E8E84-426E-40DD-AFC4-6F175D3DCCD1}">
              <a14:hiddenFill xmlns:a14="http://schemas.microsoft.com/office/drawing/2010/main">
                <a:solidFill>
                  <a:srgbClr val="FFFFFF"/>
                </a:solidFill>
              </a14:hiddenFill>
            </a:ext>
          </a:extLst>
        </p:spPr>
      </p:pic>
      <p:sp>
        <p:nvSpPr>
          <p:cNvPr id="4" name="textruta 3">
            <a:extLst>
              <a:ext uri="{FF2B5EF4-FFF2-40B4-BE49-F238E27FC236}">
                <a16:creationId xmlns:a16="http://schemas.microsoft.com/office/drawing/2014/main" id="{D62B7101-99BC-B9F4-C946-C2F657A6B53B}"/>
              </a:ext>
            </a:extLst>
          </p:cNvPr>
          <p:cNvSpPr txBox="1"/>
          <p:nvPr/>
        </p:nvSpPr>
        <p:spPr>
          <a:xfrm>
            <a:off x="3341092" y="127240"/>
            <a:ext cx="5719066" cy="861774"/>
          </a:xfrm>
          <a:prstGeom prst="rect">
            <a:avLst/>
          </a:prstGeom>
          <a:solidFill>
            <a:srgbClr val="43B368"/>
          </a:solidFill>
        </p:spPr>
        <p:txBody>
          <a:bodyPr wrap="none" rtlCol="0">
            <a:spAutoFit/>
          </a:bodyPr>
          <a:lstStyle/>
          <a:p>
            <a:pPr algn="ctr"/>
            <a:r>
              <a:rPr lang="sv-SE" b="1" dirty="0">
                <a:solidFill>
                  <a:schemeClr val="bg1"/>
                </a:solidFill>
              </a:rPr>
              <a:t>Att ompröva synen på makt</a:t>
            </a:r>
          </a:p>
          <a:p>
            <a:pPr algn="ctr"/>
            <a:r>
              <a:rPr lang="sv-SE" sz="1400" b="1" dirty="0">
                <a:solidFill>
                  <a:schemeClr val="bg1"/>
                </a:solidFill>
              </a:rPr>
              <a:t>makt </a:t>
            </a:r>
            <a:r>
              <a:rPr lang="sv-SE" sz="1600" b="1" i="1" dirty="0">
                <a:solidFill>
                  <a:schemeClr val="bg1"/>
                </a:solidFill>
              </a:rPr>
              <a:t>till</a:t>
            </a:r>
            <a:r>
              <a:rPr lang="sv-SE" sz="1400" b="1" dirty="0">
                <a:solidFill>
                  <a:schemeClr val="bg1"/>
                </a:solidFill>
              </a:rPr>
              <a:t> någonting istället för makt </a:t>
            </a:r>
            <a:r>
              <a:rPr lang="sv-SE" sz="1600" b="1" i="1" dirty="0">
                <a:solidFill>
                  <a:schemeClr val="bg1"/>
                </a:solidFill>
              </a:rPr>
              <a:t>över</a:t>
            </a:r>
            <a:r>
              <a:rPr lang="sv-SE" sz="1400" b="1" dirty="0">
                <a:solidFill>
                  <a:schemeClr val="bg1"/>
                </a:solidFill>
              </a:rPr>
              <a:t> något</a:t>
            </a:r>
          </a:p>
          <a:p>
            <a:pPr algn="ctr"/>
            <a:r>
              <a:rPr lang="sv-SE" sz="1600" b="1" dirty="0">
                <a:solidFill>
                  <a:schemeClr val="bg1"/>
                </a:solidFill>
              </a:rPr>
              <a:t>Vikten av maktdelning: problemformulering - tolkningsföreträdet</a:t>
            </a:r>
            <a:endParaRPr lang="sv-SE" sz="1600" dirty="0">
              <a:solidFill>
                <a:schemeClr val="bg1"/>
              </a:solidFill>
            </a:endParaRPr>
          </a:p>
        </p:txBody>
      </p:sp>
    </p:spTree>
    <p:extLst>
      <p:ext uri="{BB962C8B-B14F-4D97-AF65-F5344CB8AC3E}">
        <p14:creationId xmlns:p14="http://schemas.microsoft.com/office/powerpoint/2010/main" val="222601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additive="base">
                                        <p:cTn id="57" dur="500" fill="hold"/>
                                        <p:tgtEl>
                                          <p:spTgt spid="26"/>
                                        </p:tgtEl>
                                        <p:attrNameLst>
                                          <p:attrName>ppt_x</p:attrName>
                                        </p:attrNameLst>
                                      </p:cBhvr>
                                      <p:tavLst>
                                        <p:tav tm="0">
                                          <p:val>
                                            <p:strVal val="#ppt_x"/>
                                          </p:val>
                                        </p:tav>
                                        <p:tav tm="100000">
                                          <p:val>
                                            <p:strVal val="#ppt_x"/>
                                          </p:val>
                                        </p:tav>
                                      </p:tavLst>
                                    </p:anim>
                                    <p:anim calcmode="lin" valueType="num">
                                      <p:cBhvr additive="base">
                                        <p:cTn id="58" dur="500" fill="hold"/>
                                        <p:tgtEl>
                                          <p:spTgt spid="26"/>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additive="base">
                                        <p:cTn id="65" dur="500" fill="hold"/>
                                        <p:tgtEl>
                                          <p:spTgt spid="7"/>
                                        </p:tgtEl>
                                        <p:attrNameLst>
                                          <p:attrName>ppt_x</p:attrName>
                                        </p:attrNameLst>
                                      </p:cBhvr>
                                      <p:tavLst>
                                        <p:tav tm="0">
                                          <p:val>
                                            <p:strVal val="#ppt_x"/>
                                          </p:val>
                                        </p:tav>
                                        <p:tav tm="100000">
                                          <p:val>
                                            <p:strVal val="#ppt_x"/>
                                          </p:val>
                                        </p:tav>
                                      </p:tavLst>
                                    </p:anim>
                                    <p:anim calcmode="lin" valueType="num">
                                      <p:cBhvr additive="base">
                                        <p:cTn id="66" dur="500" fill="hold"/>
                                        <p:tgtEl>
                                          <p:spTgt spid="7"/>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additive="base">
                                        <p:cTn id="69" dur="500" fill="hold"/>
                                        <p:tgtEl>
                                          <p:spTgt spid="24"/>
                                        </p:tgtEl>
                                        <p:attrNameLst>
                                          <p:attrName>ppt_x</p:attrName>
                                        </p:attrNameLst>
                                      </p:cBhvr>
                                      <p:tavLst>
                                        <p:tav tm="0">
                                          <p:val>
                                            <p:strVal val="#ppt_x"/>
                                          </p:val>
                                        </p:tav>
                                        <p:tav tm="100000">
                                          <p:val>
                                            <p:strVal val="#ppt_x"/>
                                          </p:val>
                                        </p:tav>
                                      </p:tavLst>
                                    </p:anim>
                                    <p:anim calcmode="lin" valueType="num">
                                      <p:cBhvr additive="base">
                                        <p:cTn id="70" dur="500" fill="hold"/>
                                        <p:tgtEl>
                                          <p:spTgt spid="24"/>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additive="base">
                                        <p:cTn id="73" dur="500" fill="hold"/>
                                        <p:tgtEl>
                                          <p:spTgt spid="10"/>
                                        </p:tgtEl>
                                        <p:attrNameLst>
                                          <p:attrName>ppt_x</p:attrName>
                                        </p:attrNameLst>
                                      </p:cBhvr>
                                      <p:tavLst>
                                        <p:tav tm="0">
                                          <p:val>
                                            <p:strVal val="#ppt_x"/>
                                          </p:val>
                                        </p:tav>
                                        <p:tav tm="100000">
                                          <p:val>
                                            <p:strVal val="#ppt_x"/>
                                          </p:val>
                                        </p:tav>
                                      </p:tavLst>
                                    </p:anim>
                                    <p:anim calcmode="lin" valueType="num">
                                      <p:cBhvr additive="base">
                                        <p:cTn id="74" dur="500" fill="hold"/>
                                        <p:tgtEl>
                                          <p:spTgt spid="10"/>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5"/>
                                        </p:tgtEl>
                                        <p:attrNameLst>
                                          <p:attrName>style.visibility</p:attrName>
                                        </p:attrNameLst>
                                      </p:cBhvr>
                                      <p:to>
                                        <p:strVal val="visible"/>
                                      </p:to>
                                    </p:set>
                                    <p:anim calcmode="lin" valueType="num">
                                      <p:cBhvr additive="base">
                                        <p:cTn id="77" dur="500" fill="hold"/>
                                        <p:tgtEl>
                                          <p:spTgt spid="5"/>
                                        </p:tgtEl>
                                        <p:attrNameLst>
                                          <p:attrName>ppt_x</p:attrName>
                                        </p:attrNameLst>
                                      </p:cBhvr>
                                      <p:tavLst>
                                        <p:tav tm="0">
                                          <p:val>
                                            <p:strVal val="#ppt_x"/>
                                          </p:val>
                                        </p:tav>
                                        <p:tav tm="100000">
                                          <p:val>
                                            <p:strVal val="#ppt_x"/>
                                          </p:val>
                                        </p:tav>
                                      </p:tavLst>
                                    </p:anim>
                                    <p:anim calcmode="lin" valueType="num">
                                      <p:cBhvr additive="base">
                                        <p:cTn id="7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anim calcmode="lin" valueType="num">
                                      <p:cBhvr additive="base">
                                        <p:cTn id="83" dur="500" fill="hold"/>
                                        <p:tgtEl>
                                          <p:spTgt spid="25"/>
                                        </p:tgtEl>
                                        <p:attrNameLst>
                                          <p:attrName>ppt_x</p:attrName>
                                        </p:attrNameLst>
                                      </p:cBhvr>
                                      <p:tavLst>
                                        <p:tav tm="0">
                                          <p:val>
                                            <p:strVal val="#ppt_x"/>
                                          </p:val>
                                        </p:tav>
                                        <p:tav tm="100000">
                                          <p:val>
                                            <p:strVal val="#ppt_x"/>
                                          </p:val>
                                        </p:tav>
                                      </p:tavLst>
                                    </p:anim>
                                    <p:anim calcmode="lin" valueType="num">
                                      <p:cBhvr additive="base">
                                        <p:cTn id="84" dur="500" fill="hold"/>
                                        <p:tgtEl>
                                          <p:spTgt spid="25"/>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3"/>
                                        </p:tgtEl>
                                        <p:attrNameLst>
                                          <p:attrName>style.visibility</p:attrName>
                                        </p:attrNameLst>
                                      </p:cBhvr>
                                      <p:to>
                                        <p:strVal val="visible"/>
                                      </p:to>
                                    </p:set>
                                    <p:anim calcmode="lin" valueType="num">
                                      <p:cBhvr additive="base">
                                        <p:cTn id="87" dur="500" fill="hold"/>
                                        <p:tgtEl>
                                          <p:spTgt spid="3"/>
                                        </p:tgtEl>
                                        <p:attrNameLst>
                                          <p:attrName>ppt_x</p:attrName>
                                        </p:attrNameLst>
                                      </p:cBhvr>
                                      <p:tavLst>
                                        <p:tav tm="0">
                                          <p:val>
                                            <p:strVal val="#ppt_x"/>
                                          </p:val>
                                        </p:tav>
                                        <p:tav tm="100000">
                                          <p:val>
                                            <p:strVal val="#ppt_x"/>
                                          </p:val>
                                        </p:tav>
                                      </p:tavLst>
                                    </p:anim>
                                    <p:anim calcmode="lin" valueType="num">
                                      <p:cBhvr additive="base">
                                        <p:cTn id="88" dur="500" fill="hold"/>
                                        <p:tgtEl>
                                          <p:spTgt spid="3"/>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17"/>
                                        </p:tgtEl>
                                        <p:attrNameLst>
                                          <p:attrName>style.visibility</p:attrName>
                                        </p:attrNameLst>
                                      </p:cBhvr>
                                      <p:to>
                                        <p:strVal val="visible"/>
                                      </p:to>
                                    </p:set>
                                    <p:anim calcmode="lin" valueType="num">
                                      <p:cBhvr additive="base">
                                        <p:cTn id="91" dur="500" fill="hold"/>
                                        <p:tgtEl>
                                          <p:spTgt spid="17"/>
                                        </p:tgtEl>
                                        <p:attrNameLst>
                                          <p:attrName>ppt_x</p:attrName>
                                        </p:attrNameLst>
                                      </p:cBhvr>
                                      <p:tavLst>
                                        <p:tav tm="0">
                                          <p:val>
                                            <p:strVal val="#ppt_x"/>
                                          </p:val>
                                        </p:tav>
                                        <p:tav tm="100000">
                                          <p:val>
                                            <p:strVal val="#ppt_x"/>
                                          </p:val>
                                        </p:tav>
                                      </p:tavLst>
                                    </p:anim>
                                    <p:anim calcmode="lin" valueType="num">
                                      <p:cBhvr additive="base">
                                        <p:cTn id="9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1026"/>
                                        </p:tgtEl>
                                        <p:attrNameLst>
                                          <p:attrName>style.visibility</p:attrName>
                                        </p:attrNameLst>
                                      </p:cBhvr>
                                      <p:to>
                                        <p:strVal val="visible"/>
                                      </p:to>
                                    </p:set>
                                    <p:anim calcmode="lin" valueType="num">
                                      <p:cBhvr additive="base">
                                        <p:cTn id="97" dur="500" fill="hold"/>
                                        <p:tgtEl>
                                          <p:spTgt spid="1026"/>
                                        </p:tgtEl>
                                        <p:attrNameLst>
                                          <p:attrName>ppt_x</p:attrName>
                                        </p:attrNameLst>
                                      </p:cBhvr>
                                      <p:tavLst>
                                        <p:tav tm="0">
                                          <p:val>
                                            <p:strVal val="#ppt_x"/>
                                          </p:val>
                                        </p:tav>
                                        <p:tav tm="100000">
                                          <p:val>
                                            <p:strVal val="#ppt_x"/>
                                          </p:val>
                                        </p:tav>
                                      </p:tavLst>
                                    </p:anim>
                                    <p:anim calcmode="lin" valueType="num">
                                      <p:cBhvr additive="base">
                                        <p:cTn id="98" dur="500" fill="hold"/>
                                        <p:tgtEl>
                                          <p:spTgt spid="1026"/>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8"/>
                                        </p:tgtEl>
                                        <p:attrNameLst>
                                          <p:attrName>style.visibility</p:attrName>
                                        </p:attrNameLst>
                                      </p:cBhvr>
                                      <p:to>
                                        <p:strVal val="visible"/>
                                      </p:to>
                                    </p:set>
                                    <p:anim calcmode="lin" valueType="num">
                                      <p:cBhvr additive="base">
                                        <p:cTn id="101" dur="500" fill="hold"/>
                                        <p:tgtEl>
                                          <p:spTgt spid="28"/>
                                        </p:tgtEl>
                                        <p:attrNameLst>
                                          <p:attrName>ppt_x</p:attrName>
                                        </p:attrNameLst>
                                      </p:cBhvr>
                                      <p:tavLst>
                                        <p:tav tm="0">
                                          <p:val>
                                            <p:strVal val="#ppt_x"/>
                                          </p:val>
                                        </p:tav>
                                        <p:tav tm="100000">
                                          <p:val>
                                            <p:strVal val="#ppt_x"/>
                                          </p:val>
                                        </p:tav>
                                      </p:tavLst>
                                    </p:anim>
                                    <p:anim calcmode="lin" valueType="num">
                                      <p:cBhvr additive="base">
                                        <p:cTn id="102" dur="500" fill="hold"/>
                                        <p:tgtEl>
                                          <p:spTgt spid="28"/>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27"/>
                                        </p:tgtEl>
                                        <p:attrNameLst>
                                          <p:attrName>style.visibility</p:attrName>
                                        </p:attrNameLst>
                                      </p:cBhvr>
                                      <p:to>
                                        <p:strVal val="visible"/>
                                      </p:to>
                                    </p:set>
                                    <p:anim calcmode="lin" valueType="num">
                                      <p:cBhvr additive="base">
                                        <p:cTn id="105" dur="500" fill="hold"/>
                                        <p:tgtEl>
                                          <p:spTgt spid="27"/>
                                        </p:tgtEl>
                                        <p:attrNameLst>
                                          <p:attrName>ppt_x</p:attrName>
                                        </p:attrNameLst>
                                      </p:cBhvr>
                                      <p:tavLst>
                                        <p:tav tm="0">
                                          <p:val>
                                            <p:strVal val="#ppt_x"/>
                                          </p:val>
                                        </p:tav>
                                        <p:tav tm="100000">
                                          <p:val>
                                            <p:strVal val="#ppt_x"/>
                                          </p:val>
                                        </p:tav>
                                      </p:tavLst>
                                    </p:anim>
                                    <p:anim calcmode="lin" valueType="num">
                                      <p:cBhvr additive="base">
                                        <p:cTn id="10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grpId="0" nodeType="clickEffect">
                                  <p:stCondLst>
                                    <p:cond delay="0"/>
                                  </p:stCondLst>
                                  <p:childTnLst>
                                    <p:set>
                                      <p:cBhvr>
                                        <p:cTn id="110" dur="1" fill="hold">
                                          <p:stCondLst>
                                            <p:cond delay="0"/>
                                          </p:stCondLst>
                                        </p:cTn>
                                        <p:tgtEl>
                                          <p:spTgt spid="4"/>
                                        </p:tgtEl>
                                        <p:attrNameLst>
                                          <p:attrName>style.visibility</p:attrName>
                                        </p:attrNameLst>
                                      </p:cBhvr>
                                      <p:to>
                                        <p:strVal val="visible"/>
                                      </p:to>
                                    </p:set>
                                    <p:anim calcmode="lin" valueType="num">
                                      <p:cBhvr additive="base">
                                        <p:cTn id="111" dur="500" fill="hold"/>
                                        <p:tgtEl>
                                          <p:spTgt spid="4"/>
                                        </p:tgtEl>
                                        <p:attrNameLst>
                                          <p:attrName>ppt_x</p:attrName>
                                        </p:attrNameLst>
                                      </p:cBhvr>
                                      <p:tavLst>
                                        <p:tav tm="0">
                                          <p:val>
                                            <p:strVal val="#ppt_x"/>
                                          </p:val>
                                        </p:tav>
                                        <p:tav tm="100000">
                                          <p:val>
                                            <p:strVal val="#ppt_x"/>
                                          </p:val>
                                        </p:tav>
                                      </p:tavLst>
                                    </p:anim>
                                    <p:anim calcmode="lin" valueType="num">
                                      <p:cBhvr additive="base">
                                        <p:cTn id="1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6" grpId="0"/>
      <p:bldP spid="26" grpId="0"/>
      <p:bldP spid="24" grpId="0"/>
      <p:bldP spid="17" grpId="0"/>
      <p:bldP spid="13" grpId="0"/>
      <p:bldP spid="15" grpId="0"/>
      <p:bldP spid="20" grpId="0"/>
      <p:bldP spid="25" grpId="0"/>
      <p:bldP spid="28"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a:extLst>
              <a:ext uri="{FF2B5EF4-FFF2-40B4-BE49-F238E27FC236}">
                <a16:creationId xmlns:a16="http://schemas.microsoft.com/office/drawing/2014/main" id="{33DE9636-1874-01FB-DD02-D93E4A2FF8C9}"/>
              </a:ext>
            </a:extLst>
          </p:cNvPr>
          <p:cNvPicPr>
            <a:picLocks noGrp="1" noChangeAspect="1"/>
          </p:cNvPicPr>
          <p:nvPr>
            <p:ph idx="1"/>
          </p:nvPr>
        </p:nvPicPr>
        <p:blipFill>
          <a:blip r:embed="rId2"/>
          <a:stretch>
            <a:fillRect/>
          </a:stretch>
        </p:blipFill>
        <p:spPr>
          <a:xfrm>
            <a:off x="4519447" y="1825625"/>
            <a:ext cx="6453353" cy="4007616"/>
          </a:xfrm>
        </p:spPr>
      </p:pic>
      <p:pic>
        <p:nvPicPr>
          <p:cNvPr id="10" name="Bildobjekt 9">
            <a:extLst>
              <a:ext uri="{FF2B5EF4-FFF2-40B4-BE49-F238E27FC236}">
                <a16:creationId xmlns:a16="http://schemas.microsoft.com/office/drawing/2014/main" id="{EADEFA56-64F4-42B3-FC5A-479AE5ABE81B}"/>
              </a:ext>
            </a:extLst>
          </p:cNvPr>
          <p:cNvPicPr>
            <a:picLocks noChangeAspect="1"/>
          </p:cNvPicPr>
          <p:nvPr/>
        </p:nvPicPr>
        <p:blipFill>
          <a:blip r:embed="rId3"/>
          <a:stretch>
            <a:fillRect/>
          </a:stretch>
        </p:blipFill>
        <p:spPr>
          <a:xfrm>
            <a:off x="608438" y="921308"/>
            <a:ext cx="2888867" cy="722868"/>
          </a:xfrm>
          <a:prstGeom prst="rect">
            <a:avLst/>
          </a:prstGeom>
        </p:spPr>
      </p:pic>
      <p:pic>
        <p:nvPicPr>
          <p:cNvPr id="12" name="Bildobjekt 11">
            <a:extLst>
              <a:ext uri="{FF2B5EF4-FFF2-40B4-BE49-F238E27FC236}">
                <a16:creationId xmlns:a16="http://schemas.microsoft.com/office/drawing/2014/main" id="{D406AF3F-8EEA-5308-A023-493490DCEFB1}"/>
              </a:ext>
            </a:extLst>
          </p:cNvPr>
          <p:cNvPicPr>
            <a:picLocks noChangeAspect="1"/>
          </p:cNvPicPr>
          <p:nvPr/>
        </p:nvPicPr>
        <p:blipFill>
          <a:blip r:embed="rId4"/>
          <a:stretch>
            <a:fillRect/>
          </a:stretch>
        </p:blipFill>
        <p:spPr>
          <a:xfrm>
            <a:off x="558432" y="3352866"/>
            <a:ext cx="3121901" cy="642938"/>
          </a:xfrm>
          <a:prstGeom prst="rect">
            <a:avLst/>
          </a:prstGeom>
        </p:spPr>
      </p:pic>
      <p:pic>
        <p:nvPicPr>
          <p:cNvPr id="15" name="Bildobjekt 14">
            <a:extLst>
              <a:ext uri="{FF2B5EF4-FFF2-40B4-BE49-F238E27FC236}">
                <a16:creationId xmlns:a16="http://schemas.microsoft.com/office/drawing/2014/main" id="{24D907A9-0D93-CDBD-42C0-B28D121892DC}"/>
              </a:ext>
            </a:extLst>
          </p:cNvPr>
          <p:cNvPicPr>
            <a:picLocks noChangeAspect="1"/>
          </p:cNvPicPr>
          <p:nvPr/>
        </p:nvPicPr>
        <p:blipFill>
          <a:blip r:embed="rId5"/>
          <a:stretch>
            <a:fillRect/>
          </a:stretch>
        </p:blipFill>
        <p:spPr>
          <a:xfrm>
            <a:off x="558432" y="2602012"/>
            <a:ext cx="3636579" cy="654834"/>
          </a:xfrm>
          <a:prstGeom prst="rect">
            <a:avLst/>
          </a:prstGeom>
        </p:spPr>
      </p:pic>
      <p:pic>
        <p:nvPicPr>
          <p:cNvPr id="21" name="Bildobjekt 20">
            <a:extLst>
              <a:ext uri="{FF2B5EF4-FFF2-40B4-BE49-F238E27FC236}">
                <a16:creationId xmlns:a16="http://schemas.microsoft.com/office/drawing/2014/main" id="{0AF38342-F488-E4D5-823C-60DC0E44E497}"/>
              </a:ext>
            </a:extLst>
          </p:cNvPr>
          <p:cNvPicPr>
            <a:picLocks noChangeAspect="1"/>
          </p:cNvPicPr>
          <p:nvPr/>
        </p:nvPicPr>
        <p:blipFill>
          <a:blip r:embed="rId6"/>
          <a:stretch>
            <a:fillRect/>
          </a:stretch>
        </p:blipFill>
        <p:spPr>
          <a:xfrm>
            <a:off x="639067" y="4116198"/>
            <a:ext cx="2827605" cy="654834"/>
          </a:xfrm>
          <a:prstGeom prst="rect">
            <a:avLst/>
          </a:prstGeom>
        </p:spPr>
      </p:pic>
      <p:pic>
        <p:nvPicPr>
          <p:cNvPr id="24" name="Bildobjekt 23">
            <a:extLst>
              <a:ext uri="{FF2B5EF4-FFF2-40B4-BE49-F238E27FC236}">
                <a16:creationId xmlns:a16="http://schemas.microsoft.com/office/drawing/2014/main" id="{7A774B74-3B43-D51E-992F-C32961F481B4}"/>
              </a:ext>
            </a:extLst>
          </p:cNvPr>
          <p:cNvPicPr>
            <a:picLocks noChangeAspect="1"/>
          </p:cNvPicPr>
          <p:nvPr/>
        </p:nvPicPr>
        <p:blipFill>
          <a:blip r:embed="rId7"/>
          <a:stretch>
            <a:fillRect/>
          </a:stretch>
        </p:blipFill>
        <p:spPr>
          <a:xfrm>
            <a:off x="669699" y="4771032"/>
            <a:ext cx="2827605" cy="982901"/>
          </a:xfrm>
          <a:prstGeom prst="rect">
            <a:avLst/>
          </a:prstGeom>
        </p:spPr>
      </p:pic>
      <p:pic>
        <p:nvPicPr>
          <p:cNvPr id="27" name="Bildobjekt 26">
            <a:extLst>
              <a:ext uri="{FF2B5EF4-FFF2-40B4-BE49-F238E27FC236}">
                <a16:creationId xmlns:a16="http://schemas.microsoft.com/office/drawing/2014/main" id="{03DB746F-2B3B-64D5-C0BC-7A6141A54FB5}"/>
              </a:ext>
            </a:extLst>
          </p:cNvPr>
          <p:cNvPicPr>
            <a:picLocks noChangeAspect="1"/>
          </p:cNvPicPr>
          <p:nvPr/>
        </p:nvPicPr>
        <p:blipFill>
          <a:blip r:embed="rId8"/>
          <a:stretch>
            <a:fillRect/>
          </a:stretch>
        </p:blipFill>
        <p:spPr>
          <a:xfrm>
            <a:off x="639068" y="5748646"/>
            <a:ext cx="3218230" cy="883891"/>
          </a:xfrm>
          <a:prstGeom prst="rect">
            <a:avLst/>
          </a:prstGeom>
        </p:spPr>
      </p:pic>
      <p:sp>
        <p:nvSpPr>
          <p:cNvPr id="28" name="textruta 27">
            <a:extLst>
              <a:ext uri="{FF2B5EF4-FFF2-40B4-BE49-F238E27FC236}">
                <a16:creationId xmlns:a16="http://schemas.microsoft.com/office/drawing/2014/main" id="{9A9A4A37-E593-36DF-AC8E-A9649476F188}"/>
              </a:ext>
            </a:extLst>
          </p:cNvPr>
          <p:cNvSpPr txBox="1"/>
          <p:nvPr/>
        </p:nvSpPr>
        <p:spPr>
          <a:xfrm>
            <a:off x="3941379" y="258631"/>
            <a:ext cx="3126177" cy="523220"/>
          </a:xfrm>
          <a:prstGeom prst="rect">
            <a:avLst/>
          </a:prstGeom>
          <a:noFill/>
        </p:spPr>
        <p:txBody>
          <a:bodyPr wrap="none" rtlCol="0">
            <a:spAutoFit/>
          </a:bodyPr>
          <a:lstStyle/>
          <a:p>
            <a:r>
              <a:rPr lang="sv-SE" sz="2800" dirty="0">
                <a:solidFill>
                  <a:srgbClr val="FF0000"/>
                </a:solidFill>
                <a:latin typeface="Algerian" panose="04020705040A02060702" pitchFamily="82" charset="0"/>
              </a:rPr>
              <a:t>Kriminalpolitik</a:t>
            </a:r>
            <a:endParaRPr lang="en-GB" sz="2800" dirty="0">
              <a:solidFill>
                <a:srgbClr val="FF0000"/>
              </a:solidFill>
              <a:latin typeface="Algerian" panose="04020705040A02060702" pitchFamily="82" charset="0"/>
            </a:endParaRPr>
          </a:p>
        </p:txBody>
      </p:sp>
      <p:pic>
        <p:nvPicPr>
          <p:cNvPr id="30" name="Bildobjekt 29">
            <a:extLst>
              <a:ext uri="{FF2B5EF4-FFF2-40B4-BE49-F238E27FC236}">
                <a16:creationId xmlns:a16="http://schemas.microsoft.com/office/drawing/2014/main" id="{7B6410CE-EED1-9B4B-6230-E0A85F17B393}"/>
              </a:ext>
            </a:extLst>
          </p:cNvPr>
          <p:cNvPicPr>
            <a:picLocks noChangeAspect="1"/>
          </p:cNvPicPr>
          <p:nvPr/>
        </p:nvPicPr>
        <p:blipFill>
          <a:blip r:embed="rId9"/>
          <a:stretch>
            <a:fillRect/>
          </a:stretch>
        </p:blipFill>
        <p:spPr>
          <a:xfrm>
            <a:off x="608437" y="1740397"/>
            <a:ext cx="2888867" cy="722868"/>
          </a:xfrm>
          <a:prstGeom prst="rect">
            <a:avLst/>
          </a:prstGeom>
        </p:spPr>
      </p:pic>
      <p:sp>
        <p:nvSpPr>
          <p:cNvPr id="31" name="textruta 30">
            <a:extLst>
              <a:ext uri="{FF2B5EF4-FFF2-40B4-BE49-F238E27FC236}">
                <a16:creationId xmlns:a16="http://schemas.microsoft.com/office/drawing/2014/main" id="{78B99A90-B28E-1726-7E19-F5D3AEC24F3B}"/>
              </a:ext>
            </a:extLst>
          </p:cNvPr>
          <p:cNvSpPr txBox="1"/>
          <p:nvPr/>
        </p:nvSpPr>
        <p:spPr>
          <a:xfrm>
            <a:off x="5504467" y="871518"/>
            <a:ext cx="4791568" cy="954107"/>
          </a:xfrm>
          <a:prstGeom prst="rect">
            <a:avLst/>
          </a:prstGeom>
          <a:noFill/>
        </p:spPr>
        <p:txBody>
          <a:bodyPr wrap="none" rtlCol="0">
            <a:spAutoFit/>
          </a:bodyPr>
          <a:lstStyle/>
          <a:p>
            <a:pPr algn="ctr"/>
            <a:r>
              <a:rPr lang="sv-SE" sz="2800" b="1" i="1" dirty="0"/>
              <a:t>Den diskursiva förflyttningen </a:t>
            </a:r>
          </a:p>
          <a:p>
            <a:pPr algn="ctr"/>
            <a:r>
              <a:rPr lang="sv-SE" sz="2800" b="1" i="1" dirty="0"/>
              <a:t>påbörjades innan Tidö-avtalet!</a:t>
            </a:r>
            <a:endParaRPr lang="en-GB" sz="2800" b="1" i="1" dirty="0"/>
          </a:p>
        </p:txBody>
      </p:sp>
    </p:spTree>
    <p:extLst>
      <p:ext uri="{BB962C8B-B14F-4D97-AF65-F5344CB8AC3E}">
        <p14:creationId xmlns:p14="http://schemas.microsoft.com/office/powerpoint/2010/main" val="255046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500" fill="hold"/>
                                        <p:tgtEl>
                                          <p:spTgt spid="30"/>
                                        </p:tgtEl>
                                        <p:attrNameLst>
                                          <p:attrName>ppt_x</p:attrName>
                                        </p:attrNameLst>
                                      </p:cBhvr>
                                      <p:tavLst>
                                        <p:tav tm="0">
                                          <p:val>
                                            <p:strVal val="#ppt_x"/>
                                          </p:val>
                                        </p:tav>
                                        <p:tav tm="100000">
                                          <p:val>
                                            <p:strVal val="#ppt_x"/>
                                          </p:val>
                                        </p:tav>
                                      </p:tavLst>
                                    </p:anim>
                                    <p:anim calcmode="lin" valueType="num">
                                      <p:cBhvr additive="base">
                                        <p:cTn id="3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500" fill="hold"/>
                                        <p:tgtEl>
                                          <p:spTgt spid="24"/>
                                        </p:tgtEl>
                                        <p:attrNameLst>
                                          <p:attrName>ppt_x</p:attrName>
                                        </p:attrNameLst>
                                      </p:cBhvr>
                                      <p:tavLst>
                                        <p:tav tm="0">
                                          <p:val>
                                            <p:strVal val="#ppt_x"/>
                                          </p:val>
                                        </p:tav>
                                        <p:tav tm="100000">
                                          <p:val>
                                            <p:strVal val="#ppt_x"/>
                                          </p:val>
                                        </p:tav>
                                      </p:tavLst>
                                    </p:anim>
                                    <p:anim calcmode="lin" valueType="num">
                                      <p:cBhvr additive="base">
                                        <p:cTn id="52" dur="500" fill="hold"/>
                                        <p:tgtEl>
                                          <p:spTgt spid="24"/>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ppt_x"/>
                                          </p:val>
                                        </p:tav>
                                        <p:tav tm="100000">
                                          <p:val>
                                            <p:strVal val="#ppt_x"/>
                                          </p:val>
                                        </p:tav>
                                      </p:tavLst>
                                    </p:anim>
                                    <p:anim calcmode="lin" valueType="num">
                                      <p:cBhvr additive="base">
                                        <p:cTn id="5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CF15D87-F3A7-043C-C37E-661696954FE5}"/>
              </a:ext>
            </a:extLst>
          </p:cNvPr>
          <p:cNvPicPr>
            <a:picLocks noChangeAspect="1"/>
          </p:cNvPicPr>
          <p:nvPr/>
        </p:nvPicPr>
        <p:blipFill>
          <a:blip r:embed="rId2"/>
          <a:stretch>
            <a:fillRect/>
          </a:stretch>
        </p:blipFill>
        <p:spPr>
          <a:xfrm>
            <a:off x="4992414" y="692205"/>
            <a:ext cx="6201432" cy="4351338"/>
          </a:xfrm>
          <a:prstGeom prst="rect">
            <a:avLst/>
          </a:prstGeom>
        </p:spPr>
      </p:pic>
      <p:sp>
        <p:nvSpPr>
          <p:cNvPr id="6" name="textruta 5">
            <a:extLst>
              <a:ext uri="{FF2B5EF4-FFF2-40B4-BE49-F238E27FC236}">
                <a16:creationId xmlns:a16="http://schemas.microsoft.com/office/drawing/2014/main" id="{A8612843-8455-8910-5AEB-DD08FDABE4D6}"/>
              </a:ext>
            </a:extLst>
          </p:cNvPr>
          <p:cNvSpPr txBox="1"/>
          <p:nvPr/>
        </p:nvSpPr>
        <p:spPr>
          <a:xfrm>
            <a:off x="3941379" y="258631"/>
            <a:ext cx="3562194" cy="523220"/>
          </a:xfrm>
          <a:prstGeom prst="rect">
            <a:avLst/>
          </a:prstGeom>
          <a:noFill/>
        </p:spPr>
        <p:txBody>
          <a:bodyPr wrap="none" rtlCol="0">
            <a:spAutoFit/>
          </a:bodyPr>
          <a:lstStyle/>
          <a:p>
            <a:r>
              <a:rPr lang="sv-SE" sz="2800" dirty="0" err="1">
                <a:solidFill>
                  <a:srgbClr val="FF0000"/>
                </a:solidFill>
                <a:latin typeface="Algerian" panose="04020705040A02060702" pitchFamily="82" charset="0"/>
              </a:rPr>
              <a:t>MIGRATIONSpolitik</a:t>
            </a:r>
            <a:endParaRPr lang="en-GB" sz="2800" dirty="0">
              <a:solidFill>
                <a:srgbClr val="FF0000"/>
              </a:solidFill>
              <a:latin typeface="Algerian" panose="04020705040A02060702" pitchFamily="82" charset="0"/>
            </a:endParaRPr>
          </a:p>
        </p:txBody>
      </p:sp>
      <p:sp>
        <p:nvSpPr>
          <p:cNvPr id="7" name="textruta 6">
            <a:extLst>
              <a:ext uri="{FF2B5EF4-FFF2-40B4-BE49-F238E27FC236}">
                <a16:creationId xmlns:a16="http://schemas.microsoft.com/office/drawing/2014/main" id="{10F1EDBD-52DD-1434-EFC1-A60788B1CB27}"/>
              </a:ext>
            </a:extLst>
          </p:cNvPr>
          <p:cNvSpPr txBox="1"/>
          <p:nvPr/>
        </p:nvSpPr>
        <p:spPr>
          <a:xfrm>
            <a:off x="903890" y="1492469"/>
            <a:ext cx="4264565" cy="892552"/>
          </a:xfrm>
          <a:prstGeom prst="rect">
            <a:avLst/>
          </a:prstGeom>
          <a:noFill/>
        </p:spPr>
        <p:txBody>
          <a:bodyPr wrap="none" rtlCol="0">
            <a:spAutoFit/>
          </a:bodyPr>
          <a:lstStyle/>
          <a:p>
            <a:r>
              <a:rPr lang="sv-SE" sz="2000" b="1" dirty="0"/>
              <a:t>För lite multi/interkulturell samverkan</a:t>
            </a:r>
          </a:p>
          <a:p>
            <a:r>
              <a:rPr lang="sv-SE" sz="1600" dirty="0"/>
              <a:t>Komplexa samhällsfrågor (göra annorlunda)</a:t>
            </a:r>
          </a:p>
          <a:p>
            <a:r>
              <a:rPr lang="sv-SE" sz="1600" dirty="0"/>
              <a:t>Arbetskraftsbrist (vård / ingenjörer</a:t>
            </a:r>
            <a:endParaRPr lang="en-GB" sz="1600" dirty="0"/>
          </a:p>
        </p:txBody>
      </p:sp>
      <p:sp>
        <p:nvSpPr>
          <p:cNvPr id="8" name="textruta 7">
            <a:extLst>
              <a:ext uri="{FF2B5EF4-FFF2-40B4-BE49-F238E27FC236}">
                <a16:creationId xmlns:a16="http://schemas.microsoft.com/office/drawing/2014/main" id="{31D04E78-F690-FE73-7C14-46BEE7FA1508}"/>
              </a:ext>
            </a:extLst>
          </p:cNvPr>
          <p:cNvSpPr txBox="1"/>
          <p:nvPr/>
        </p:nvSpPr>
        <p:spPr>
          <a:xfrm>
            <a:off x="1904597" y="3942461"/>
            <a:ext cx="2087110" cy="892552"/>
          </a:xfrm>
          <a:prstGeom prst="rect">
            <a:avLst/>
          </a:prstGeom>
          <a:noFill/>
        </p:spPr>
        <p:txBody>
          <a:bodyPr wrap="none" rtlCol="0">
            <a:spAutoFit/>
          </a:bodyPr>
          <a:lstStyle/>
          <a:p>
            <a:r>
              <a:rPr lang="sv-SE" sz="2000" b="1" dirty="0"/>
              <a:t>Självfinansierad</a:t>
            </a:r>
          </a:p>
          <a:p>
            <a:r>
              <a:rPr lang="sv-SE" sz="1600" dirty="0"/>
              <a:t>Ålderssammansättning</a:t>
            </a:r>
          </a:p>
          <a:p>
            <a:r>
              <a:rPr lang="sv-SE" sz="1600" dirty="0"/>
              <a:t>Utbildningsnivå</a:t>
            </a:r>
            <a:endParaRPr lang="en-GB" sz="1600" dirty="0"/>
          </a:p>
        </p:txBody>
      </p:sp>
      <p:sp>
        <p:nvSpPr>
          <p:cNvPr id="9" name="textruta 8">
            <a:extLst>
              <a:ext uri="{FF2B5EF4-FFF2-40B4-BE49-F238E27FC236}">
                <a16:creationId xmlns:a16="http://schemas.microsoft.com/office/drawing/2014/main" id="{63D35492-1FBE-0C7A-84D7-28E1F9CCB26B}"/>
              </a:ext>
            </a:extLst>
          </p:cNvPr>
          <p:cNvSpPr txBox="1"/>
          <p:nvPr/>
        </p:nvSpPr>
        <p:spPr>
          <a:xfrm>
            <a:off x="903890" y="2536448"/>
            <a:ext cx="4086888" cy="1200329"/>
          </a:xfrm>
          <a:prstGeom prst="rect">
            <a:avLst/>
          </a:prstGeom>
          <a:noFill/>
        </p:spPr>
        <p:txBody>
          <a:bodyPr wrap="none" rtlCol="0">
            <a:spAutoFit/>
          </a:bodyPr>
          <a:lstStyle/>
          <a:p>
            <a:pPr algn="ctr"/>
            <a:r>
              <a:rPr lang="sv-SE" sz="2000" b="1" dirty="0"/>
              <a:t>Systemintegration över </a:t>
            </a:r>
          </a:p>
          <a:p>
            <a:pPr algn="ctr"/>
            <a:r>
              <a:rPr lang="sv-SE" sz="2000" b="1" dirty="0"/>
              <a:t>EU:s genomsnitt</a:t>
            </a:r>
          </a:p>
          <a:p>
            <a:r>
              <a:rPr lang="sv-SE" sz="1600" dirty="0"/>
              <a:t>Kräver lång tid (arbetsmarknadsdiskriminering)</a:t>
            </a:r>
          </a:p>
          <a:p>
            <a:r>
              <a:rPr lang="sv-SE" sz="1600" dirty="0"/>
              <a:t>Problem med social integration</a:t>
            </a:r>
            <a:endParaRPr lang="en-GB" sz="1600" dirty="0"/>
          </a:p>
        </p:txBody>
      </p:sp>
    </p:spTree>
    <p:extLst>
      <p:ext uri="{BB962C8B-B14F-4D97-AF65-F5344CB8AC3E}">
        <p14:creationId xmlns:p14="http://schemas.microsoft.com/office/powerpoint/2010/main" val="314715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B8A4E8BF-38AF-66B1-DBB7-32CFF879CE4B}"/>
              </a:ext>
            </a:extLst>
          </p:cNvPr>
          <p:cNvPicPr>
            <a:picLocks noChangeAspect="1"/>
          </p:cNvPicPr>
          <p:nvPr/>
        </p:nvPicPr>
        <p:blipFill>
          <a:blip r:embed="rId2"/>
          <a:stretch>
            <a:fillRect/>
          </a:stretch>
        </p:blipFill>
        <p:spPr>
          <a:xfrm>
            <a:off x="786189" y="4758388"/>
            <a:ext cx="4714053" cy="1143000"/>
          </a:xfrm>
          <a:prstGeom prst="rect">
            <a:avLst/>
          </a:prstGeom>
        </p:spPr>
      </p:pic>
      <p:pic>
        <p:nvPicPr>
          <p:cNvPr id="8" name="Bildobjekt 7">
            <a:extLst>
              <a:ext uri="{FF2B5EF4-FFF2-40B4-BE49-F238E27FC236}">
                <a16:creationId xmlns:a16="http://schemas.microsoft.com/office/drawing/2014/main" id="{7EA1834A-3A0B-5A01-C499-067C2FB07887}"/>
              </a:ext>
            </a:extLst>
          </p:cNvPr>
          <p:cNvPicPr>
            <a:picLocks noChangeAspect="1"/>
          </p:cNvPicPr>
          <p:nvPr/>
        </p:nvPicPr>
        <p:blipFill>
          <a:blip r:embed="rId3"/>
          <a:stretch>
            <a:fillRect/>
          </a:stretch>
        </p:blipFill>
        <p:spPr>
          <a:xfrm>
            <a:off x="786189" y="2425418"/>
            <a:ext cx="4171928" cy="1057275"/>
          </a:xfrm>
          <a:prstGeom prst="rect">
            <a:avLst/>
          </a:prstGeom>
        </p:spPr>
      </p:pic>
      <p:pic>
        <p:nvPicPr>
          <p:cNvPr id="11" name="Bildobjekt 10">
            <a:extLst>
              <a:ext uri="{FF2B5EF4-FFF2-40B4-BE49-F238E27FC236}">
                <a16:creationId xmlns:a16="http://schemas.microsoft.com/office/drawing/2014/main" id="{75DCC44D-493C-CFF9-8702-06FBFA72C0B2}"/>
              </a:ext>
            </a:extLst>
          </p:cNvPr>
          <p:cNvPicPr>
            <a:picLocks noChangeAspect="1"/>
          </p:cNvPicPr>
          <p:nvPr/>
        </p:nvPicPr>
        <p:blipFill>
          <a:blip r:embed="rId4"/>
          <a:stretch>
            <a:fillRect/>
          </a:stretch>
        </p:blipFill>
        <p:spPr>
          <a:xfrm>
            <a:off x="876981" y="877777"/>
            <a:ext cx="3849719" cy="495300"/>
          </a:xfrm>
          <a:prstGeom prst="rect">
            <a:avLst/>
          </a:prstGeom>
        </p:spPr>
      </p:pic>
      <p:pic>
        <p:nvPicPr>
          <p:cNvPr id="13" name="Bildobjekt 12">
            <a:extLst>
              <a:ext uri="{FF2B5EF4-FFF2-40B4-BE49-F238E27FC236}">
                <a16:creationId xmlns:a16="http://schemas.microsoft.com/office/drawing/2014/main" id="{00251380-B639-5FE0-7638-5B48C3459ACD}"/>
              </a:ext>
            </a:extLst>
          </p:cNvPr>
          <p:cNvPicPr>
            <a:picLocks noChangeAspect="1"/>
          </p:cNvPicPr>
          <p:nvPr/>
        </p:nvPicPr>
        <p:blipFill>
          <a:blip r:embed="rId5"/>
          <a:stretch>
            <a:fillRect/>
          </a:stretch>
        </p:blipFill>
        <p:spPr>
          <a:xfrm>
            <a:off x="876981" y="1537638"/>
            <a:ext cx="4044205" cy="739829"/>
          </a:xfrm>
          <a:prstGeom prst="rect">
            <a:avLst/>
          </a:prstGeom>
        </p:spPr>
      </p:pic>
      <p:pic>
        <p:nvPicPr>
          <p:cNvPr id="15" name="Bildobjekt 14">
            <a:extLst>
              <a:ext uri="{FF2B5EF4-FFF2-40B4-BE49-F238E27FC236}">
                <a16:creationId xmlns:a16="http://schemas.microsoft.com/office/drawing/2014/main" id="{3188A4B7-1040-D5A0-A965-E919204AA57B}"/>
              </a:ext>
            </a:extLst>
          </p:cNvPr>
          <p:cNvPicPr>
            <a:picLocks noChangeAspect="1"/>
          </p:cNvPicPr>
          <p:nvPr/>
        </p:nvPicPr>
        <p:blipFill>
          <a:blip r:embed="rId6"/>
          <a:stretch>
            <a:fillRect/>
          </a:stretch>
        </p:blipFill>
        <p:spPr>
          <a:xfrm>
            <a:off x="6232633" y="1774771"/>
            <a:ext cx="5570483" cy="3710152"/>
          </a:xfrm>
          <a:prstGeom prst="rect">
            <a:avLst/>
          </a:prstGeom>
        </p:spPr>
      </p:pic>
      <p:sp>
        <p:nvSpPr>
          <p:cNvPr id="16" name="textruta 15">
            <a:extLst>
              <a:ext uri="{FF2B5EF4-FFF2-40B4-BE49-F238E27FC236}">
                <a16:creationId xmlns:a16="http://schemas.microsoft.com/office/drawing/2014/main" id="{E399E98F-5EBC-D92F-715C-6655604E6CE5}"/>
              </a:ext>
            </a:extLst>
          </p:cNvPr>
          <p:cNvSpPr txBox="1"/>
          <p:nvPr/>
        </p:nvSpPr>
        <p:spPr>
          <a:xfrm>
            <a:off x="3941379" y="258631"/>
            <a:ext cx="2800767" cy="523220"/>
          </a:xfrm>
          <a:prstGeom prst="rect">
            <a:avLst/>
          </a:prstGeom>
          <a:noFill/>
        </p:spPr>
        <p:txBody>
          <a:bodyPr wrap="none" rtlCol="0">
            <a:spAutoFit/>
          </a:bodyPr>
          <a:lstStyle/>
          <a:p>
            <a:r>
              <a:rPr lang="sv-SE" sz="2800" dirty="0" err="1">
                <a:solidFill>
                  <a:srgbClr val="FF0000"/>
                </a:solidFill>
                <a:latin typeface="Algerian" panose="04020705040A02060702" pitchFamily="82" charset="0"/>
              </a:rPr>
              <a:t>KULTURpolitik</a:t>
            </a:r>
            <a:endParaRPr lang="en-GB" sz="2800" dirty="0">
              <a:solidFill>
                <a:srgbClr val="FF0000"/>
              </a:solidFill>
              <a:latin typeface="Algerian" panose="04020705040A02060702" pitchFamily="82" charset="0"/>
            </a:endParaRPr>
          </a:p>
        </p:txBody>
      </p:sp>
      <p:pic>
        <p:nvPicPr>
          <p:cNvPr id="18" name="Bildobjekt 17">
            <a:extLst>
              <a:ext uri="{FF2B5EF4-FFF2-40B4-BE49-F238E27FC236}">
                <a16:creationId xmlns:a16="http://schemas.microsoft.com/office/drawing/2014/main" id="{2FD6786F-18F6-8BB4-7E6D-270CAE87D888}"/>
              </a:ext>
            </a:extLst>
          </p:cNvPr>
          <p:cNvPicPr>
            <a:picLocks noChangeAspect="1"/>
          </p:cNvPicPr>
          <p:nvPr/>
        </p:nvPicPr>
        <p:blipFill>
          <a:blip r:embed="rId7"/>
          <a:stretch>
            <a:fillRect/>
          </a:stretch>
        </p:blipFill>
        <p:spPr>
          <a:xfrm>
            <a:off x="876981" y="3553162"/>
            <a:ext cx="3408308" cy="1000125"/>
          </a:xfrm>
          <a:prstGeom prst="rect">
            <a:avLst/>
          </a:prstGeom>
        </p:spPr>
      </p:pic>
      <p:sp>
        <p:nvSpPr>
          <p:cNvPr id="19" name="textruta 18">
            <a:extLst>
              <a:ext uri="{FF2B5EF4-FFF2-40B4-BE49-F238E27FC236}">
                <a16:creationId xmlns:a16="http://schemas.microsoft.com/office/drawing/2014/main" id="{39029D30-CA12-9C0B-52A5-A359143E1B8C}"/>
              </a:ext>
            </a:extLst>
          </p:cNvPr>
          <p:cNvSpPr txBox="1"/>
          <p:nvPr/>
        </p:nvSpPr>
        <p:spPr>
          <a:xfrm>
            <a:off x="740751" y="5953038"/>
            <a:ext cx="3391569" cy="646331"/>
          </a:xfrm>
          <a:prstGeom prst="rect">
            <a:avLst/>
          </a:prstGeom>
          <a:noFill/>
        </p:spPr>
        <p:txBody>
          <a:bodyPr wrap="none" rtlCol="0">
            <a:spAutoFit/>
          </a:bodyPr>
          <a:lstStyle/>
          <a:p>
            <a:r>
              <a:rPr lang="sv-SE" dirty="0"/>
              <a:t>Folkrörelsens (folkbildningens) roll</a:t>
            </a:r>
          </a:p>
          <a:p>
            <a:r>
              <a:rPr lang="sv-SE" dirty="0"/>
              <a:t>för svensk demokrati och välfärd</a:t>
            </a:r>
            <a:endParaRPr lang="en-GB" dirty="0"/>
          </a:p>
        </p:txBody>
      </p:sp>
    </p:spTree>
    <p:extLst>
      <p:ext uri="{BB962C8B-B14F-4D97-AF65-F5344CB8AC3E}">
        <p14:creationId xmlns:p14="http://schemas.microsoft.com/office/powerpoint/2010/main" val="312205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a:extLst>
              <a:ext uri="{FF2B5EF4-FFF2-40B4-BE49-F238E27FC236}">
                <a16:creationId xmlns:a16="http://schemas.microsoft.com/office/drawing/2014/main" id="{C4C63C4B-69FF-4B78-8980-13E1DFC0D09E}"/>
              </a:ext>
            </a:extLst>
          </p:cNvPr>
          <p:cNvPicPr>
            <a:picLocks noGrp="1" noChangeAspect="1"/>
          </p:cNvPicPr>
          <p:nvPr>
            <p:ph idx="1"/>
          </p:nvPr>
        </p:nvPicPr>
        <p:blipFill>
          <a:blip r:embed="rId2"/>
          <a:stretch>
            <a:fillRect/>
          </a:stretch>
        </p:blipFill>
        <p:spPr>
          <a:xfrm>
            <a:off x="5581309" y="2009282"/>
            <a:ext cx="6411359" cy="4081189"/>
          </a:xfrm>
        </p:spPr>
      </p:pic>
      <p:pic>
        <p:nvPicPr>
          <p:cNvPr id="7" name="Picture 4" descr="Image result for Agenda 2030">
            <a:extLst>
              <a:ext uri="{FF2B5EF4-FFF2-40B4-BE49-F238E27FC236}">
                <a16:creationId xmlns:a16="http://schemas.microsoft.com/office/drawing/2014/main" id="{CC0E17A6-0D3E-9019-B231-4F8BA1E204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4451" y="398857"/>
            <a:ext cx="2094541" cy="8809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United Nations Conference of the Parties on Climate Change (UNFCCC COP 28)  - Right to the city">
            <a:extLst>
              <a:ext uri="{FF2B5EF4-FFF2-40B4-BE49-F238E27FC236}">
                <a16:creationId xmlns:a16="http://schemas.microsoft.com/office/drawing/2014/main" id="{2371C3DF-6F2F-AD2C-D3A2-A86FE0B6F4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8191" y="879592"/>
            <a:ext cx="913810" cy="6463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ruta 9">
            <a:extLst>
              <a:ext uri="{FF2B5EF4-FFF2-40B4-BE49-F238E27FC236}">
                <a16:creationId xmlns:a16="http://schemas.microsoft.com/office/drawing/2014/main" id="{CDBCFAED-34C7-D52C-34CC-2F109F5801E5}"/>
              </a:ext>
            </a:extLst>
          </p:cNvPr>
          <p:cNvSpPr txBox="1"/>
          <p:nvPr/>
        </p:nvSpPr>
        <p:spPr>
          <a:xfrm>
            <a:off x="3528097" y="1413841"/>
            <a:ext cx="1171717" cy="661848"/>
          </a:xfrm>
          <a:prstGeom prst="rect">
            <a:avLst/>
          </a:prstGeom>
          <a:noFill/>
        </p:spPr>
        <p:txBody>
          <a:bodyPr wrap="square">
            <a:spAutoFit/>
          </a:bodyPr>
          <a:lstStyle/>
          <a:p>
            <a:pPr algn="ctr">
              <a:lnSpc>
                <a:spcPts val="1500"/>
              </a:lnSpc>
            </a:pPr>
            <a:r>
              <a:rPr lang="en-GB" sz="1000" b="1" i="0" dirty="0">
                <a:solidFill>
                  <a:srgbClr val="424245"/>
                </a:solidFill>
                <a:effectLst/>
                <a:latin typeface="Merriweather Sans Regular" pitchFamily="2" charset="0"/>
              </a:rPr>
              <a:t>12 percent of  </a:t>
            </a:r>
          </a:p>
          <a:p>
            <a:pPr algn="ctr">
              <a:lnSpc>
                <a:spcPts val="1500"/>
              </a:lnSpc>
            </a:pPr>
            <a:r>
              <a:rPr lang="en-GB" sz="1000" b="1" i="0" dirty="0">
                <a:solidFill>
                  <a:srgbClr val="424245"/>
                </a:solidFill>
                <a:effectLst/>
                <a:latin typeface="Merriweather Sans Regular" pitchFamily="2" charset="0"/>
              </a:rPr>
              <a:t>SDG targets</a:t>
            </a:r>
            <a:r>
              <a:rPr lang="en-GB" sz="1000" b="1" dirty="0">
                <a:solidFill>
                  <a:srgbClr val="424245"/>
                </a:solidFill>
                <a:latin typeface="Merriweather Sans Regular" pitchFamily="2" charset="0"/>
              </a:rPr>
              <a:t> </a:t>
            </a:r>
          </a:p>
          <a:p>
            <a:pPr algn="ctr">
              <a:lnSpc>
                <a:spcPts val="1500"/>
              </a:lnSpc>
            </a:pPr>
            <a:r>
              <a:rPr lang="en-GB" sz="1000" b="1" i="0" dirty="0">
                <a:solidFill>
                  <a:srgbClr val="424245"/>
                </a:solidFill>
                <a:effectLst/>
                <a:latin typeface="Merriweather Sans Regular" pitchFamily="2" charset="0"/>
              </a:rPr>
              <a:t>on track</a:t>
            </a:r>
            <a:r>
              <a:rPr lang="en-GB" sz="1200" b="0" i="0" dirty="0">
                <a:solidFill>
                  <a:srgbClr val="424245"/>
                </a:solidFill>
                <a:effectLst/>
                <a:latin typeface="Merriweather Sans Regular" pitchFamily="2" charset="0"/>
              </a:rPr>
              <a:t>.</a:t>
            </a:r>
            <a:endParaRPr lang="en-GB" sz="1200" dirty="0"/>
          </a:p>
        </p:txBody>
      </p:sp>
      <p:pic>
        <p:nvPicPr>
          <p:cNvPr id="11" name="Bildobjekt 10">
            <a:extLst>
              <a:ext uri="{FF2B5EF4-FFF2-40B4-BE49-F238E27FC236}">
                <a16:creationId xmlns:a16="http://schemas.microsoft.com/office/drawing/2014/main" id="{FBD24831-1E29-02BB-F3A7-035F92C2C1A7}"/>
              </a:ext>
            </a:extLst>
          </p:cNvPr>
          <p:cNvPicPr>
            <a:picLocks noChangeAspect="1"/>
          </p:cNvPicPr>
          <p:nvPr/>
        </p:nvPicPr>
        <p:blipFill>
          <a:blip r:embed="rId5"/>
          <a:stretch>
            <a:fillRect/>
          </a:stretch>
        </p:blipFill>
        <p:spPr>
          <a:xfrm>
            <a:off x="406528" y="2065850"/>
            <a:ext cx="1438275" cy="570508"/>
          </a:xfrm>
          <a:prstGeom prst="rect">
            <a:avLst/>
          </a:prstGeom>
        </p:spPr>
      </p:pic>
      <p:pic>
        <p:nvPicPr>
          <p:cNvPr id="12" name="Picture 2" descr="Micro:bit 6 Kompass – Köping kodar">
            <a:extLst>
              <a:ext uri="{FF2B5EF4-FFF2-40B4-BE49-F238E27FC236}">
                <a16:creationId xmlns:a16="http://schemas.microsoft.com/office/drawing/2014/main" id="{E71972A4-33D7-EEF3-746A-7EAB392CB4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5980" y="1972964"/>
            <a:ext cx="889392" cy="833832"/>
          </a:xfrm>
          <a:prstGeom prst="rect">
            <a:avLst/>
          </a:prstGeom>
          <a:noFill/>
          <a:extLst>
            <a:ext uri="{909E8E84-426E-40DD-AFC4-6F175D3DCCD1}">
              <a14:hiddenFill xmlns:a14="http://schemas.microsoft.com/office/drawing/2010/main">
                <a:solidFill>
                  <a:srgbClr val="FFFFFF"/>
                </a:solidFill>
              </a14:hiddenFill>
            </a:ext>
          </a:extLst>
        </p:spPr>
      </p:pic>
      <p:sp>
        <p:nvSpPr>
          <p:cNvPr id="13" name="textruta 12">
            <a:extLst>
              <a:ext uri="{FF2B5EF4-FFF2-40B4-BE49-F238E27FC236}">
                <a16:creationId xmlns:a16="http://schemas.microsoft.com/office/drawing/2014/main" id="{9A3B316B-71D3-D329-0A56-7B4BB7A43C0A}"/>
              </a:ext>
            </a:extLst>
          </p:cNvPr>
          <p:cNvSpPr txBox="1"/>
          <p:nvPr/>
        </p:nvSpPr>
        <p:spPr>
          <a:xfrm>
            <a:off x="1789244" y="1972964"/>
            <a:ext cx="1811073" cy="677108"/>
          </a:xfrm>
          <a:prstGeom prst="rect">
            <a:avLst/>
          </a:prstGeom>
          <a:noFill/>
        </p:spPr>
        <p:txBody>
          <a:bodyPr wrap="none" rtlCol="0">
            <a:spAutoFit/>
          </a:bodyPr>
          <a:lstStyle/>
          <a:p>
            <a:pPr algn="ctr"/>
            <a:r>
              <a:rPr lang="sv-SE" sz="1400" b="1" i="1" dirty="0"/>
              <a:t>Existentiell hållbarhet</a:t>
            </a:r>
          </a:p>
          <a:p>
            <a:pPr algn="ctr"/>
            <a:r>
              <a:rPr lang="sv-SE" sz="1200" b="1" dirty="0"/>
              <a:t>Värdegrunder för stärkt</a:t>
            </a:r>
          </a:p>
          <a:p>
            <a:pPr algn="ctr"/>
            <a:r>
              <a:rPr lang="sv-SE" sz="1200" b="1" dirty="0"/>
              <a:t>förändringskraft</a:t>
            </a:r>
            <a:endParaRPr lang="en-GB" sz="1200" b="1" dirty="0"/>
          </a:p>
        </p:txBody>
      </p:sp>
      <p:pic>
        <p:nvPicPr>
          <p:cNvPr id="15" name="Picture 3">
            <a:extLst>
              <a:ext uri="{FF2B5EF4-FFF2-40B4-BE49-F238E27FC236}">
                <a16:creationId xmlns:a16="http://schemas.microsoft.com/office/drawing/2014/main" id="{D0B2FF5B-6D3F-F1AE-2DC0-5F3BE7027AB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8724" y="1491555"/>
            <a:ext cx="942648" cy="423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ruta 15">
            <a:extLst>
              <a:ext uri="{FF2B5EF4-FFF2-40B4-BE49-F238E27FC236}">
                <a16:creationId xmlns:a16="http://schemas.microsoft.com/office/drawing/2014/main" id="{E3D01C91-C854-A855-F6BC-B50610E6457D}"/>
              </a:ext>
            </a:extLst>
          </p:cNvPr>
          <p:cNvSpPr txBox="1"/>
          <p:nvPr/>
        </p:nvSpPr>
        <p:spPr>
          <a:xfrm>
            <a:off x="3941379" y="258631"/>
            <a:ext cx="2781531" cy="523220"/>
          </a:xfrm>
          <a:prstGeom prst="rect">
            <a:avLst/>
          </a:prstGeom>
          <a:noFill/>
        </p:spPr>
        <p:txBody>
          <a:bodyPr wrap="none" rtlCol="0">
            <a:spAutoFit/>
          </a:bodyPr>
          <a:lstStyle/>
          <a:p>
            <a:r>
              <a:rPr lang="sv-SE" sz="2800" dirty="0" err="1">
                <a:solidFill>
                  <a:srgbClr val="FF0000"/>
                </a:solidFill>
                <a:latin typeface="Algerian" panose="04020705040A02060702" pitchFamily="82" charset="0"/>
              </a:rPr>
              <a:t>KLIMATpolitik</a:t>
            </a:r>
            <a:endParaRPr lang="en-GB" sz="2800" dirty="0">
              <a:solidFill>
                <a:srgbClr val="FF0000"/>
              </a:solidFill>
              <a:latin typeface="Algerian" panose="04020705040A02060702" pitchFamily="82" charset="0"/>
            </a:endParaRPr>
          </a:p>
        </p:txBody>
      </p:sp>
      <p:sp>
        <p:nvSpPr>
          <p:cNvPr id="19" name="textruta 18">
            <a:extLst>
              <a:ext uri="{FF2B5EF4-FFF2-40B4-BE49-F238E27FC236}">
                <a16:creationId xmlns:a16="http://schemas.microsoft.com/office/drawing/2014/main" id="{3AE57C9C-B287-4082-5C6C-741053A1C834}"/>
              </a:ext>
            </a:extLst>
          </p:cNvPr>
          <p:cNvSpPr txBox="1"/>
          <p:nvPr/>
        </p:nvSpPr>
        <p:spPr>
          <a:xfrm>
            <a:off x="1232700" y="6236760"/>
            <a:ext cx="2283254" cy="584775"/>
          </a:xfrm>
          <a:prstGeom prst="rect">
            <a:avLst/>
          </a:prstGeom>
          <a:noFill/>
        </p:spPr>
        <p:txBody>
          <a:bodyPr wrap="none" rtlCol="0">
            <a:spAutoFit/>
          </a:bodyPr>
          <a:lstStyle/>
          <a:p>
            <a:r>
              <a:rPr lang="sv-SE" sz="1600" dirty="0"/>
              <a:t>Energi 2025, arbetskraft, </a:t>
            </a:r>
          </a:p>
          <a:p>
            <a:r>
              <a:rPr lang="sv-SE" sz="1600" dirty="0"/>
              <a:t>bostäder, finansiering?</a:t>
            </a:r>
            <a:endParaRPr lang="en-GB" sz="1600" dirty="0"/>
          </a:p>
        </p:txBody>
      </p:sp>
      <p:pic>
        <p:nvPicPr>
          <p:cNvPr id="20" name="Picture 2" descr="Den gröna kapplöpningen - Streama online | TV.nu">
            <a:extLst>
              <a:ext uri="{FF2B5EF4-FFF2-40B4-BE49-F238E27FC236}">
                <a16:creationId xmlns:a16="http://schemas.microsoft.com/office/drawing/2014/main" id="{ACF6721F-969C-C4E2-04E6-CEBCF6FC36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6052" y="5080722"/>
            <a:ext cx="2668659" cy="1100670"/>
          </a:xfrm>
          <a:prstGeom prst="rect">
            <a:avLst/>
          </a:prstGeom>
          <a:noFill/>
          <a:extLst>
            <a:ext uri="{909E8E84-426E-40DD-AFC4-6F175D3DCCD1}">
              <a14:hiddenFill xmlns:a14="http://schemas.microsoft.com/office/drawing/2010/main">
                <a:solidFill>
                  <a:srgbClr val="FFFFFF"/>
                </a:solidFill>
              </a14:hiddenFill>
            </a:ext>
          </a:extLst>
        </p:spPr>
      </p:pic>
      <p:sp>
        <p:nvSpPr>
          <p:cNvPr id="21" name="textruta 20">
            <a:extLst>
              <a:ext uri="{FF2B5EF4-FFF2-40B4-BE49-F238E27FC236}">
                <a16:creationId xmlns:a16="http://schemas.microsoft.com/office/drawing/2014/main" id="{3C380B88-C6B5-EDE8-C464-42AAB4DE9BE8}"/>
              </a:ext>
            </a:extLst>
          </p:cNvPr>
          <p:cNvSpPr txBox="1"/>
          <p:nvPr/>
        </p:nvSpPr>
        <p:spPr>
          <a:xfrm>
            <a:off x="1049805" y="5227754"/>
            <a:ext cx="2768515" cy="492379"/>
          </a:xfrm>
          <a:prstGeom prst="rect">
            <a:avLst/>
          </a:prstGeom>
          <a:noFill/>
        </p:spPr>
        <p:txBody>
          <a:bodyPr wrap="none" rtlCol="0">
            <a:spAutoFit/>
          </a:bodyPr>
          <a:lstStyle/>
          <a:p>
            <a:pPr algn="ctr">
              <a:lnSpc>
                <a:spcPts val="1000"/>
              </a:lnSpc>
            </a:pPr>
            <a:r>
              <a:rPr lang="sv-SE" sz="1400" b="1" dirty="0">
                <a:solidFill>
                  <a:schemeClr val="bg1"/>
                </a:solidFill>
              </a:rPr>
              <a:t>Den sociala hållbarheten (och CSR)</a:t>
            </a:r>
          </a:p>
          <a:p>
            <a:pPr algn="ctr">
              <a:lnSpc>
                <a:spcPts val="1000"/>
              </a:lnSpc>
            </a:pPr>
            <a:r>
              <a:rPr lang="sv-SE" sz="1400" b="1" dirty="0">
                <a:solidFill>
                  <a:schemeClr val="bg1"/>
                </a:solidFill>
              </a:rPr>
              <a:t>offras på klimatarbetets och</a:t>
            </a:r>
          </a:p>
          <a:p>
            <a:pPr algn="ctr">
              <a:lnSpc>
                <a:spcPts val="1000"/>
              </a:lnSpc>
            </a:pPr>
            <a:r>
              <a:rPr lang="sv-SE" sz="1400" b="1" dirty="0">
                <a:solidFill>
                  <a:schemeClr val="bg1"/>
                </a:solidFill>
              </a:rPr>
              <a:t>tillväxtens altare</a:t>
            </a:r>
            <a:endParaRPr lang="en-GB" sz="1400" b="1" dirty="0">
              <a:solidFill>
                <a:schemeClr val="bg1"/>
              </a:solidFill>
            </a:endParaRPr>
          </a:p>
        </p:txBody>
      </p:sp>
      <p:pic>
        <p:nvPicPr>
          <p:cNvPr id="3" name="Bildobjekt 2">
            <a:extLst>
              <a:ext uri="{FF2B5EF4-FFF2-40B4-BE49-F238E27FC236}">
                <a16:creationId xmlns:a16="http://schemas.microsoft.com/office/drawing/2014/main" id="{257C580F-5BA6-A305-E74D-EB4BF9A0A9D2}"/>
              </a:ext>
            </a:extLst>
          </p:cNvPr>
          <p:cNvPicPr>
            <a:picLocks noChangeAspect="1"/>
          </p:cNvPicPr>
          <p:nvPr/>
        </p:nvPicPr>
        <p:blipFill>
          <a:blip r:embed="rId9"/>
          <a:stretch>
            <a:fillRect/>
          </a:stretch>
        </p:blipFill>
        <p:spPr>
          <a:xfrm>
            <a:off x="3377529" y="4231086"/>
            <a:ext cx="2560931" cy="687900"/>
          </a:xfrm>
          <a:prstGeom prst="rect">
            <a:avLst/>
          </a:prstGeom>
        </p:spPr>
      </p:pic>
      <p:sp>
        <p:nvSpPr>
          <p:cNvPr id="17" name="textruta 16">
            <a:extLst>
              <a:ext uri="{FF2B5EF4-FFF2-40B4-BE49-F238E27FC236}">
                <a16:creationId xmlns:a16="http://schemas.microsoft.com/office/drawing/2014/main" id="{60ED945F-0557-4FA3-50F4-8ADE22337D68}"/>
              </a:ext>
            </a:extLst>
          </p:cNvPr>
          <p:cNvSpPr txBox="1"/>
          <p:nvPr/>
        </p:nvSpPr>
        <p:spPr>
          <a:xfrm>
            <a:off x="1313617" y="3372519"/>
            <a:ext cx="3344377" cy="738664"/>
          </a:xfrm>
          <a:prstGeom prst="rect">
            <a:avLst/>
          </a:prstGeom>
          <a:noFill/>
        </p:spPr>
        <p:txBody>
          <a:bodyPr wrap="none" rtlCol="0">
            <a:spAutoFit/>
          </a:bodyPr>
          <a:lstStyle/>
          <a:p>
            <a:r>
              <a:rPr lang="sv-SE" sz="1400" b="1" dirty="0"/>
              <a:t>”Kärnkraften avgörande för att </a:t>
            </a:r>
          </a:p>
          <a:p>
            <a:r>
              <a:rPr lang="sv-SE" sz="1400" b="1" dirty="0"/>
              <a:t>samtidigt skapa tillväxt och välstånd”</a:t>
            </a:r>
          </a:p>
          <a:p>
            <a:r>
              <a:rPr lang="sv-SE" sz="1400" b="1" dirty="0"/>
              <a:t>Ebba Busch, </a:t>
            </a:r>
            <a:r>
              <a:rPr lang="sv-SE" sz="1400" b="1" dirty="0">
                <a:hlinkClick r:id="rId10"/>
              </a:rPr>
              <a:t>www.regeringen.se</a:t>
            </a:r>
            <a:r>
              <a:rPr lang="sv-SE" sz="1400" b="1" dirty="0"/>
              <a:t> 2.12.2023</a:t>
            </a:r>
            <a:endParaRPr lang="en-GB" sz="1400" b="1" dirty="0"/>
          </a:p>
        </p:txBody>
      </p:sp>
      <p:sp>
        <p:nvSpPr>
          <p:cNvPr id="22" name="textruta 21">
            <a:extLst>
              <a:ext uri="{FF2B5EF4-FFF2-40B4-BE49-F238E27FC236}">
                <a16:creationId xmlns:a16="http://schemas.microsoft.com/office/drawing/2014/main" id="{3A68BEEE-CCAC-D2B7-3227-1DBB149B1080}"/>
              </a:ext>
            </a:extLst>
          </p:cNvPr>
          <p:cNvSpPr txBox="1"/>
          <p:nvPr/>
        </p:nvSpPr>
        <p:spPr>
          <a:xfrm>
            <a:off x="1223128" y="1380148"/>
            <a:ext cx="2377189" cy="646331"/>
          </a:xfrm>
          <a:prstGeom prst="rect">
            <a:avLst/>
          </a:prstGeom>
          <a:solidFill>
            <a:schemeClr val="accent1"/>
          </a:solidFill>
        </p:spPr>
        <p:txBody>
          <a:bodyPr wrap="none" rtlCol="0">
            <a:spAutoFit/>
          </a:bodyPr>
          <a:lstStyle/>
          <a:p>
            <a:pPr algn="ctr"/>
            <a:r>
              <a:rPr lang="sv-SE" sz="1200" b="1" dirty="0">
                <a:highlight>
                  <a:srgbClr val="FFFF00"/>
                </a:highlight>
              </a:rPr>
              <a:t>Politisk malpåse på grund av </a:t>
            </a:r>
          </a:p>
          <a:p>
            <a:pPr algn="ctr"/>
            <a:r>
              <a:rPr lang="sv-SE" sz="1200" b="1" dirty="0">
                <a:highlight>
                  <a:srgbClr val="FFFF00"/>
                </a:highlight>
              </a:rPr>
              <a:t>olika syn på jämlikhet, inkludering</a:t>
            </a:r>
          </a:p>
          <a:p>
            <a:pPr algn="ctr"/>
            <a:r>
              <a:rPr lang="sv-SE" sz="1200" b="1" dirty="0">
                <a:highlight>
                  <a:srgbClr val="FFFF00"/>
                </a:highlight>
              </a:rPr>
              <a:t>och hållbarhet</a:t>
            </a:r>
            <a:endParaRPr lang="en-GB" sz="1200" b="1" dirty="0">
              <a:highlight>
                <a:srgbClr val="FFFF00"/>
              </a:highlight>
            </a:endParaRPr>
          </a:p>
        </p:txBody>
      </p:sp>
      <p:sp>
        <p:nvSpPr>
          <p:cNvPr id="23" name="textruta 22">
            <a:extLst>
              <a:ext uri="{FF2B5EF4-FFF2-40B4-BE49-F238E27FC236}">
                <a16:creationId xmlns:a16="http://schemas.microsoft.com/office/drawing/2014/main" id="{341410DF-A99B-D4CE-164D-0B070CA3D0FC}"/>
              </a:ext>
            </a:extLst>
          </p:cNvPr>
          <p:cNvSpPr txBox="1"/>
          <p:nvPr/>
        </p:nvSpPr>
        <p:spPr>
          <a:xfrm>
            <a:off x="95281" y="4119113"/>
            <a:ext cx="3193503" cy="923330"/>
          </a:xfrm>
          <a:prstGeom prst="rect">
            <a:avLst/>
          </a:prstGeom>
          <a:noFill/>
        </p:spPr>
        <p:txBody>
          <a:bodyPr wrap="none" rtlCol="0">
            <a:spAutoFit/>
          </a:bodyPr>
          <a:lstStyle/>
          <a:p>
            <a:r>
              <a:rPr lang="sv-SE" b="1" dirty="0">
                <a:latin typeface="Amasis MT Pro Light" panose="020F0502020204030204" pitchFamily="18" charset="0"/>
              </a:rPr>
              <a:t>Kärnkraften löse inte problemen</a:t>
            </a:r>
          </a:p>
          <a:p>
            <a:r>
              <a:rPr lang="sv-SE" b="1" dirty="0">
                <a:latin typeface="Amasis MT Pro Light" panose="020F0502020204030204" pitchFamily="18" charset="0"/>
              </a:rPr>
              <a:t>fördröjer utfasningen </a:t>
            </a:r>
          </a:p>
          <a:p>
            <a:r>
              <a:rPr lang="sv-SE" b="1" dirty="0">
                <a:latin typeface="Amasis MT Pro Light" panose="020F0502020204030204" pitchFamily="18" charset="0"/>
              </a:rPr>
              <a:t>av fossila bränslen</a:t>
            </a:r>
            <a:endParaRPr lang="en-GB" b="1" dirty="0">
              <a:latin typeface="Amasis MT Pro Light" panose="020F0502020204030204" pitchFamily="18" charset="0"/>
            </a:endParaRPr>
          </a:p>
        </p:txBody>
      </p:sp>
      <p:sp>
        <p:nvSpPr>
          <p:cNvPr id="24" name="textruta 23">
            <a:extLst>
              <a:ext uri="{FF2B5EF4-FFF2-40B4-BE49-F238E27FC236}">
                <a16:creationId xmlns:a16="http://schemas.microsoft.com/office/drawing/2014/main" id="{ACFC9EEC-271E-0F1F-A892-2FDABE29AD3F}"/>
              </a:ext>
            </a:extLst>
          </p:cNvPr>
          <p:cNvSpPr txBox="1"/>
          <p:nvPr/>
        </p:nvSpPr>
        <p:spPr>
          <a:xfrm>
            <a:off x="646014" y="2795346"/>
            <a:ext cx="4097532" cy="646331"/>
          </a:xfrm>
          <a:prstGeom prst="rect">
            <a:avLst/>
          </a:prstGeom>
          <a:noFill/>
        </p:spPr>
        <p:txBody>
          <a:bodyPr wrap="none" rtlCol="0">
            <a:spAutoFit/>
          </a:bodyPr>
          <a:lstStyle/>
          <a:p>
            <a:pPr algn="ctr"/>
            <a:r>
              <a:rPr lang="sv-SE" b="1" dirty="0"/>
              <a:t>Cop28 avtal om tredubbling av kärnkraft </a:t>
            </a:r>
          </a:p>
          <a:p>
            <a:pPr algn="ctr"/>
            <a:r>
              <a:rPr lang="sv-SE" b="1" dirty="0"/>
              <a:t>för utfasning av fossila bränslen</a:t>
            </a:r>
            <a:endParaRPr lang="en-GB" b="1" dirty="0"/>
          </a:p>
        </p:txBody>
      </p:sp>
    </p:spTree>
    <p:extLst>
      <p:ext uri="{BB962C8B-B14F-4D97-AF65-F5344CB8AC3E}">
        <p14:creationId xmlns:p14="http://schemas.microsoft.com/office/powerpoint/2010/main" val="137405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ppt_x"/>
                                          </p:val>
                                        </p:tav>
                                        <p:tav tm="100000">
                                          <p:val>
                                            <p:strVal val="#ppt_x"/>
                                          </p:val>
                                        </p:tav>
                                      </p:tavLst>
                                    </p:anim>
                                    <p:anim calcmode="lin" valueType="num">
                                      <p:cBhvr additive="base">
                                        <p:cTn id="5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3"/>
                                        </p:tgtEl>
                                        <p:attrNameLst>
                                          <p:attrName>style.visibility</p:attrName>
                                        </p:attrNameLst>
                                      </p:cBhvr>
                                      <p:to>
                                        <p:strVal val="visible"/>
                                      </p:to>
                                    </p:set>
                                    <p:anim calcmode="lin" valueType="num">
                                      <p:cBhvr additive="base">
                                        <p:cTn id="63" dur="500" fill="hold"/>
                                        <p:tgtEl>
                                          <p:spTgt spid="3"/>
                                        </p:tgtEl>
                                        <p:attrNameLst>
                                          <p:attrName>ppt_x</p:attrName>
                                        </p:attrNameLst>
                                      </p:cBhvr>
                                      <p:tavLst>
                                        <p:tav tm="0">
                                          <p:val>
                                            <p:strVal val="#ppt_x"/>
                                          </p:val>
                                        </p:tav>
                                        <p:tav tm="100000">
                                          <p:val>
                                            <p:strVal val="#ppt_x"/>
                                          </p:val>
                                        </p:tav>
                                      </p:tavLst>
                                    </p:anim>
                                    <p:anim calcmode="lin" valueType="num">
                                      <p:cBhvr additive="base">
                                        <p:cTn id="64" dur="500" fill="hold"/>
                                        <p:tgtEl>
                                          <p:spTgt spid="3"/>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additive="base">
                                        <p:cTn id="67" dur="500" fill="hold"/>
                                        <p:tgtEl>
                                          <p:spTgt spid="23"/>
                                        </p:tgtEl>
                                        <p:attrNameLst>
                                          <p:attrName>ppt_x</p:attrName>
                                        </p:attrNameLst>
                                      </p:cBhvr>
                                      <p:tavLst>
                                        <p:tav tm="0">
                                          <p:val>
                                            <p:strVal val="#ppt_x"/>
                                          </p:val>
                                        </p:tav>
                                        <p:tav tm="100000">
                                          <p:val>
                                            <p:strVal val="#ppt_x"/>
                                          </p:val>
                                        </p:tav>
                                      </p:tavLst>
                                    </p:anim>
                                    <p:anim calcmode="lin" valueType="num">
                                      <p:cBhvr additive="base">
                                        <p:cTn id="6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ppt_x"/>
                                          </p:val>
                                        </p:tav>
                                        <p:tav tm="100000">
                                          <p:val>
                                            <p:strVal val="#ppt_x"/>
                                          </p:val>
                                        </p:tav>
                                      </p:tavLst>
                                    </p:anim>
                                    <p:anim calcmode="lin" valueType="num">
                                      <p:cBhvr additive="base">
                                        <p:cTn id="74" dur="500" fill="hold"/>
                                        <p:tgtEl>
                                          <p:spTgt spid="21"/>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ppt_x"/>
                                          </p:val>
                                        </p:tav>
                                        <p:tav tm="100000">
                                          <p:val>
                                            <p:strVal val="#ppt_x"/>
                                          </p:val>
                                        </p:tav>
                                      </p:tavLst>
                                    </p:anim>
                                    <p:anim calcmode="lin" valueType="num">
                                      <p:cBhvr additive="base">
                                        <p:cTn id="78" dur="500" fill="hold"/>
                                        <p:tgtEl>
                                          <p:spTgt spid="20"/>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9"/>
                                        </p:tgtEl>
                                        <p:attrNameLst>
                                          <p:attrName>style.visibility</p:attrName>
                                        </p:attrNameLst>
                                      </p:cBhvr>
                                      <p:to>
                                        <p:strVal val="visible"/>
                                      </p:to>
                                    </p:set>
                                    <p:anim calcmode="lin" valueType="num">
                                      <p:cBhvr additive="base">
                                        <p:cTn id="81" dur="500" fill="hold"/>
                                        <p:tgtEl>
                                          <p:spTgt spid="19"/>
                                        </p:tgtEl>
                                        <p:attrNameLst>
                                          <p:attrName>ppt_x</p:attrName>
                                        </p:attrNameLst>
                                      </p:cBhvr>
                                      <p:tavLst>
                                        <p:tav tm="0">
                                          <p:val>
                                            <p:strVal val="#ppt_x"/>
                                          </p:val>
                                        </p:tav>
                                        <p:tav tm="100000">
                                          <p:val>
                                            <p:strVal val="#ppt_x"/>
                                          </p:val>
                                        </p:tav>
                                      </p:tavLst>
                                    </p:anim>
                                    <p:anim calcmode="lin" valueType="num">
                                      <p:cBhvr additive="base">
                                        <p:cTn id="8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P spid="19" grpId="0"/>
      <p:bldP spid="21" grpId="0"/>
      <p:bldP spid="17" grpId="0"/>
      <p:bldP spid="22" grpId="0" animBg="1"/>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8656944B-B02B-2C30-0D01-0FA11B92072A}"/>
              </a:ext>
            </a:extLst>
          </p:cNvPr>
          <p:cNvSpPr txBox="1"/>
          <p:nvPr/>
        </p:nvSpPr>
        <p:spPr>
          <a:xfrm>
            <a:off x="2120920" y="3030043"/>
            <a:ext cx="5430589" cy="1015663"/>
          </a:xfrm>
          <a:prstGeom prst="rect">
            <a:avLst/>
          </a:prstGeom>
          <a:noFill/>
        </p:spPr>
        <p:txBody>
          <a:bodyPr wrap="none" rtlCol="0">
            <a:spAutoFit/>
          </a:bodyPr>
          <a:lstStyle/>
          <a:p>
            <a:pPr algn="ctr"/>
            <a:r>
              <a:rPr lang="sv-SE" sz="2000" b="1" i="1" dirty="0"/>
              <a:t>Om inte aktuell förändring av politikområden och</a:t>
            </a:r>
          </a:p>
          <a:p>
            <a:pPr algn="ctr"/>
            <a:r>
              <a:rPr lang="sv-SE" sz="2000" b="1" i="1" dirty="0"/>
              <a:t>lagstiftning förklaras av vetenskaplig evidens </a:t>
            </a:r>
          </a:p>
          <a:p>
            <a:pPr algn="ctr"/>
            <a:r>
              <a:rPr lang="sv-SE" sz="2000" b="1" i="1" dirty="0"/>
              <a:t>– hur skall vi då förstå den?</a:t>
            </a:r>
            <a:r>
              <a:rPr lang="sv-SE" dirty="0"/>
              <a:t> </a:t>
            </a:r>
            <a:endParaRPr lang="en-GB" dirty="0"/>
          </a:p>
        </p:txBody>
      </p:sp>
      <p:sp>
        <p:nvSpPr>
          <p:cNvPr id="5" name="Stjärna: 5 punkter 4">
            <a:extLst>
              <a:ext uri="{FF2B5EF4-FFF2-40B4-BE49-F238E27FC236}">
                <a16:creationId xmlns:a16="http://schemas.microsoft.com/office/drawing/2014/main" id="{D710EEB5-8D0E-A60C-4AA5-3B98C41CA87D}"/>
              </a:ext>
            </a:extLst>
          </p:cNvPr>
          <p:cNvSpPr/>
          <p:nvPr/>
        </p:nvSpPr>
        <p:spPr>
          <a:xfrm>
            <a:off x="8148945" y="3080675"/>
            <a:ext cx="914400" cy="914400"/>
          </a:xfrm>
          <a:prstGeom prst="star5">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5">
            <a:extLst>
              <a:ext uri="{FF2B5EF4-FFF2-40B4-BE49-F238E27FC236}">
                <a16:creationId xmlns:a16="http://schemas.microsoft.com/office/drawing/2014/main" id="{67F61843-B2B2-BEFC-73B8-F300893E335F}"/>
              </a:ext>
            </a:extLst>
          </p:cNvPr>
          <p:cNvSpPr txBox="1"/>
          <p:nvPr/>
        </p:nvSpPr>
        <p:spPr>
          <a:xfrm>
            <a:off x="8435467" y="3353209"/>
            <a:ext cx="460334" cy="369332"/>
          </a:xfrm>
          <a:prstGeom prst="rect">
            <a:avLst/>
          </a:prstGeom>
          <a:noFill/>
          <a:ln w="38100">
            <a:noFill/>
          </a:ln>
        </p:spPr>
        <p:txBody>
          <a:bodyPr wrap="square" rtlCol="0">
            <a:spAutoFit/>
          </a:bodyPr>
          <a:lstStyle/>
          <a:p>
            <a:r>
              <a:rPr lang="sv-SE" b="1" dirty="0"/>
              <a:t>4</a:t>
            </a:r>
          </a:p>
        </p:txBody>
      </p:sp>
      <p:sp>
        <p:nvSpPr>
          <p:cNvPr id="7" name="textruta 6">
            <a:extLst>
              <a:ext uri="{FF2B5EF4-FFF2-40B4-BE49-F238E27FC236}">
                <a16:creationId xmlns:a16="http://schemas.microsoft.com/office/drawing/2014/main" id="{3854BB0C-82AA-CBB7-9EB0-3AB71EDE4A8A}"/>
              </a:ext>
            </a:extLst>
          </p:cNvPr>
          <p:cNvSpPr txBox="1"/>
          <p:nvPr/>
        </p:nvSpPr>
        <p:spPr>
          <a:xfrm>
            <a:off x="8825100" y="3110491"/>
            <a:ext cx="2141484" cy="1118255"/>
          </a:xfrm>
          <a:prstGeom prst="rect">
            <a:avLst/>
          </a:prstGeom>
          <a:noFill/>
        </p:spPr>
        <p:txBody>
          <a:bodyPr wrap="none" rtlCol="0">
            <a:spAutoFit/>
          </a:bodyPr>
          <a:lstStyle/>
          <a:p>
            <a:pPr algn="ctr">
              <a:lnSpc>
                <a:spcPts val="2000"/>
              </a:lnSpc>
            </a:pPr>
            <a:r>
              <a:rPr lang="sv-SE" sz="2400" b="1" i="1" dirty="0"/>
              <a:t>Frågan varför ?</a:t>
            </a:r>
          </a:p>
          <a:p>
            <a:pPr algn="ctr">
              <a:lnSpc>
                <a:spcPts val="2000"/>
              </a:lnSpc>
            </a:pPr>
            <a:r>
              <a:rPr lang="sv-SE" sz="2000" b="1" dirty="0"/>
              <a:t>Kunskapsläget</a:t>
            </a:r>
          </a:p>
          <a:p>
            <a:pPr algn="ctr">
              <a:lnSpc>
                <a:spcPts val="2000"/>
              </a:lnSpc>
            </a:pPr>
            <a:r>
              <a:rPr lang="sv-SE" b="1" dirty="0"/>
              <a:t>Vad vi tror oss veta</a:t>
            </a:r>
          </a:p>
          <a:p>
            <a:pPr algn="ctr">
              <a:lnSpc>
                <a:spcPts val="2000"/>
              </a:lnSpc>
            </a:pPr>
            <a:r>
              <a:rPr lang="sv-SE" b="1" dirty="0"/>
              <a:t>om anledningen</a:t>
            </a:r>
            <a:endParaRPr lang="en-GB" b="1" dirty="0"/>
          </a:p>
        </p:txBody>
      </p:sp>
    </p:spTree>
    <p:extLst>
      <p:ext uri="{BB962C8B-B14F-4D97-AF65-F5344CB8AC3E}">
        <p14:creationId xmlns:p14="http://schemas.microsoft.com/office/powerpoint/2010/main" val="373798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p:cNvSpPr txBox="1"/>
          <p:nvPr/>
        </p:nvSpPr>
        <p:spPr>
          <a:xfrm>
            <a:off x="3294420" y="150775"/>
            <a:ext cx="5231190" cy="1446550"/>
          </a:xfrm>
          <a:prstGeom prst="rect">
            <a:avLst/>
          </a:prstGeom>
          <a:noFill/>
        </p:spPr>
        <p:txBody>
          <a:bodyPr wrap="square" rtlCol="0">
            <a:spAutoFit/>
          </a:bodyPr>
          <a:lstStyle/>
          <a:p>
            <a:pPr algn="ctr"/>
            <a:r>
              <a:rPr lang="en-US" sz="2800" b="1" dirty="0">
                <a:cs typeface="Arial" charset="0"/>
              </a:rPr>
              <a:t>Den </a:t>
            </a:r>
            <a:r>
              <a:rPr lang="en-US" sz="2800" b="1" dirty="0" err="1">
                <a:cs typeface="Arial" charset="0"/>
              </a:rPr>
              <a:t>Stora</a:t>
            </a:r>
            <a:r>
              <a:rPr lang="en-US" sz="2800" b="1" dirty="0">
                <a:cs typeface="Arial" charset="0"/>
              </a:rPr>
              <a:t> </a:t>
            </a:r>
            <a:r>
              <a:rPr lang="en-US" sz="2800" b="1" dirty="0" err="1">
                <a:cs typeface="Arial" charset="0"/>
              </a:rPr>
              <a:t>Omdaningen</a:t>
            </a:r>
            <a:r>
              <a:rPr lang="en-US" sz="2800" b="1" dirty="0">
                <a:cs typeface="Arial" charset="0"/>
              </a:rPr>
              <a:t> </a:t>
            </a:r>
            <a:r>
              <a:rPr lang="en-US" sz="2800" b="1" dirty="0" err="1">
                <a:cs typeface="Arial" charset="0"/>
              </a:rPr>
              <a:t>i</a:t>
            </a:r>
            <a:r>
              <a:rPr lang="en-US" sz="2800" b="1" dirty="0">
                <a:cs typeface="Arial" charset="0"/>
              </a:rPr>
              <a:t> </a:t>
            </a:r>
            <a:r>
              <a:rPr lang="en-US" sz="2800" b="1" dirty="0" err="1">
                <a:cs typeface="Arial" charset="0"/>
              </a:rPr>
              <a:t>vår</a:t>
            </a:r>
            <a:r>
              <a:rPr lang="en-US" sz="2800" b="1" dirty="0">
                <a:cs typeface="Arial" charset="0"/>
              </a:rPr>
              <a:t> </a:t>
            </a:r>
            <a:r>
              <a:rPr lang="en-US" sz="2800" b="1" dirty="0" err="1">
                <a:cs typeface="Arial" charset="0"/>
              </a:rPr>
              <a:t>tid</a:t>
            </a:r>
            <a:endParaRPr lang="en-US" sz="2800" b="1" dirty="0">
              <a:cs typeface="Arial" charset="0"/>
            </a:endParaRPr>
          </a:p>
          <a:p>
            <a:pPr algn="ctr"/>
            <a:r>
              <a:rPr lang="en-US" sz="2400" b="1" dirty="0">
                <a:solidFill>
                  <a:srgbClr val="7030A0"/>
                </a:solidFill>
                <a:cs typeface="Arial" charset="0"/>
              </a:rPr>
              <a:t>Tre processer </a:t>
            </a:r>
            <a:r>
              <a:rPr lang="en-US" sz="2400" b="1" dirty="0" err="1">
                <a:solidFill>
                  <a:srgbClr val="7030A0"/>
                </a:solidFill>
                <a:cs typeface="Arial" charset="0"/>
              </a:rPr>
              <a:t>i</a:t>
            </a:r>
            <a:r>
              <a:rPr lang="en-US" sz="2400" b="1" dirty="0">
                <a:solidFill>
                  <a:srgbClr val="7030A0"/>
                </a:solidFill>
                <a:cs typeface="Arial" charset="0"/>
              </a:rPr>
              <a:t> </a:t>
            </a:r>
            <a:r>
              <a:rPr lang="en-US" sz="2400" b="1" dirty="0" err="1">
                <a:solidFill>
                  <a:srgbClr val="7030A0"/>
                </a:solidFill>
                <a:cs typeface="Arial" charset="0"/>
              </a:rPr>
              <a:t>samverkan</a:t>
            </a:r>
            <a:r>
              <a:rPr lang="en-US" sz="2400" b="1" dirty="0">
                <a:solidFill>
                  <a:srgbClr val="7030A0"/>
                </a:solidFill>
                <a:cs typeface="Arial" charset="0"/>
              </a:rPr>
              <a:t> </a:t>
            </a:r>
          </a:p>
          <a:p>
            <a:pPr algn="ctr"/>
            <a:r>
              <a:rPr lang="en-US" b="1" dirty="0" err="1">
                <a:solidFill>
                  <a:srgbClr val="7030A0"/>
                </a:solidFill>
                <a:cs typeface="Arial" charset="0"/>
              </a:rPr>
              <a:t>som</a:t>
            </a:r>
            <a:r>
              <a:rPr lang="en-US" b="1" dirty="0">
                <a:solidFill>
                  <a:srgbClr val="7030A0"/>
                </a:solidFill>
                <a:cs typeface="Arial" charset="0"/>
              </a:rPr>
              <a:t> </a:t>
            </a:r>
            <a:r>
              <a:rPr lang="en-US" b="1" dirty="0" err="1">
                <a:solidFill>
                  <a:srgbClr val="7030A0"/>
                </a:solidFill>
                <a:cs typeface="Arial" charset="0"/>
              </a:rPr>
              <a:t>flätar</a:t>
            </a:r>
            <a:r>
              <a:rPr lang="en-US" b="1" dirty="0">
                <a:solidFill>
                  <a:srgbClr val="7030A0"/>
                </a:solidFill>
                <a:cs typeface="Arial" charset="0"/>
              </a:rPr>
              <a:t> </a:t>
            </a:r>
            <a:r>
              <a:rPr lang="en-US" b="1" dirty="0" err="1">
                <a:solidFill>
                  <a:srgbClr val="7030A0"/>
                </a:solidFill>
                <a:cs typeface="Arial" charset="0"/>
              </a:rPr>
              <a:t>ihop</a:t>
            </a:r>
            <a:r>
              <a:rPr lang="en-US" b="1" dirty="0">
                <a:solidFill>
                  <a:srgbClr val="7030A0"/>
                </a:solidFill>
                <a:cs typeface="Arial" charset="0"/>
              </a:rPr>
              <a:t> </a:t>
            </a:r>
            <a:r>
              <a:rPr lang="en-US" b="1" dirty="0" err="1">
                <a:solidFill>
                  <a:srgbClr val="7030A0"/>
                </a:solidFill>
                <a:cs typeface="Arial" charset="0"/>
              </a:rPr>
              <a:t>det</a:t>
            </a:r>
            <a:r>
              <a:rPr lang="en-US" b="1" dirty="0">
                <a:solidFill>
                  <a:srgbClr val="7030A0"/>
                </a:solidFill>
                <a:cs typeface="Arial" charset="0"/>
              </a:rPr>
              <a:t> </a:t>
            </a:r>
            <a:r>
              <a:rPr lang="en-US" b="1" dirty="0" err="1">
                <a:solidFill>
                  <a:srgbClr val="7030A0"/>
                </a:solidFill>
                <a:cs typeface="Arial" charset="0"/>
              </a:rPr>
              <a:t>lokala</a:t>
            </a:r>
            <a:r>
              <a:rPr lang="en-US" b="1" dirty="0">
                <a:solidFill>
                  <a:srgbClr val="7030A0"/>
                </a:solidFill>
                <a:cs typeface="Arial" charset="0"/>
              </a:rPr>
              <a:t> med </a:t>
            </a:r>
            <a:r>
              <a:rPr lang="en-US" b="1" dirty="0" err="1">
                <a:solidFill>
                  <a:srgbClr val="7030A0"/>
                </a:solidFill>
                <a:cs typeface="Arial" charset="0"/>
              </a:rPr>
              <a:t>det</a:t>
            </a:r>
            <a:r>
              <a:rPr lang="en-US" b="1" dirty="0">
                <a:solidFill>
                  <a:srgbClr val="7030A0"/>
                </a:solidFill>
                <a:cs typeface="Arial" charset="0"/>
              </a:rPr>
              <a:t> </a:t>
            </a:r>
            <a:r>
              <a:rPr lang="en-US" b="1" dirty="0" err="1">
                <a:solidFill>
                  <a:srgbClr val="7030A0"/>
                </a:solidFill>
                <a:cs typeface="Arial" charset="0"/>
              </a:rPr>
              <a:t>globala</a:t>
            </a:r>
            <a:endParaRPr lang="en-US" b="1" dirty="0">
              <a:solidFill>
                <a:srgbClr val="7030A0"/>
              </a:solidFill>
              <a:cs typeface="Arial" charset="0"/>
            </a:endParaRPr>
          </a:p>
          <a:p>
            <a:pPr algn="ctr"/>
            <a:r>
              <a:rPr lang="en-US" b="1" dirty="0" err="1">
                <a:solidFill>
                  <a:srgbClr val="7030A0"/>
                </a:solidFill>
                <a:cs typeface="Arial" charset="0"/>
              </a:rPr>
              <a:t>och</a:t>
            </a:r>
            <a:r>
              <a:rPr lang="en-US" b="1" dirty="0">
                <a:solidFill>
                  <a:srgbClr val="7030A0"/>
                </a:solidFill>
                <a:cs typeface="Arial" charset="0"/>
              </a:rPr>
              <a:t> </a:t>
            </a:r>
            <a:r>
              <a:rPr lang="en-US" b="1" dirty="0" err="1">
                <a:solidFill>
                  <a:srgbClr val="7030A0"/>
                </a:solidFill>
                <a:cs typeface="Arial" charset="0"/>
              </a:rPr>
              <a:t>skapar</a:t>
            </a:r>
            <a:r>
              <a:rPr lang="en-US" b="1" dirty="0">
                <a:solidFill>
                  <a:srgbClr val="7030A0"/>
                </a:solidFill>
                <a:cs typeface="Arial" charset="0"/>
              </a:rPr>
              <a:t> </a:t>
            </a:r>
            <a:r>
              <a:rPr lang="en-US" b="1" i="1" dirty="0" err="1">
                <a:solidFill>
                  <a:srgbClr val="7030A0"/>
                </a:solidFill>
                <a:cs typeface="Arial" charset="0"/>
              </a:rPr>
              <a:t>glokala</a:t>
            </a:r>
            <a:r>
              <a:rPr lang="en-US" b="1" dirty="0">
                <a:solidFill>
                  <a:srgbClr val="7030A0"/>
                </a:solidFill>
                <a:cs typeface="Arial" charset="0"/>
              </a:rPr>
              <a:t> </a:t>
            </a:r>
            <a:r>
              <a:rPr lang="en-US" b="1" dirty="0" err="1">
                <a:solidFill>
                  <a:srgbClr val="7030A0"/>
                </a:solidFill>
                <a:cs typeface="Arial" charset="0"/>
              </a:rPr>
              <a:t>utmaningar</a:t>
            </a:r>
            <a:endParaRPr lang="sv-SE" dirty="0">
              <a:solidFill>
                <a:srgbClr val="7030A0"/>
              </a:solidFill>
            </a:endParaRPr>
          </a:p>
        </p:txBody>
      </p:sp>
      <p:sp>
        <p:nvSpPr>
          <p:cNvPr id="8" name="textruta 7"/>
          <p:cNvSpPr txBox="1">
            <a:spLocks noChangeArrowheads="1"/>
          </p:cNvSpPr>
          <p:nvPr/>
        </p:nvSpPr>
        <p:spPr bwMode="auto">
          <a:xfrm>
            <a:off x="5265187" y="1733950"/>
            <a:ext cx="1438215" cy="369332"/>
          </a:xfrm>
          <a:prstGeom prst="rect">
            <a:avLst/>
          </a:prstGeom>
          <a:noFill/>
          <a:ln w="9525">
            <a:noFill/>
            <a:miter lim="800000"/>
            <a:headEnd/>
            <a:tailEnd/>
          </a:ln>
        </p:spPr>
        <p:txBody>
          <a:bodyPr wrap="none">
            <a:spAutoFit/>
          </a:bodyPr>
          <a:lstStyle/>
          <a:p>
            <a:pPr algn="ctr"/>
            <a:r>
              <a:rPr lang="sv-SE" b="1" dirty="0"/>
              <a:t>Globalisering</a:t>
            </a:r>
          </a:p>
        </p:txBody>
      </p:sp>
      <p:cxnSp>
        <p:nvCxnSpPr>
          <p:cNvPr id="10" name="Rak pil 9"/>
          <p:cNvCxnSpPr>
            <a:cxnSpLocks/>
          </p:cNvCxnSpPr>
          <p:nvPr/>
        </p:nvCxnSpPr>
        <p:spPr>
          <a:xfrm>
            <a:off x="6707242" y="2581687"/>
            <a:ext cx="1368283" cy="155991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 name="Rak pil 11"/>
          <p:cNvCxnSpPr>
            <a:cxnSpLocks/>
          </p:cNvCxnSpPr>
          <p:nvPr/>
        </p:nvCxnSpPr>
        <p:spPr>
          <a:xfrm flipH="1">
            <a:off x="4208159" y="4267469"/>
            <a:ext cx="3147887"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3" name="textruta 12"/>
          <p:cNvSpPr txBox="1">
            <a:spLocks noChangeArrowheads="1"/>
          </p:cNvSpPr>
          <p:nvPr/>
        </p:nvSpPr>
        <p:spPr bwMode="auto">
          <a:xfrm>
            <a:off x="7205509" y="4044054"/>
            <a:ext cx="2741124" cy="369332"/>
          </a:xfrm>
          <a:prstGeom prst="rect">
            <a:avLst/>
          </a:prstGeom>
          <a:noFill/>
          <a:ln w="9525">
            <a:noFill/>
            <a:miter lim="800000"/>
            <a:headEnd/>
            <a:tailEnd/>
          </a:ln>
        </p:spPr>
        <p:txBody>
          <a:bodyPr wrap="square">
            <a:spAutoFit/>
          </a:bodyPr>
          <a:lstStyle/>
          <a:p>
            <a:pPr algn="ctr"/>
            <a:r>
              <a:rPr lang="sv-SE" b="1" dirty="0"/>
              <a:t>Transnationell migration</a:t>
            </a:r>
          </a:p>
        </p:txBody>
      </p:sp>
      <p:sp>
        <p:nvSpPr>
          <p:cNvPr id="16" name="textruta 15"/>
          <p:cNvSpPr txBox="1"/>
          <p:nvPr/>
        </p:nvSpPr>
        <p:spPr>
          <a:xfrm>
            <a:off x="2812835" y="4072644"/>
            <a:ext cx="1410964" cy="369332"/>
          </a:xfrm>
          <a:prstGeom prst="rect">
            <a:avLst/>
          </a:prstGeom>
          <a:noFill/>
        </p:spPr>
        <p:txBody>
          <a:bodyPr wrap="none" rtlCol="0">
            <a:spAutoFit/>
          </a:bodyPr>
          <a:lstStyle/>
          <a:p>
            <a:pPr algn="ctr"/>
            <a:r>
              <a:rPr lang="sv-SE" b="1" dirty="0"/>
              <a:t>Urbanisering</a:t>
            </a:r>
          </a:p>
        </p:txBody>
      </p:sp>
      <p:cxnSp>
        <p:nvCxnSpPr>
          <p:cNvPr id="38" name="Rak pil 37"/>
          <p:cNvCxnSpPr>
            <a:cxnSpLocks/>
          </p:cNvCxnSpPr>
          <p:nvPr/>
        </p:nvCxnSpPr>
        <p:spPr>
          <a:xfrm flipH="1">
            <a:off x="3800075" y="2577287"/>
            <a:ext cx="1357236" cy="155210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8" name="Tankebubbla 27"/>
          <p:cNvSpPr/>
          <p:nvPr/>
        </p:nvSpPr>
        <p:spPr>
          <a:xfrm>
            <a:off x="241315" y="1862748"/>
            <a:ext cx="1616368" cy="825604"/>
          </a:xfrm>
          <a:prstGeom prst="cloudCallout">
            <a:avLst>
              <a:gd name="adj1" fmla="val 308002"/>
              <a:gd name="adj2" fmla="val 280105"/>
            </a:avLst>
          </a:prstGeom>
          <a:solidFill>
            <a:schemeClr val="bg1"/>
          </a:solidFill>
          <a:ln w="28575">
            <a:solidFill>
              <a:srgbClr val="3379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Tankebubbla 28"/>
          <p:cNvSpPr/>
          <p:nvPr/>
        </p:nvSpPr>
        <p:spPr>
          <a:xfrm>
            <a:off x="1198217" y="541224"/>
            <a:ext cx="2061584" cy="901005"/>
          </a:xfrm>
          <a:prstGeom prst="cloudCallout">
            <a:avLst>
              <a:gd name="adj1" fmla="val 204081"/>
              <a:gd name="adj2" fmla="val 495030"/>
            </a:avLst>
          </a:prstGeom>
          <a:solidFill>
            <a:schemeClr val="bg1"/>
          </a:solidFill>
          <a:ln w="28575">
            <a:solidFill>
              <a:srgbClr val="3379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textruta 29"/>
          <p:cNvSpPr txBox="1"/>
          <p:nvPr/>
        </p:nvSpPr>
        <p:spPr>
          <a:xfrm>
            <a:off x="1373505" y="538084"/>
            <a:ext cx="1790876" cy="830997"/>
          </a:xfrm>
          <a:prstGeom prst="rect">
            <a:avLst/>
          </a:prstGeom>
          <a:noFill/>
        </p:spPr>
        <p:txBody>
          <a:bodyPr wrap="none" rtlCol="0">
            <a:spAutoFit/>
          </a:bodyPr>
          <a:lstStyle/>
          <a:p>
            <a:pPr algn="ctr"/>
            <a:r>
              <a:rPr lang="sv-SE" sz="1400" b="1" dirty="0"/>
              <a:t>Klimatförändringar</a:t>
            </a:r>
          </a:p>
          <a:p>
            <a:pPr algn="ctr"/>
            <a:r>
              <a:rPr lang="sv-SE" sz="1200" b="1" dirty="0"/>
              <a:t>Skogsbräder</a:t>
            </a:r>
          </a:p>
          <a:p>
            <a:pPr algn="ctr"/>
            <a:r>
              <a:rPr lang="sv-SE" sz="1200" b="1" dirty="0"/>
              <a:t>Stigande havsnivåer</a:t>
            </a:r>
          </a:p>
          <a:p>
            <a:pPr algn="ctr"/>
            <a:r>
              <a:rPr lang="sv-SE" sz="1000" b="1" dirty="0"/>
              <a:t>250 miljoner klimatflyktingar?</a:t>
            </a:r>
          </a:p>
        </p:txBody>
      </p:sp>
      <p:sp>
        <p:nvSpPr>
          <p:cNvPr id="31" name="textruta 30"/>
          <p:cNvSpPr txBox="1"/>
          <p:nvPr/>
        </p:nvSpPr>
        <p:spPr>
          <a:xfrm>
            <a:off x="221997" y="1904919"/>
            <a:ext cx="1519196" cy="954107"/>
          </a:xfrm>
          <a:prstGeom prst="rect">
            <a:avLst/>
          </a:prstGeom>
          <a:noFill/>
        </p:spPr>
        <p:txBody>
          <a:bodyPr wrap="square" rtlCol="0">
            <a:spAutoFit/>
          </a:bodyPr>
          <a:lstStyle/>
          <a:p>
            <a:pPr algn="ctr"/>
            <a:r>
              <a:rPr lang="sv-SE" sz="1400" b="1" dirty="0"/>
              <a:t>Digitalisering</a:t>
            </a:r>
          </a:p>
          <a:p>
            <a:pPr algn="ctr"/>
            <a:r>
              <a:rPr lang="sv-SE" sz="1200" b="1" dirty="0"/>
              <a:t>Artificiell intelligens</a:t>
            </a:r>
          </a:p>
          <a:p>
            <a:pPr algn="ctr"/>
            <a:r>
              <a:rPr lang="sv-SE" sz="1200" b="1" dirty="0"/>
              <a:t>Robotisering</a:t>
            </a:r>
          </a:p>
          <a:p>
            <a:pPr algn="ctr"/>
            <a:endParaRPr lang="sv-SE" b="1" dirty="0"/>
          </a:p>
        </p:txBody>
      </p:sp>
      <p:sp>
        <p:nvSpPr>
          <p:cNvPr id="4" name="textruta 3"/>
          <p:cNvSpPr txBox="1"/>
          <p:nvPr/>
        </p:nvSpPr>
        <p:spPr>
          <a:xfrm>
            <a:off x="5231408" y="2454381"/>
            <a:ext cx="1477392" cy="307777"/>
          </a:xfrm>
          <a:prstGeom prst="rect">
            <a:avLst/>
          </a:prstGeom>
          <a:noFill/>
        </p:spPr>
        <p:txBody>
          <a:bodyPr wrap="none" rtlCol="0">
            <a:spAutoFit/>
          </a:bodyPr>
          <a:lstStyle/>
          <a:p>
            <a:r>
              <a:rPr lang="sv-SE" sz="1400" b="1" dirty="0">
                <a:solidFill>
                  <a:schemeClr val="bg1"/>
                </a:solidFill>
              </a:rPr>
              <a:t>Förändras (Avtar)</a:t>
            </a:r>
          </a:p>
        </p:txBody>
      </p:sp>
      <p:sp>
        <p:nvSpPr>
          <p:cNvPr id="2" name="textruta 1">
            <a:extLst>
              <a:ext uri="{FF2B5EF4-FFF2-40B4-BE49-F238E27FC236}">
                <a16:creationId xmlns:a16="http://schemas.microsoft.com/office/drawing/2014/main" id="{E7A34456-31CC-F21F-B662-26860D0563D5}"/>
              </a:ext>
            </a:extLst>
          </p:cNvPr>
          <p:cNvSpPr txBox="1"/>
          <p:nvPr/>
        </p:nvSpPr>
        <p:spPr>
          <a:xfrm>
            <a:off x="5008933" y="2038479"/>
            <a:ext cx="1915973" cy="584775"/>
          </a:xfrm>
          <a:prstGeom prst="rect">
            <a:avLst/>
          </a:prstGeom>
          <a:noFill/>
        </p:spPr>
        <p:txBody>
          <a:bodyPr wrap="none" rtlCol="0">
            <a:spAutoFit/>
          </a:bodyPr>
          <a:lstStyle/>
          <a:p>
            <a:pPr algn="ctr"/>
            <a:r>
              <a:rPr lang="en-US" sz="1600" b="1" i="1" dirty="0" err="1">
                <a:solidFill>
                  <a:srgbClr val="FF0000"/>
                </a:solidFill>
              </a:rPr>
              <a:t>Ojämn</a:t>
            </a:r>
            <a:r>
              <a:rPr lang="en-US" sz="1600" b="1" i="1" dirty="0">
                <a:solidFill>
                  <a:srgbClr val="FF0000"/>
                </a:solidFill>
              </a:rPr>
              <a:t> </a:t>
            </a:r>
            <a:r>
              <a:rPr lang="en-US" sz="1600" b="1" i="1" dirty="0" err="1">
                <a:solidFill>
                  <a:srgbClr val="FF0000"/>
                </a:solidFill>
              </a:rPr>
              <a:t>utveckling</a:t>
            </a:r>
            <a:endParaRPr lang="en-US" sz="1600" b="1" i="1" dirty="0">
              <a:solidFill>
                <a:srgbClr val="FF0000"/>
              </a:solidFill>
            </a:endParaRPr>
          </a:p>
          <a:p>
            <a:pPr algn="ctr"/>
            <a:r>
              <a:rPr lang="en-US" sz="1600" b="1" i="1" dirty="0">
                <a:solidFill>
                  <a:srgbClr val="FF0000"/>
                </a:solidFill>
              </a:rPr>
              <a:t>Nya </a:t>
            </a:r>
            <a:r>
              <a:rPr lang="en-US" sz="1600" b="1" i="1" dirty="0" err="1">
                <a:solidFill>
                  <a:srgbClr val="FF0000"/>
                </a:solidFill>
              </a:rPr>
              <a:t>konfliktmönster</a:t>
            </a:r>
            <a:endParaRPr lang="sv-SE" sz="1600" b="1" i="1" dirty="0"/>
          </a:p>
        </p:txBody>
      </p:sp>
      <p:sp>
        <p:nvSpPr>
          <p:cNvPr id="3" name="textruta 2">
            <a:extLst>
              <a:ext uri="{FF2B5EF4-FFF2-40B4-BE49-F238E27FC236}">
                <a16:creationId xmlns:a16="http://schemas.microsoft.com/office/drawing/2014/main" id="{B8CE8183-1319-8228-FC0E-3FA31BD08BF5}"/>
              </a:ext>
            </a:extLst>
          </p:cNvPr>
          <p:cNvSpPr txBox="1"/>
          <p:nvPr/>
        </p:nvSpPr>
        <p:spPr>
          <a:xfrm>
            <a:off x="7253810" y="4291662"/>
            <a:ext cx="2644522" cy="584775"/>
          </a:xfrm>
          <a:prstGeom prst="rect">
            <a:avLst/>
          </a:prstGeom>
          <a:noFill/>
        </p:spPr>
        <p:txBody>
          <a:bodyPr wrap="square" rtlCol="0">
            <a:spAutoFit/>
          </a:bodyPr>
          <a:lstStyle/>
          <a:p>
            <a:pPr algn="ctr"/>
            <a:r>
              <a:rPr lang="sv-SE" sz="1600" b="1" i="1" dirty="0">
                <a:solidFill>
                  <a:srgbClr val="FF0000"/>
                </a:solidFill>
              </a:rPr>
              <a:t>Främlingsfientlighet</a:t>
            </a:r>
          </a:p>
          <a:p>
            <a:pPr algn="ctr"/>
            <a:r>
              <a:rPr lang="sv-SE" sz="1600" b="1" i="1" dirty="0">
                <a:solidFill>
                  <a:srgbClr val="FF0000"/>
                </a:solidFill>
              </a:rPr>
              <a:t>Diskriminering/Exkludering</a:t>
            </a:r>
          </a:p>
        </p:txBody>
      </p:sp>
      <p:sp>
        <p:nvSpPr>
          <p:cNvPr id="6" name="textruta 5">
            <a:extLst>
              <a:ext uri="{FF2B5EF4-FFF2-40B4-BE49-F238E27FC236}">
                <a16:creationId xmlns:a16="http://schemas.microsoft.com/office/drawing/2014/main" id="{C2BBA1AB-79C6-0B14-3C97-B5BC17F88B8A}"/>
              </a:ext>
            </a:extLst>
          </p:cNvPr>
          <p:cNvSpPr txBox="1"/>
          <p:nvPr/>
        </p:nvSpPr>
        <p:spPr>
          <a:xfrm>
            <a:off x="2321734" y="4318024"/>
            <a:ext cx="2499274" cy="553998"/>
          </a:xfrm>
          <a:prstGeom prst="rect">
            <a:avLst/>
          </a:prstGeom>
          <a:noFill/>
        </p:spPr>
        <p:txBody>
          <a:bodyPr wrap="none" rtlCol="0">
            <a:spAutoFit/>
          </a:bodyPr>
          <a:lstStyle/>
          <a:p>
            <a:pPr algn="ctr"/>
            <a:r>
              <a:rPr lang="sv-SE" sz="1600" b="1" i="1" dirty="0">
                <a:solidFill>
                  <a:srgbClr val="FF0000"/>
                </a:solidFill>
              </a:rPr>
              <a:t>Social polarisering: </a:t>
            </a:r>
          </a:p>
          <a:p>
            <a:pPr algn="ctr"/>
            <a:r>
              <a:rPr lang="sv-SE" sz="1400" b="1" i="1" dirty="0">
                <a:solidFill>
                  <a:srgbClr val="FF0000"/>
                </a:solidFill>
              </a:rPr>
              <a:t>skilda världar, olika livschanser</a:t>
            </a:r>
            <a:endParaRPr lang="sv-SE" sz="1400" dirty="0"/>
          </a:p>
        </p:txBody>
      </p:sp>
      <p:pic>
        <p:nvPicPr>
          <p:cNvPr id="17" name="Bildobjekt 16">
            <a:extLst>
              <a:ext uri="{FF2B5EF4-FFF2-40B4-BE49-F238E27FC236}">
                <a16:creationId xmlns:a16="http://schemas.microsoft.com/office/drawing/2014/main" id="{568FF6A7-0604-2B9C-73C5-F2F8EB2EF770}"/>
              </a:ext>
            </a:extLst>
          </p:cNvPr>
          <p:cNvPicPr>
            <a:picLocks noChangeAspect="1"/>
          </p:cNvPicPr>
          <p:nvPr/>
        </p:nvPicPr>
        <p:blipFill>
          <a:blip r:embed="rId3"/>
          <a:stretch>
            <a:fillRect/>
          </a:stretch>
        </p:blipFill>
        <p:spPr>
          <a:xfrm>
            <a:off x="8301835" y="733551"/>
            <a:ext cx="3354161" cy="2052528"/>
          </a:xfrm>
          <a:prstGeom prst="rect">
            <a:avLst/>
          </a:prstGeom>
        </p:spPr>
      </p:pic>
      <p:sp>
        <p:nvSpPr>
          <p:cNvPr id="18" name="textruta 17">
            <a:extLst>
              <a:ext uri="{FF2B5EF4-FFF2-40B4-BE49-F238E27FC236}">
                <a16:creationId xmlns:a16="http://schemas.microsoft.com/office/drawing/2014/main" id="{0F064F3C-1015-25D3-8A55-71F9A2F1AB54}"/>
              </a:ext>
            </a:extLst>
          </p:cNvPr>
          <p:cNvSpPr txBox="1"/>
          <p:nvPr/>
        </p:nvSpPr>
        <p:spPr>
          <a:xfrm>
            <a:off x="8201207" y="599826"/>
            <a:ext cx="3402663" cy="338554"/>
          </a:xfrm>
          <a:prstGeom prst="rect">
            <a:avLst/>
          </a:prstGeom>
          <a:solidFill>
            <a:schemeClr val="bg1"/>
          </a:solidFill>
        </p:spPr>
        <p:txBody>
          <a:bodyPr wrap="none" rtlCol="0">
            <a:spAutoFit/>
          </a:bodyPr>
          <a:lstStyle/>
          <a:p>
            <a:r>
              <a:rPr lang="sv-SE" sz="1600" b="1" i="1" dirty="0"/>
              <a:t>UNCERTAINTY COMPLEX (UNDP 2022)</a:t>
            </a:r>
            <a:endParaRPr lang="en-GB" sz="1600" b="1" i="1" dirty="0"/>
          </a:p>
        </p:txBody>
      </p:sp>
      <p:sp>
        <p:nvSpPr>
          <p:cNvPr id="19" name="textruta 18">
            <a:extLst>
              <a:ext uri="{FF2B5EF4-FFF2-40B4-BE49-F238E27FC236}">
                <a16:creationId xmlns:a16="http://schemas.microsoft.com/office/drawing/2014/main" id="{3766987B-9FD3-4262-D269-A366D5708203}"/>
              </a:ext>
            </a:extLst>
          </p:cNvPr>
          <p:cNvSpPr txBox="1"/>
          <p:nvPr/>
        </p:nvSpPr>
        <p:spPr>
          <a:xfrm>
            <a:off x="8201991" y="1047736"/>
            <a:ext cx="1415772" cy="246221"/>
          </a:xfrm>
          <a:prstGeom prst="rect">
            <a:avLst/>
          </a:prstGeom>
          <a:solidFill>
            <a:srgbClr val="CBE5FD"/>
          </a:solidFill>
        </p:spPr>
        <p:txBody>
          <a:bodyPr wrap="none" rtlCol="0">
            <a:spAutoFit/>
          </a:bodyPr>
          <a:lstStyle/>
          <a:p>
            <a:r>
              <a:rPr lang="sv-SE" sz="1000" b="1" dirty="0"/>
              <a:t>Normalt osäker tillvaro</a:t>
            </a:r>
            <a:endParaRPr lang="en-GB" sz="1000" b="1" dirty="0"/>
          </a:p>
        </p:txBody>
      </p:sp>
      <p:sp>
        <p:nvSpPr>
          <p:cNvPr id="20" name="textruta 19">
            <a:extLst>
              <a:ext uri="{FF2B5EF4-FFF2-40B4-BE49-F238E27FC236}">
                <a16:creationId xmlns:a16="http://schemas.microsoft.com/office/drawing/2014/main" id="{D7042D45-1631-4AA2-E881-4D27DF9C733C}"/>
              </a:ext>
            </a:extLst>
          </p:cNvPr>
          <p:cNvSpPr txBox="1"/>
          <p:nvPr/>
        </p:nvSpPr>
        <p:spPr>
          <a:xfrm>
            <a:off x="10593743" y="1118652"/>
            <a:ext cx="1378904" cy="350609"/>
          </a:xfrm>
          <a:prstGeom prst="rect">
            <a:avLst/>
          </a:prstGeom>
          <a:solidFill>
            <a:srgbClr val="EEB560"/>
          </a:solidFill>
        </p:spPr>
        <p:txBody>
          <a:bodyPr wrap="none" rtlCol="0">
            <a:spAutoFit/>
          </a:bodyPr>
          <a:lstStyle/>
          <a:p>
            <a:pPr algn="ctr">
              <a:lnSpc>
                <a:spcPts val="1000"/>
              </a:lnSpc>
            </a:pPr>
            <a:r>
              <a:rPr lang="sv-SE" sz="1000" b="1" dirty="0"/>
              <a:t>Samhällsomdaningens</a:t>
            </a:r>
          </a:p>
          <a:p>
            <a:pPr algn="ctr">
              <a:lnSpc>
                <a:spcPts val="1000"/>
              </a:lnSpc>
            </a:pPr>
            <a:r>
              <a:rPr lang="sv-SE" sz="1000" b="1" dirty="0"/>
              <a:t>okända destination</a:t>
            </a:r>
            <a:endParaRPr lang="en-GB" sz="1000" b="1" dirty="0"/>
          </a:p>
        </p:txBody>
      </p:sp>
      <p:sp>
        <p:nvSpPr>
          <p:cNvPr id="21" name="textruta 20">
            <a:extLst>
              <a:ext uri="{FF2B5EF4-FFF2-40B4-BE49-F238E27FC236}">
                <a16:creationId xmlns:a16="http://schemas.microsoft.com/office/drawing/2014/main" id="{F0922B84-75C6-6038-0B4B-116D86E8262C}"/>
              </a:ext>
            </a:extLst>
          </p:cNvPr>
          <p:cNvSpPr txBox="1"/>
          <p:nvPr/>
        </p:nvSpPr>
        <p:spPr>
          <a:xfrm>
            <a:off x="8093164" y="1924941"/>
            <a:ext cx="1432456" cy="350609"/>
          </a:xfrm>
          <a:prstGeom prst="rect">
            <a:avLst/>
          </a:prstGeom>
          <a:solidFill>
            <a:srgbClr val="EEB560"/>
          </a:solidFill>
        </p:spPr>
        <p:txBody>
          <a:bodyPr wrap="square" rtlCol="0">
            <a:spAutoFit/>
          </a:bodyPr>
          <a:lstStyle/>
          <a:p>
            <a:pPr algn="ctr">
              <a:lnSpc>
                <a:spcPts val="1000"/>
              </a:lnSpc>
            </a:pPr>
            <a:r>
              <a:rPr lang="sv-SE" sz="1000" b="1" dirty="0" err="1"/>
              <a:t>Anthropocene</a:t>
            </a:r>
            <a:r>
              <a:rPr lang="sv-SE" sz="1000" b="1" dirty="0"/>
              <a:t> tidsålder</a:t>
            </a:r>
          </a:p>
          <a:p>
            <a:pPr algn="ctr">
              <a:lnSpc>
                <a:spcPts val="1000"/>
              </a:lnSpc>
            </a:pPr>
            <a:r>
              <a:rPr lang="sv-SE" sz="1000" b="1" dirty="0"/>
              <a:t>klimatförändringar</a:t>
            </a:r>
          </a:p>
        </p:txBody>
      </p:sp>
      <p:sp>
        <p:nvSpPr>
          <p:cNvPr id="22" name="textruta 21">
            <a:extLst>
              <a:ext uri="{FF2B5EF4-FFF2-40B4-BE49-F238E27FC236}">
                <a16:creationId xmlns:a16="http://schemas.microsoft.com/office/drawing/2014/main" id="{77854365-AB5D-A742-2073-BB6FC024FF61}"/>
              </a:ext>
            </a:extLst>
          </p:cNvPr>
          <p:cNvSpPr txBox="1"/>
          <p:nvPr/>
        </p:nvSpPr>
        <p:spPr>
          <a:xfrm>
            <a:off x="10582992" y="2160416"/>
            <a:ext cx="1431802" cy="350609"/>
          </a:xfrm>
          <a:prstGeom prst="rect">
            <a:avLst/>
          </a:prstGeom>
          <a:solidFill>
            <a:srgbClr val="EE9D60"/>
          </a:solidFill>
        </p:spPr>
        <p:txBody>
          <a:bodyPr wrap="none" rtlCol="0">
            <a:spAutoFit/>
          </a:bodyPr>
          <a:lstStyle/>
          <a:p>
            <a:pPr algn="ctr">
              <a:lnSpc>
                <a:spcPts val="1000"/>
              </a:lnSpc>
            </a:pPr>
            <a:r>
              <a:rPr lang="sv-SE" sz="1000" b="1" dirty="0"/>
              <a:t>Ökad politisk och social</a:t>
            </a:r>
          </a:p>
          <a:p>
            <a:pPr algn="ctr">
              <a:lnSpc>
                <a:spcPts val="1000"/>
              </a:lnSpc>
            </a:pPr>
            <a:r>
              <a:rPr lang="sv-SE" sz="1000" b="1" dirty="0"/>
              <a:t>polarisering</a:t>
            </a:r>
          </a:p>
        </p:txBody>
      </p:sp>
      <p:sp>
        <p:nvSpPr>
          <p:cNvPr id="23" name="Stjärna: 5 punkter 22">
            <a:extLst>
              <a:ext uri="{FF2B5EF4-FFF2-40B4-BE49-F238E27FC236}">
                <a16:creationId xmlns:a16="http://schemas.microsoft.com/office/drawing/2014/main" id="{C729D508-70F0-B553-8CF2-DED3863FA0E2}"/>
              </a:ext>
            </a:extLst>
          </p:cNvPr>
          <p:cNvSpPr/>
          <p:nvPr/>
        </p:nvSpPr>
        <p:spPr>
          <a:xfrm>
            <a:off x="214419" y="282317"/>
            <a:ext cx="914400" cy="914400"/>
          </a:xfrm>
          <a:prstGeom prst="star5">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textruta 23">
            <a:extLst>
              <a:ext uri="{FF2B5EF4-FFF2-40B4-BE49-F238E27FC236}">
                <a16:creationId xmlns:a16="http://schemas.microsoft.com/office/drawing/2014/main" id="{BADFE581-DEDF-D163-27DC-C23CE8C4EC8D}"/>
              </a:ext>
            </a:extLst>
          </p:cNvPr>
          <p:cNvSpPr txBox="1"/>
          <p:nvPr/>
        </p:nvSpPr>
        <p:spPr>
          <a:xfrm>
            <a:off x="500941" y="554851"/>
            <a:ext cx="460334" cy="369332"/>
          </a:xfrm>
          <a:prstGeom prst="rect">
            <a:avLst/>
          </a:prstGeom>
          <a:noFill/>
          <a:ln w="38100">
            <a:noFill/>
          </a:ln>
        </p:spPr>
        <p:txBody>
          <a:bodyPr wrap="square" rtlCol="0">
            <a:spAutoFit/>
          </a:bodyPr>
          <a:lstStyle/>
          <a:p>
            <a:r>
              <a:rPr lang="sv-SE" b="1" dirty="0"/>
              <a:t>1</a:t>
            </a:r>
          </a:p>
        </p:txBody>
      </p:sp>
      <p:sp>
        <p:nvSpPr>
          <p:cNvPr id="32" name="textruta 31">
            <a:extLst>
              <a:ext uri="{FF2B5EF4-FFF2-40B4-BE49-F238E27FC236}">
                <a16:creationId xmlns:a16="http://schemas.microsoft.com/office/drawing/2014/main" id="{614F0825-E663-B665-703A-54B542C55B79}"/>
              </a:ext>
            </a:extLst>
          </p:cNvPr>
          <p:cNvSpPr txBox="1"/>
          <p:nvPr/>
        </p:nvSpPr>
        <p:spPr>
          <a:xfrm>
            <a:off x="487101" y="2786079"/>
            <a:ext cx="1124795" cy="453907"/>
          </a:xfrm>
          <a:prstGeom prst="rect">
            <a:avLst/>
          </a:prstGeom>
          <a:solidFill>
            <a:srgbClr val="FFFF00"/>
          </a:solidFill>
          <a:ln w="38100">
            <a:solidFill>
              <a:srgbClr val="FF0000"/>
            </a:solidFill>
          </a:ln>
        </p:spPr>
        <p:txBody>
          <a:bodyPr wrap="none" rtlCol="0">
            <a:spAutoFit/>
          </a:bodyPr>
          <a:lstStyle/>
          <a:p>
            <a:pPr algn="ctr">
              <a:lnSpc>
                <a:spcPts val="1400"/>
              </a:lnSpc>
            </a:pPr>
            <a:r>
              <a:rPr lang="sv-SE" sz="1400" b="1" dirty="0"/>
              <a:t>Inverkan på</a:t>
            </a:r>
          </a:p>
          <a:p>
            <a:pPr algn="ctr">
              <a:lnSpc>
                <a:spcPts val="1400"/>
              </a:lnSpc>
            </a:pPr>
            <a:r>
              <a:rPr lang="sv-SE" sz="1400" b="1" dirty="0"/>
              <a:t>Demokratin!</a:t>
            </a:r>
          </a:p>
        </p:txBody>
      </p:sp>
      <p:sp>
        <p:nvSpPr>
          <p:cNvPr id="33" name="textruta 32">
            <a:extLst>
              <a:ext uri="{FF2B5EF4-FFF2-40B4-BE49-F238E27FC236}">
                <a16:creationId xmlns:a16="http://schemas.microsoft.com/office/drawing/2014/main" id="{BD7ACD04-1DAB-AA1A-72DA-9B875BE62DB6}"/>
              </a:ext>
            </a:extLst>
          </p:cNvPr>
          <p:cNvSpPr txBox="1"/>
          <p:nvPr/>
        </p:nvSpPr>
        <p:spPr>
          <a:xfrm>
            <a:off x="2039830" y="1560021"/>
            <a:ext cx="1852366" cy="1195199"/>
          </a:xfrm>
          <a:prstGeom prst="rect">
            <a:avLst/>
          </a:prstGeom>
          <a:solidFill>
            <a:srgbClr val="FFFF00"/>
          </a:solidFill>
          <a:ln w="38100">
            <a:solidFill>
              <a:srgbClr val="FF0000"/>
            </a:solidFill>
          </a:ln>
        </p:spPr>
        <p:txBody>
          <a:bodyPr wrap="none" rtlCol="0">
            <a:spAutoFit/>
          </a:bodyPr>
          <a:lstStyle/>
          <a:p>
            <a:pPr algn="ctr">
              <a:lnSpc>
                <a:spcPts val="1400"/>
              </a:lnSpc>
            </a:pPr>
            <a:r>
              <a:rPr lang="sv-SE" b="1" dirty="0"/>
              <a:t>Global </a:t>
            </a:r>
            <a:r>
              <a:rPr lang="sv-SE" b="1" dirty="0" err="1"/>
              <a:t>Good</a:t>
            </a:r>
            <a:endParaRPr lang="sv-SE" b="1" dirty="0"/>
          </a:p>
          <a:p>
            <a:pPr algn="ctr">
              <a:lnSpc>
                <a:spcPts val="1600"/>
              </a:lnSpc>
            </a:pPr>
            <a:r>
              <a:rPr lang="sv-SE" b="1" dirty="0" err="1"/>
              <a:t>Local</a:t>
            </a:r>
            <a:r>
              <a:rPr lang="sv-SE" b="1" dirty="0"/>
              <a:t> Harm</a:t>
            </a:r>
          </a:p>
          <a:p>
            <a:pPr algn="ctr">
              <a:lnSpc>
                <a:spcPts val="1400"/>
              </a:lnSpc>
            </a:pPr>
            <a:r>
              <a:rPr lang="sv-SE" sz="1200" b="1" dirty="0"/>
              <a:t>Övergången från</a:t>
            </a:r>
          </a:p>
          <a:p>
            <a:pPr algn="ctr">
              <a:lnSpc>
                <a:spcPts val="1400"/>
              </a:lnSpc>
            </a:pPr>
            <a:r>
              <a:rPr lang="sv-SE" sz="1200" b="1" dirty="0"/>
              <a:t>Fossilberoende energi till </a:t>
            </a:r>
          </a:p>
          <a:p>
            <a:pPr algn="ctr">
              <a:lnSpc>
                <a:spcPts val="1400"/>
              </a:lnSpc>
            </a:pPr>
            <a:r>
              <a:rPr lang="sv-SE" sz="1200" b="1" dirty="0"/>
              <a:t>metallberoende: gruvdrift</a:t>
            </a:r>
          </a:p>
          <a:p>
            <a:pPr algn="ctr">
              <a:lnSpc>
                <a:spcPts val="1400"/>
              </a:lnSpc>
            </a:pPr>
            <a:r>
              <a:rPr lang="sv-SE" sz="1200" b="1" dirty="0"/>
              <a:t>och vindkraftsparker</a:t>
            </a:r>
          </a:p>
        </p:txBody>
      </p:sp>
      <p:sp>
        <p:nvSpPr>
          <p:cNvPr id="35" name="textruta 34">
            <a:extLst>
              <a:ext uri="{FF2B5EF4-FFF2-40B4-BE49-F238E27FC236}">
                <a16:creationId xmlns:a16="http://schemas.microsoft.com/office/drawing/2014/main" id="{19B16739-DFCC-0853-2191-5E0CE432104F}"/>
              </a:ext>
            </a:extLst>
          </p:cNvPr>
          <p:cNvSpPr txBox="1"/>
          <p:nvPr/>
        </p:nvSpPr>
        <p:spPr>
          <a:xfrm>
            <a:off x="4520256" y="3253238"/>
            <a:ext cx="2824042" cy="1018869"/>
          </a:xfrm>
          <a:prstGeom prst="rect">
            <a:avLst/>
          </a:prstGeom>
          <a:solidFill>
            <a:schemeClr val="bg1"/>
          </a:solidFill>
        </p:spPr>
        <p:txBody>
          <a:bodyPr wrap="none" rtlCol="0">
            <a:spAutoFit/>
          </a:bodyPr>
          <a:lstStyle/>
          <a:p>
            <a:pPr algn="ctr">
              <a:lnSpc>
                <a:spcPts val="1800"/>
              </a:lnSpc>
            </a:pPr>
            <a:r>
              <a:rPr lang="sv-SE" b="1" dirty="0"/>
              <a:t>Bristen på förutsägbarhet,</a:t>
            </a:r>
          </a:p>
          <a:p>
            <a:pPr algn="ctr">
              <a:lnSpc>
                <a:spcPts val="1800"/>
              </a:lnSpc>
            </a:pPr>
            <a:r>
              <a:rPr lang="sv-SE" b="1" dirty="0"/>
              <a:t>känslan att det går för fort</a:t>
            </a:r>
          </a:p>
          <a:p>
            <a:pPr algn="ctr">
              <a:lnSpc>
                <a:spcPts val="1800"/>
              </a:lnSpc>
            </a:pPr>
            <a:r>
              <a:rPr lang="sv-SE" b="1" dirty="0"/>
              <a:t>och sker bortom kontroll</a:t>
            </a:r>
          </a:p>
          <a:p>
            <a:pPr algn="ctr">
              <a:lnSpc>
                <a:spcPts val="1800"/>
              </a:lnSpc>
            </a:pPr>
            <a:r>
              <a:rPr lang="sv-SE" b="1" dirty="0"/>
              <a:t>skapar rädsla och otrygghet</a:t>
            </a:r>
            <a:endParaRPr lang="en-GB" b="1" dirty="0"/>
          </a:p>
        </p:txBody>
      </p:sp>
      <p:pic>
        <p:nvPicPr>
          <p:cNvPr id="11" name="Bildobjekt 10">
            <a:extLst>
              <a:ext uri="{FF2B5EF4-FFF2-40B4-BE49-F238E27FC236}">
                <a16:creationId xmlns:a16="http://schemas.microsoft.com/office/drawing/2014/main" id="{4E4D8920-457A-B6D9-CF8F-0C1D168F2F6E}"/>
              </a:ext>
            </a:extLst>
          </p:cNvPr>
          <p:cNvPicPr>
            <a:picLocks noChangeAspect="1"/>
          </p:cNvPicPr>
          <p:nvPr/>
        </p:nvPicPr>
        <p:blipFill>
          <a:blip r:embed="rId4"/>
          <a:stretch>
            <a:fillRect/>
          </a:stretch>
        </p:blipFill>
        <p:spPr>
          <a:xfrm>
            <a:off x="463659" y="3337816"/>
            <a:ext cx="1357236" cy="1781807"/>
          </a:xfrm>
          <a:prstGeom prst="rect">
            <a:avLst/>
          </a:prstGeom>
        </p:spPr>
      </p:pic>
      <p:sp>
        <p:nvSpPr>
          <p:cNvPr id="7" name="textruta 6">
            <a:extLst>
              <a:ext uri="{FF2B5EF4-FFF2-40B4-BE49-F238E27FC236}">
                <a16:creationId xmlns:a16="http://schemas.microsoft.com/office/drawing/2014/main" id="{828A774F-8C46-66CF-7233-7DC938652CA2}"/>
              </a:ext>
            </a:extLst>
          </p:cNvPr>
          <p:cNvSpPr txBox="1"/>
          <p:nvPr/>
        </p:nvSpPr>
        <p:spPr>
          <a:xfrm>
            <a:off x="9030157" y="5591342"/>
            <a:ext cx="1811073" cy="677108"/>
          </a:xfrm>
          <a:prstGeom prst="rect">
            <a:avLst/>
          </a:prstGeom>
          <a:solidFill>
            <a:srgbClr val="306484"/>
          </a:solidFill>
        </p:spPr>
        <p:txBody>
          <a:bodyPr wrap="none" rtlCol="0">
            <a:spAutoFit/>
          </a:bodyPr>
          <a:lstStyle/>
          <a:p>
            <a:pPr algn="ctr"/>
            <a:r>
              <a:rPr lang="sv-SE" sz="1400" b="1" i="1" dirty="0">
                <a:solidFill>
                  <a:schemeClr val="bg1"/>
                </a:solidFill>
              </a:rPr>
              <a:t>Existentiell hållbarhet</a:t>
            </a:r>
          </a:p>
          <a:p>
            <a:pPr algn="ctr"/>
            <a:r>
              <a:rPr lang="sv-SE" sz="1200" b="1" dirty="0">
                <a:solidFill>
                  <a:schemeClr val="bg1"/>
                </a:solidFill>
              </a:rPr>
              <a:t>Värdegrunder för stärkt</a:t>
            </a:r>
          </a:p>
          <a:p>
            <a:pPr algn="ctr"/>
            <a:r>
              <a:rPr lang="sv-SE" sz="1200" b="1" dirty="0">
                <a:solidFill>
                  <a:schemeClr val="bg1"/>
                </a:solidFill>
              </a:rPr>
              <a:t>förändringskraft</a:t>
            </a:r>
            <a:endParaRPr lang="en-GB" sz="1200" b="1" dirty="0">
              <a:solidFill>
                <a:schemeClr val="bg1"/>
              </a:solidFill>
            </a:endParaRPr>
          </a:p>
        </p:txBody>
      </p:sp>
      <p:sp>
        <p:nvSpPr>
          <p:cNvPr id="14" name="textruta 13">
            <a:extLst>
              <a:ext uri="{FF2B5EF4-FFF2-40B4-BE49-F238E27FC236}">
                <a16:creationId xmlns:a16="http://schemas.microsoft.com/office/drawing/2014/main" id="{62705D56-5E93-6EAD-AB82-C3483DEF4F16}"/>
              </a:ext>
            </a:extLst>
          </p:cNvPr>
          <p:cNvSpPr txBox="1"/>
          <p:nvPr/>
        </p:nvSpPr>
        <p:spPr>
          <a:xfrm>
            <a:off x="9024074" y="5074564"/>
            <a:ext cx="1811073" cy="461665"/>
          </a:xfrm>
          <a:prstGeom prst="rect">
            <a:avLst/>
          </a:prstGeom>
          <a:solidFill>
            <a:srgbClr val="306484"/>
          </a:solidFill>
        </p:spPr>
        <p:txBody>
          <a:bodyPr wrap="square" rtlCol="0">
            <a:spAutoFit/>
          </a:bodyPr>
          <a:lstStyle/>
          <a:p>
            <a:pPr algn="ctr"/>
            <a:r>
              <a:rPr lang="sv-SE" sz="1200" b="1" dirty="0">
                <a:solidFill>
                  <a:schemeClr val="bg1"/>
                </a:solidFill>
              </a:rPr>
              <a:t>Från målstyrning</a:t>
            </a:r>
          </a:p>
          <a:p>
            <a:pPr algn="ctr"/>
            <a:r>
              <a:rPr lang="sv-SE" sz="1200" b="1" dirty="0">
                <a:solidFill>
                  <a:schemeClr val="bg1"/>
                </a:solidFill>
              </a:rPr>
              <a:t>till målsökning</a:t>
            </a:r>
            <a:endParaRPr lang="en-GB" sz="1200" b="1" dirty="0">
              <a:solidFill>
                <a:schemeClr val="bg1"/>
              </a:solidFill>
            </a:endParaRPr>
          </a:p>
        </p:txBody>
      </p:sp>
      <p:pic>
        <p:nvPicPr>
          <p:cNvPr id="15" name="Picture 4" descr="United Nations Conference of the Parties on Climate Change (UNFCCC COP 28)  - Right to the city">
            <a:extLst>
              <a:ext uri="{FF2B5EF4-FFF2-40B4-BE49-F238E27FC236}">
                <a16:creationId xmlns:a16="http://schemas.microsoft.com/office/drawing/2014/main" id="{F3B34B6F-29F4-08E0-A4A8-24058B4992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44900" y="2966351"/>
            <a:ext cx="975980" cy="664431"/>
          </a:xfrm>
          <a:prstGeom prst="rect">
            <a:avLst/>
          </a:prstGeom>
          <a:noFill/>
          <a:extLst>
            <a:ext uri="{909E8E84-426E-40DD-AFC4-6F175D3DCCD1}">
              <a14:hiddenFill xmlns:a14="http://schemas.microsoft.com/office/drawing/2010/main">
                <a:solidFill>
                  <a:srgbClr val="FFFFFF"/>
                </a:solidFill>
              </a14:hiddenFill>
            </a:ext>
          </a:extLst>
        </p:spPr>
      </p:pic>
      <p:sp>
        <p:nvSpPr>
          <p:cNvPr id="25" name="textruta 24">
            <a:extLst>
              <a:ext uri="{FF2B5EF4-FFF2-40B4-BE49-F238E27FC236}">
                <a16:creationId xmlns:a16="http://schemas.microsoft.com/office/drawing/2014/main" id="{16D7CD53-D45A-08D9-EAFB-3E0F37E10621}"/>
              </a:ext>
            </a:extLst>
          </p:cNvPr>
          <p:cNvSpPr txBox="1"/>
          <p:nvPr/>
        </p:nvSpPr>
        <p:spPr>
          <a:xfrm>
            <a:off x="9680744" y="3562965"/>
            <a:ext cx="2454563" cy="1107996"/>
          </a:xfrm>
          <a:prstGeom prst="rect">
            <a:avLst/>
          </a:prstGeom>
          <a:noFill/>
        </p:spPr>
        <p:txBody>
          <a:bodyPr wrap="square" rtlCol="0">
            <a:spAutoFit/>
          </a:bodyPr>
          <a:lstStyle/>
          <a:p>
            <a:pPr algn="ctr"/>
            <a:r>
              <a:rPr lang="sv-SE" sz="1600" b="1" dirty="0"/>
              <a:t>Diskursiv kamp</a:t>
            </a:r>
          </a:p>
          <a:p>
            <a:pPr algn="ctr">
              <a:lnSpc>
                <a:spcPts val="1500"/>
              </a:lnSpc>
            </a:pPr>
            <a:r>
              <a:rPr lang="sv-SE" sz="1400" b="1" dirty="0"/>
              <a:t>Grön tillväxt/</a:t>
            </a:r>
            <a:r>
              <a:rPr lang="sv-SE" sz="1400" b="1" dirty="0" err="1"/>
              <a:t>nedväxt</a:t>
            </a:r>
            <a:endParaRPr lang="sv-SE" sz="1400" b="1" dirty="0"/>
          </a:p>
          <a:p>
            <a:pPr algn="ctr">
              <a:lnSpc>
                <a:spcPts val="1500"/>
              </a:lnSpc>
            </a:pPr>
            <a:r>
              <a:rPr lang="sv-SE" sz="1400" b="1" dirty="0" err="1"/>
              <a:t>versus</a:t>
            </a:r>
            <a:endParaRPr lang="sv-SE" sz="1400" b="1" dirty="0"/>
          </a:p>
          <a:p>
            <a:pPr algn="ctr">
              <a:lnSpc>
                <a:spcPts val="1500"/>
              </a:lnSpc>
            </a:pPr>
            <a:r>
              <a:rPr lang="sv-SE" sz="1400" b="1" dirty="0"/>
              <a:t>Vad skalla bort</a:t>
            </a:r>
          </a:p>
          <a:p>
            <a:pPr algn="ctr">
              <a:lnSpc>
                <a:spcPts val="1500"/>
              </a:lnSpc>
            </a:pPr>
            <a:r>
              <a:rPr lang="sv-SE" sz="1400" b="1" dirty="0"/>
              <a:t>/vad skall växa?</a:t>
            </a:r>
            <a:endParaRPr lang="en-GB" sz="1400" b="1" dirty="0"/>
          </a:p>
        </p:txBody>
      </p:sp>
      <p:sp>
        <p:nvSpPr>
          <p:cNvPr id="34" name="textruta 33">
            <a:extLst>
              <a:ext uri="{FF2B5EF4-FFF2-40B4-BE49-F238E27FC236}">
                <a16:creationId xmlns:a16="http://schemas.microsoft.com/office/drawing/2014/main" id="{A8AE7695-6E7A-4EBA-A1FD-DBD036C5514E}"/>
              </a:ext>
            </a:extLst>
          </p:cNvPr>
          <p:cNvSpPr txBox="1"/>
          <p:nvPr/>
        </p:nvSpPr>
        <p:spPr>
          <a:xfrm>
            <a:off x="3593602" y="4999760"/>
            <a:ext cx="5189602" cy="1349087"/>
          </a:xfrm>
          <a:prstGeom prst="rect">
            <a:avLst/>
          </a:prstGeom>
          <a:solidFill>
            <a:srgbClr val="00B050"/>
          </a:solidFill>
        </p:spPr>
        <p:txBody>
          <a:bodyPr wrap="square" rtlCol="0">
            <a:spAutoFit/>
          </a:bodyPr>
          <a:lstStyle/>
          <a:p>
            <a:pPr algn="ctr">
              <a:lnSpc>
                <a:spcPts val="2200"/>
              </a:lnSpc>
            </a:pPr>
            <a:r>
              <a:rPr lang="sv-SE" b="1" i="1" dirty="0">
                <a:solidFill>
                  <a:schemeClr val="bg1"/>
                </a:solidFill>
              </a:rPr>
              <a:t>Vi står inför en helt ny situation </a:t>
            </a:r>
          </a:p>
          <a:p>
            <a:pPr algn="ctr">
              <a:lnSpc>
                <a:spcPts val="2200"/>
              </a:lnSpc>
            </a:pPr>
            <a:r>
              <a:rPr lang="sv-SE" b="1" i="1" dirty="0">
                <a:solidFill>
                  <a:schemeClr val="bg1"/>
                </a:solidFill>
              </a:rPr>
              <a:t>med </a:t>
            </a:r>
            <a:r>
              <a:rPr lang="sv-SE" b="1" dirty="0">
                <a:solidFill>
                  <a:schemeClr val="bg1"/>
                </a:solidFill>
              </a:rPr>
              <a:t>komplexa</a:t>
            </a:r>
            <a:r>
              <a:rPr lang="sv-SE" b="1" i="1" dirty="0">
                <a:solidFill>
                  <a:schemeClr val="bg1"/>
                </a:solidFill>
              </a:rPr>
              <a:t> samhällsutmaningar</a:t>
            </a:r>
          </a:p>
          <a:p>
            <a:pPr algn="ctr">
              <a:lnSpc>
                <a:spcPts val="1800"/>
              </a:lnSpc>
            </a:pPr>
            <a:r>
              <a:rPr lang="sv-SE" sz="1600" b="1" dirty="0">
                <a:solidFill>
                  <a:schemeClr val="bg1"/>
                </a:solidFill>
                <a:latin typeface="Times New Roman" panose="02020603050405020304" pitchFamily="18" charset="0"/>
                <a:cs typeface="Times New Roman" panose="02020603050405020304" pitchFamily="18" charset="0"/>
              </a:rPr>
              <a:t>Transition (övergång) </a:t>
            </a:r>
            <a:r>
              <a:rPr lang="sv-SE" sz="1600" b="1" dirty="0" err="1">
                <a:solidFill>
                  <a:schemeClr val="bg1"/>
                </a:solidFill>
                <a:latin typeface="Times New Roman" panose="02020603050405020304" pitchFamily="18" charset="0"/>
                <a:cs typeface="Times New Roman" panose="02020603050405020304" pitchFamily="18" charset="0"/>
              </a:rPr>
              <a:t>versus</a:t>
            </a:r>
            <a:r>
              <a:rPr lang="sv-SE" sz="1600" b="1" dirty="0">
                <a:solidFill>
                  <a:schemeClr val="bg1"/>
                </a:solidFill>
                <a:latin typeface="Times New Roman" panose="02020603050405020304" pitchFamily="18" charset="0"/>
                <a:cs typeface="Times New Roman" panose="02020603050405020304" pitchFamily="18" charset="0"/>
              </a:rPr>
              <a:t> transformation (omdaning)</a:t>
            </a:r>
            <a:endParaRPr lang="sv-SE" sz="1600" b="1" i="1" dirty="0">
              <a:solidFill>
                <a:schemeClr val="bg1"/>
              </a:solidFill>
              <a:latin typeface="Times New Roman" panose="02020603050405020304" pitchFamily="18" charset="0"/>
              <a:cs typeface="Times New Roman" panose="02020603050405020304" pitchFamily="18" charset="0"/>
            </a:endParaRPr>
          </a:p>
          <a:p>
            <a:pPr algn="ctr">
              <a:lnSpc>
                <a:spcPts val="1800"/>
              </a:lnSpc>
            </a:pPr>
            <a:r>
              <a:rPr lang="sv-SE" sz="1400" b="1" dirty="0">
                <a:solidFill>
                  <a:schemeClr val="bg1"/>
                </a:solidFill>
                <a:latin typeface="Times New Roman" panose="02020603050405020304" pitchFamily="18" charset="0"/>
                <a:cs typeface="Times New Roman" panose="02020603050405020304" pitchFamily="18" charset="0"/>
              </a:rPr>
              <a:t>(förändrade produktionsmetoder, konsumtionsmönster, </a:t>
            </a:r>
          </a:p>
          <a:p>
            <a:pPr algn="ctr">
              <a:lnSpc>
                <a:spcPts val="1800"/>
              </a:lnSpc>
            </a:pPr>
            <a:r>
              <a:rPr lang="sv-SE" sz="1400" b="1" dirty="0">
                <a:solidFill>
                  <a:schemeClr val="bg1"/>
                </a:solidFill>
                <a:latin typeface="Times New Roman" panose="02020603050405020304" pitchFamily="18" charset="0"/>
                <a:cs typeface="Times New Roman" panose="02020603050405020304" pitchFamily="18" charset="0"/>
              </a:rPr>
              <a:t>maktstrukturer och sociala relationer)</a:t>
            </a:r>
          </a:p>
        </p:txBody>
      </p:sp>
      <p:sp>
        <p:nvSpPr>
          <p:cNvPr id="39" name="textruta 38">
            <a:extLst>
              <a:ext uri="{FF2B5EF4-FFF2-40B4-BE49-F238E27FC236}">
                <a16:creationId xmlns:a16="http://schemas.microsoft.com/office/drawing/2014/main" id="{88322826-7765-2C9B-432A-C733B2EA6EC7}"/>
              </a:ext>
            </a:extLst>
          </p:cNvPr>
          <p:cNvSpPr txBox="1"/>
          <p:nvPr/>
        </p:nvSpPr>
        <p:spPr>
          <a:xfrm>
            <a:off x="241315" y="5237913"/>
            <a:ext cx="3106502" cy="1054135"/>
          </a:xfrm>
          <a:prstGeom prst="rect">
            <a:avLst/>
          </a:prstGeom>
          <a:solidFill>
            <a:srgbClr val="FFC000"/>
          </a:solidFill>
        </p:spPr>
        <p:txBody>
          <a:bodyPr wrap="square" rtlCol="0">
            <a:spAutoFit/>
          </a:bodyPr>
          <a:lstStyle/>
          <a:p>
            <a:pPr algn="ctr">
              <a:lnSpc>
                <a:spcPts val="1500"/>
              </a:lnSpc>
            </a:pPr>
            <a:r>
              <a:rPr lang="sv-SE" sz="1400" b="1" dirty="0"/>
              <a:t>Saknaden av något som gått förlorat  (ofta förknippat med privilegier)</a:t>
            </a:r>
          </a:p>
          <a:p>
            <a:pPr algn="ctr">
              <a:lnSpc>
                <a:spcPts val="1500"/>
              </a:lnSpc>
            </a:pPr>
            <a:r>
              <a:rPr lang="sv-SE" sz="1400" b="1" dirty="0"/>
              <a:t>skapar frustration (ressentiment) </a:t>
            </a:r>
          </a:p>
          <a:p>
            <a:pPr algn="ctr">
              <a:lnSpc>
                <a:spcPts val="1500"/>
              </a:lnSpc>
            </a:pPr>
            <a:r>
              <a:rPr lang="sv-SE" sz="1400" b="1" dirty="0"/>
              <a:t>och längtan efter en stark ledare </a:t>
            </a:r>
          </a:p>
          <a:p>
            <a:pPr algn="ctr">
              <a:lnSpc>
                <a:spcPts val="1500"/>
              </a:lnSpc>
            </a:pPr>
            <a:r>
              <a:rPr lang="sv-SE" sz="1400" b="1" dirty="0"/>
              <a:t>som kan vrida klockan tillbaka</a:t>
            </a:r>
          </a:p>
        </p:txBody>
      </p:sp>
    </p:spTree>
    <p:extLst>
      <p:ext uri="{BB962C8B-B14F-4D97-AF65-F5344CB8AC3E}">
        <p14:creationId xmlns:p14="http://schemas.microsoft.com/office/powerpoint/2010/main" val="244633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500" fill="hold"/>
                                        <p:tgtEl>
                                          <p:spTgt spid="38"/>
                                        </p:tgtEl>
                                        <p:attrNameLst>
                                          <p:attrName>ppt_x</p:attrName>
                                        </p:attrNameLst>
                                      </p:cBhvr>
                                      <p:tavLst>
                                        <p:tav tm="0">
                                          <p:val>
                                            <p:strVal val="#ppt_x"/>
                                          </p:val>
                                        </p:tav>
                                        <p:tav tm="100000">
                                          <p:val>
                                            <p:strVal val="#ppt_x"/>
                                          </p:val>
                                        </p:tav>
                                      </p:tavLst>
                                    </p:anim>
                                    <p:anim calcmode="lin" valueType="num">
                                      <p:cBhvr additive="base">
                                        <p:cTn id="26" dur="500" fill="hold"/>
                                        <p:tgtEl>
                                          <p:spTgt spid="3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ppt_x"/>
                                          </p:val>
                                        </p:tav>
                                        <p:tav tm="100000">
                                          <p:val>
                                            <p:strVal val="#ppt_x"/>
                                          </p:val>
                                        </p:tav>
                                      </p:tavLst>
                                    </p:anim>
                                    <p:anim calcmode="lin" valueType="num">
                                      <p:cBhvr additive="base">
                                        <p:cTn id="48" dur="500" fill="hold"/>
                                        <p:tgtEl>
                                          <p:spTgt spid="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additive="base">
                                        <p:cTn id="51" dur="500" fill="hold"/>
                                        <p:tgtEl>
                                          <p:spTgt spid="3"/>
                                        </p:tgtEl>
                                        <p:attrNameLst>
                                          <p:attrName>ppt_x</p:attrName>
                                        </p:attrNameLst>
                                      </p:cBhvr>
                                      <p:tavLst>
                                        <p:tav tm="0">
                                          <p:val>
                                            <p:strVal val="#ppt_x"/>
                                          </p:val>
                                        </p:tav>
                                        <p:tav tm="100000">
                                          <p:val>
                                            <p:strVal val="#ppt_x"/>
                                          </p:val>
                                        </p:tav>
                                      </p:tavLst>
                                    </p:anim>
                                    <p:anim calcmode="lin" valueType="num">
                                      <p:cBhvr additive="base">
                                        <p:cTn id="52" dur="500" fill="hold"/>
                                        <p:tgtEl>
                                          <p:spTgt spid="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500" fill="hold"/>
                                        <p:tgtEl>
                                          <p:spTgt spid="33"/>
                                        </p:tgtEl>
                                        <p:attrNameLst>
                                          <p:attrName>ppt_x</p:attrName>
                                        </p:attrNameLst>
                                      </p:cBhvr>
                                      <p:tavLst>
                                        <p:tav tm="0">
                                          <p:val>
                                            <p:strVal val="#ppt_x"/>
                                          </p:val>
                                        </p:tav>
                                        <p:tav tm="100000">
                                          <p:val>
                                            <p:strVal val="#ppt_x"/>
                                          </p:val>
                                        </p:tav>
                                      </p:tavLst>
                                    </p:anim>
                                    <p:anim calcmode="lin" valueType="num">
                                      <p:cBhvr additive="base">
                                        <p:cTn id="62" dur="500" fill="hold"/>
                                        <p:tgtEl>
                                          <p:spTgt spid="33"/>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anim calcmode="lin" valueType="num">
                                      <p:cBhvr additive="base">
                                        <p:cTn id="65" dur="500" fill="hold"/>
                                        <p:tgtEl>
                                          <p:spTgt spid="30"/>
                                        </p:tgtEl>
                                        <p:attrNameLst>
                                          <p:attrName>ppt_x</p:attrName>
                                        </p:attrNameLst>
                                      </p:cBhvr>
                                      <p:tavLst>
                                        <p:tav tm="0">
                                          <p:val>
                                            <p:strVal val="#ppt_x"/>
                                          </p:val>
                                        </p:tav>
                                        <p:tav tm="100000">
                                          <p:val>
                                            <p:strVal val="#ppt_x"/>
                                          </p:val>
                                        </p:tav>
                                      </p:tavLst>
                                    </p:anim>
                                    <p:anim calcmode="lin" valueType="num">
                                      <p:cBhvr additive="base">
                                        <p:cTn id="66" dur="500" fill="hold"/>
                                        <p:tgtEl>
                                          <p:spTgt spid="30"/>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additive="base">
                                        <p:cTn id="69" dur="500" fill="hold"/>
                                        <p:tgtEl>
                                          <p:spTgt spid="29"/>
                                        </p:tgtEl>
                                        <p:attrNameLst>
                                          <p:attrName>ppt_x</p:attrName>
                                        </p:attrNameLst>
                                      </p:cBhvr>
                                      <p:tavLst>
                                        <p:tav tm="0">
                                          <p:val>
                                            <p:strVal val="#ppt_x"/>
                                          </p:val>
                                        </p:tav>
                                        <p:tav tm="100000">
                                          <p:val>
                                            <p:strVal val="#ppt_x"/>
                                          </p:val>
                                        </p:tav>
                                      </p:tavLst>
                                    </p:anim>
                                    <p:anim calcmode="lin" valueType="num">
                                      <p:cBhvr additive="base">
                                        <p:cTn id="7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anim calcmode="lin" valueType="num">
                                      <p:cBhvr additive="base">
                                        <p:cTn id="75" dur="500" fill="hold"/>
                                        <p:tgtEl>
                                          <p:spTgt spid="31"/>
                                        </p:tgtEl>
                                        <p:attrNameLst>
                                          <p:attrName>ppt_x</p:attrName>
                                        </p:attrNameLst>
                                      </p:cBhvr>
                                      <p:tavLst>
                                        <p:tav tm="0">
                                          <p:val>
                                            <p:strVal val="#ppt_x"/>
                                          </p:val>
                                        </p:tav>
                                        <p:tav tm="100000">
                                          <p:val>
                                            <p:strVal val="#ppt_x"/>
                                          </p:val>
                                        </p:tav>
                                      </p:tavLst>
                                    </p:anim>
                                    <p:anim calcmode="lin" valueType="num">
                                      <p:cBhvr additive="base">
                                        <p:cTn id="7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anim calcmode="lin" valueType="num">
                                      <p:cBhvr additive="base">
                                        <p:cTn id="81" dur="500" fill="hold"/>
                                        <p:tgtEl>
                                          <p:spTgt spid="18"/>
                                        </p:tgtEl>
                                        <p:attrNameLst>
                                          <p:attrName>ppt_x</p:attrName>
                                        </p:attrNameLst>
                                      </p:cBhvr>
                                      <p:tavLst>
                                        <p:tav tm="0">
                                          <p:val>
                                            <p:strVal val="#ppt_x"/>
                                          </p:val>
                                        </p:tav>
                                        <p:tav tm="100000">
                                          <p:val>
                                            <p:strVal val="#ppt_x"/>
                                          </p:val>
                                        </p:tav>
                                      </p:tavLst>
                                    </p:anim>
                                    <p:anim calcmode="lin" valueType="num">
                                      <p:cBhvr additive="base">
                                        <p:cTn id="82" dur="500" fill="hold"/>
                                        <p:tgtEl>
                                          <p:spTgt spid="18"/>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19"/>
                                        </p:tgtEl>
                                        <p:attrNameLst>
                                          <p:attrName>style.visibility</p:attrName>
                                        </p:attrNameLst>
                                      </p:cBhvr>
                                      <p:to>
                                        <p:strVal val="visible"/>
                                      </p:to>
                                    </p:set>
                                    <p:anim calcmode="lin" valueType="num">
                                      <p:cBhvr additive="base">
                                        <p:cTn id="85" dur="500" fill="hold"/>
                                        <p:tgtEl>
                                          <p:spTgt spid="19"/>
                                        </p:tgtEl>
                                        <p:attrNameLst>
                                          <p:attrName>ppt_x</p:attrName>
                                        </p:attrNameLst>
                                      </p:cBhvr>
                                      <p:tavLst>
                                        <p:tav tm="0">
                                          <p:val>
                                            <p:strVal val="#ppt_x"/>
                                          </p:val>
                                        </p:tav>
                                        <p:tav tm="100000">
                                          <p:val>
                                            <p:strVal val="#ppt_x"/>
                                          </p:val>
                                        </p:tav>
                                      </p:tavLst>
                                    </p:anim>
                                    <p:anim calcmode="lin" valueType="num">
                                      <p:cBhvr additive="base">
                                        <p:cTn id="86" dur="500" fill="hold"/>
                                        <p:tgtEl>
                                          <p:spTgt spid="19"/>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0"/>
                                        </p:tgtEl>
                                        <p:attrNameLst>
                                          <p:attrName>style.visibility</p:attrName>
                                        </p:attrNameLst>
                                      </p:cBhvr>
                                      <p:to>
                                        <p:strVal val="visible"/>
                                      </p:to>
                                    </p:set>
                                    <p:anim calcmode="lin" valueType="num">
                                      <p:cBhvr additive="base">
                                        <p:cTn id="89" dur="500" fill="hold"/>
                                        <p:tgtEl>
                                          <p:spTgt spid="20"/>
                                        </p:tgtEl>
                                        <p:attrNameLst>
                                          <p:attrName>ppt_x</p:attrName>
                                        </p:attrNameLst>
                                      </p:cBhvr>
                                      <p:tavLst>
                                        <p:tav tm="0">
                                          <p:val>
                                            <p:strVal val="#ppt_x"/>
                                          </p:val>
                                        </p:tav>
                                        <p:tav tm="100000">
                                          <p:val>
                                            <p:strVal val="#ppt_x"/>
                                          </p:val>
                                        </p:tav>
                                      </p:tavLst>
                                    </p:anim>
                                    <p:anim calcmode="lin" valueType="num">
                                      <p:cBhvr additive="base">
                                        <p:cTn id="90" dur="500" fill="hold"/>
                                        <p:tgtEl>
                                          <p:spTgt spid="20"/>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2"/>
                                        </p:tgtEl>
                                        <p:attrNameLst>
                                          <p:attrName>style.visibility</p:attrName>
                                        </p:attrNameLst>
                                      </p:cBhvr>
                                      <p:to>
                                        <p:strVal val="visible"/>
                                      </p:to>
                                    </p:set>
                                    <p:anim calcmode="lin" valueType="num">
                                      <p:cBhvr additive="base">
                                        <p:cTn id="93" dur="500" fill="hold"/>
                                        <p:tgtEl>
                                          <p:spTgt spid="22"/>
                                        </p:tgtEl>
                                        <p:attrNameLst>
                                          <p:attrName>ppt_x</p:attrName>
                                        </p:attrNameLst>
                                      </p:cBhvr>
                                      <p:tavLst>
                                        <p:tav tm="0">
                                          <p:val>
                                            <p:strVal val="#ppt_x"/>
                                          </p:val>
                                        </p:tav>
                                        <p:tav tm="100000">
                                          <p:val>
                                            <p:strVal val="#ppt_x"/>
                                          </p:val>
                                        </p:tav>
                                      </p:tavLst>
                                    </p:anim>
                                    <p:anim calcmode="lin" valueType="num">
                                      <p:cBhvr additive="base">
                                        <p:cTn id="94" dur="500" fill="hold"/>
                                        <p:tgtEl>
                                          <p:spTgt spid="22"/>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1"/>
                                        </p:tgtEl>
                                        <p:attrNameLst>
                                          <p:attrName>style.visibility</p:attrName>
                                        </p:attrNameLst>
                                      </p:cBhvr>
                                      <p:to>
                                        <p:strVal val="visible"/>
                                      </p:to>
                                    </p:set>
                                    <p:anim calcmode="lin" valueType="num">
                                      <p:cBhvr additive="base">
                                        <p:cTn id="97" dur="500" fill="hold"/>
                                        <p:tgtEl>
                                          <p:spTgt spid="21"/>
                                        </p:tgtEl>
                                        <p:attrNameLst>
                                          <p:attrName>ppt_x</p:attrName>
                                        </p:attrNameLst>
                                      </p:cBhvr>
                                      <p:tavLst>
                                        <p:tav tm="0">
                                          <p:val>
                                            <p:strVal val="#ppt_x"/>
                                          </p:val>
                                        </p:tav>
                                        <p:tav tm="100000">
                                          <p:val>
                                            <p:strVal val="#ppt_x"/>
                                          </p:val>
                                        </p:tav>
                                      </p:tavLst>
                                    </p:anim>
                                    <p:anim calcmode="lin" valueType="num">
                                      <p:cBhvr additive="base">
                                        <p:cTn id="98" dur="500" fill="hold"/>
                                        <p:tgtEl>
                                          <p:spTgt spid="21"/>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17"/>
                                        </p:tgtEl>
                                        <p:attrNameLst>
                                          <p:attrName>style.visibility</p:attrName>
                                        </p:attrNameLst>
                                      </p:cBhvr>
                                      <p:to>
                                        <p:strVal val="visible"/>
                                      </p:to>
                                    </p:set>
                                    <p:anim calcmode="lin" valueType="num">
                                      <p:cBhvr additive="base">
                                        <p:cTn id="101" dur="500" fill="hold"/>
                                        <p:tgtEl>
                                          <p:spTgt spid="17"/>
                                        </p:tgtEl>
                                        <p:attrNameLst>
                                          <p:attrName>ppt_x</p:attrName>
                                        </p:attrNameLst>
                                      </p:cBhvr>
                                      <p:tavLst>
                                        <p:tav tm="0">
                                          <p:val>
                                            <p:strVal val="#ppt_x"/>
                                          </p:val>
                                        </p:tav>
                                        <p:tav tm="100000">
                                          <p:val>
                                            <p:strVal val="#ppt_x"/>
                                          </p:val>
                                        </p:tav>
                                      </p:tavLst>
                                    </p:anim>
                                    <p:anim calcmode="lin" valueType="num">
                                      <p:cBhvr additive="base">
                                        <p:cTn id="102" dur="500" fill="hold"/>
                                        <p:tgtEl>
                                          <p:spTgt spid="17"/>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28"/>
                                        </p:tgtEl>
                                        <p:attrNameLst>
                                          <p:attrName>style.visibility</p:attrName>
                                        </p:attrNameLst>
                                      </p:cBhvr>
                                      <p:to>
                                        <p:strVal val="visible"/>
                                      </p:to>
                                    </p:set>
                                    <p:anim calcmode="lin" valueType="num">
                                      <p:cBhvr additive="base">
                                        <p:cTn id="105" dur="500" fill="hold"/>
                                        <p:tgtEl>
                                          <p:spTgt spid="28"/>
                                        </p:tgtEl>
                                        <p:attrNameLst>
                                          <p:attrName>ppt_x</p:attrName>
                                        </p:attrNameLst>
                                      </p:cBhvr>
                                      <p:tavLst>
                                        <p:tav tm="0">
                                          <p:val>
                                            <p:strVal val="#ppt_x"/>
                                          </p:val>
                                        </p:tav>
                                        <p:tav tm="100000">
                                          <p:val>
                                            <p:strVal val="#ppt_x"/>
                                          </p:val>
                                        </p:tav>
                                      </p:tavLst>
                                    </p:anim>
                                    <p:anim calcmode="lin" valueType="num">
                                      <p:cBhvr additive="base">
                                        <p:cTn id="10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grpId="0" nodeType="clickEffect">
                                  <p:stCondLst>
                                    <p:cond delay="0"/>
                                  </p:stCondLst>
                                  <p:childTnLst>
                                    <p:set>
                                      <p:cBhvr>
                                        <p:cTn id="110" dur="1" fill="hold">
                                          <p:stCondLst>
                                            <p:cond delay="0"/>
                                          </p:stCondLst>
                                        </p:cTn>
                                        <p:tgtEl>
                                          <p:spTgt spid="35"/>
                                        </p:tgtEl>
                                        <p:attrNameLst>
                                          <p:attrName>style.visibility</p:attrName>
                                        </p:attrNameLst>
                                      </p:cBhvr>
                                      <p:to>
                                        <p:strVal val="visible"/>
                                      </p:to>
                                    </p:set>
                                    <p:anim calcmode="lin" valueType="num">
                                      <p:cBhvr additive="base">
                                        <p:cTn id="111" dur="500" fill="hold"/>
                                        <p:tgtEl>
                                          <p:spTgt spid="35"/>
                                        </p:tgtEl>
                                        <p:attrNameLst>
                                          <p:attrName>ppt_x</p:attrName>
                                        </p:attrNameLst>
                                      </p:cBhvr>
                                      <p:tavLst>
                                        <p:tav tm="0">
                                          <p:val>
                                            <p:strVal val="#ppt_x"/>
                                          </p:val>
                                        </p:tav>
                                        <p:tav tm="100000">
                                          <p:val>
                                            <p:strVal val="#ppt_x"/>
                                          </p:val>
                                        </p:tav>
                                      </p:tavLst>
                                    </p:anim>
                                    <p:anim calcmode="lin" valueType="num">
                                      <p:cBhvr additive="base">
                                        <p:cTn id="112" dur="500" fill="hold"/>
                                        <p:tgtEl>
                                          <p:spTgt spid="35"/>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11"/>
                                        </p:tgtEl>
                                        <p:attrNameLst>
                                          <p:attrName>style.visibility</p:attrName>
                                        </p:attrNameLst>
                                      </p:cBhvr>
                                      <p:to>
                                        <p:strVal val="visible"/>
                                      </p:to>
                                    </p:set>
                                    <p:anim calcmode="lin" valueType="num">
                                      <p:cBhvr additive="base">
                                        <p:cTn id="115" dur="500" fill="hold"/>
                                        <p:tgtEl>
                                          <p:spTgt spid="11"/>
                                        </p:tgtEl>
                                        <p:attrNameLst>
                                          <p:attrName>ppt_x</p:attrName>
                                        </p:attrNameLst>
                                      </p:cBhvr>
                                      <p:tavLst>
                                        <p:tav tm="0">
                                          <p:val>
                                            <p:strVal val="#ppt_x"/>
                                          </p:val>
                                        </p:tav>
                                        <p:tav tm="100000">
                                          <p:val>
                                            <p:strVal val="#ppt_x"/>
                                          </p:val>
                                        </p:tav>
                                      </p:tavLst>
                                    </p:anim>
                                    <p:anim calcmode="lin" valueType="num">
                                      <p:cBhvr additive="base">
                                        <p:cTn id="116" dur="500" fill="hold"/>
                                        <p:tgtEl>
                                          <p:spTgt spid="11"/>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32"/>
                                        </p:tgtEl>
                                        <p:attrNameLst>
                                          <p:attrName>style.visibility</p:attrName>
                                        </p:attrNameLst>
                                      </p:cBhvr>
                                      <p:to>
                                        <p:strVal val="visible"/>
                                      </p:to>
                                    </p:set>
                                    <p:anim calcmode="lin" valueType="num">
                                      <p:cBhvr additive="base">
                                        <p:cTn id="119" dur="500" fill="hold"/>
                                        <p:tgtEl>
                                          <p:spTgt spid="32"/>
                                        </p:tgtEl>
                                        <p:attrNameLst>
                                          <p:attrName>ppt_x</p:attrName>
                                        </p:attrNameLst>
                                      </p:cBhvr>
                                      <p:tavLst>
                                        <p:tav tm="0">
                                          <p:val>
                                            <p:strVal val="#ppt_x"/>
                                          </p:val>
                                        </p:tav>
                                        <p:tav tm="100000">
                                          <p:val>
                                            <p:strVal val="#ppt_x"/>
                                          </p:val>
                                        </p:tav>
                                      </p:tavLst>
                                    </p:anim>
                                    <p:anim calcmode="lin" valueType="num">
                                      <p:cBhvr additive="base">
                                        <p:cTn id="120" dur="500" fill="hold"/>
                                        <p:tgtEl>
                                          <p:spTgt spid="32"/>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39"/>
                                        </p:tgtEl>
                                        <p:attrNameLst>
                                          <p:attrName>style.visibility</p:attrName>
                                        </p:attrNameLst>
                                      </p:cBhvr>
                                      <p:to>
                                        <p:strVal val="visible"/>
                                      </p:to>
                                    </p:set>
                                    <p:anim calcmode="lin" valueType="num">
                                      <p:cBhvr additive="base">
                                        <p:cTn id="123" dur="500" fill="hold"/>
                                        <p:tgtEl>
                                          <p:spTgt spid="39"/>
                                        </p:tgtEl>
                                        <p:attrNameLst>
                                          <p:attrName>ppt_x</p:attrName>
                                        </p:attrNameLst>
                                      </p:cBhvr>
                                      <p:tavLst>
                                        <p:tav tm="0">
                                          <p:val>
                                            <p:strVal val="#ppt_x"/>
                                          </p:val>
                                        </p:tav>
                                        <p:tav tm="100000">
                                          <p:val>
                                            <p:strVal val="#ppt_x"/>
                                          </p:val>
                                        </p:tav>
                                      </p:tavLst>
                                    </p:anim>
                                    <p:anim calcmode="lin" valueType="num">
                                      <p:cBhvr additive="base">
                                        <p:cTn id="12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2" presetClass="entr" presetSubtype="4" fill="hold" grpId="0" nodeType="clickEffect">
                                  <p:stCondLst>
                                    <p:cond delay="0"/>
                                  </p:stCondLst>
                                  <p:childTnLst>
                                    <p:set>
                                      <p:cBhvr>
                                        <p:cTn id="128" dur="1" fill="hold">
                                          <p:stCondLst>
                                            <p:cond delay="0"/>
                                          </p:stCondLst>
                                        </p:cTn>
                                        <p:tgtEl>
                                          <p:spTgt spid="34"/>
                                        </p:tgtEl>
                                        <p:attrNameLst>
                                          <p:attrName>style.visibility</p:attrName>
                                        </p:attrNameLst>
                                      </p:cBhvr>
                                      <p:to>
                                        <p:strVal val="visible"/>
                                      </p:to>
                                    </p:set>
                                    <p:anim calcmode="lin" valueType="num">
                                      <p:cBhvr additive="base">
                                        <p:cTn id="129" dur="500" fill="hold"/>
                                        <p:tgtEl>
                                          <p:spTgt spid="34"/>
                                        </p:tgtEl>
                                        <p:attrNameLst>
                                          <p:attrName>ppt_x</p:attrName>
                                        </p:attrNameLst>
                                      </p:cBhvr>
                                      <p:tavLst>
                                        <p:tav tm="0">
                                          <p:val>
                                            <p:strVal val="#ppt_x"/>
                                          </p:val>
                                        </p:tav>
                                        <p:tav tm="100000">
                                          <p:val>
                                            <p:strVal val="#ppt_x"/>
                                          </p:val>
                                        </p:tav>
                                      </p:tavLst>
                                    </p:anim>
                                    <p:anim calcmode="lin" valueType="num">
                                      <p:cBhvr additive="base">
                                        <p:cTn id="130" dur="500" fill="hold"/>
                                        <p:tgtEl>
                                          <p:spTgt spid="34"/>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14"/>
                                        </p:tgtEl>
                                        <p:attrNameLst>
                                          <p:attrName>style.visibility</p:attrName>
                                        </p:attrNameLst>
                                      </p:cBhvr>
                                      <p:to>
                                        <p:strVal val="visible"/>
                                      </p:to>
                                    </p:set>
                                    <p:anim calcmode="lin" valueType="num">
                                      <p:cBhvr additive="base">
                                        <p:cTn id="133" dur="500" fill="hold"/>
                                        <p:tgtEl>
                                          <p:spTgt spid="14"/>
                                        </p:tgtEl>
                                        <p:attrNameLst>
                                          <p:attrName>ppt_x</p:attrName>
                                        </p:attrNameLst>
                                      </p:cBhvr>
                                      <p:tavLst>
                                        <p:tav tm="0">
                                          <p:val>
                                            <p:strVal val="#ppt_x"/>
                                          </p:val>
                                        </p:tav>
                                        <p:tav tm="100000">
                                          <p:val>
                                            <p:strVal val="#ppt_x"/>
                                          </p:val>
                                        </p:tav>
                                      </p:tavLst>
                                    </p:anim>
                                    <p:anim calcmode="lin" valueType="num">
                                      <p:cBhvr additive="base">
                                        <p:cTn id="134" dur="500" fill="hold"/>
                                        <p:tgtEl>
                                          <p:spTgt spid="14"/>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7"/>
                                        </p:tgtEl>
                                        <p:attrNameLst>
                                          <p:attrName>style.visibility</p:attrName>
                                        </p:attrNameLst>
                                      </p:cBhvr>
                                      <p:to>
                                        <p:strVal val="visible"/>
                                      </p:to>
                                    </p:set>
                                    <p:anim calcmode="lin" valueType="num">
                                      <p:cBhvr additive="base">
                                        <p:cTn id="137" dur="500" fill="hold"/>
                                        <p:tgtEl>
                                          <p:spTgt spid="7"/>
                                        </p:tgtEl>
                                        <p:attrNameLst>
                                          <p:attrName>ppt_x</p:attrName>
                                        </p:attrNameLst>
                                      </p:cBhvr>
                                      <p:tavLst>
                                        <p:tav tm="0">
                                          <p:val>
                                            <p:strVal val="#ppt_x"/>
                                          </p:val>
                                        </p:tav>
                                        <p:tav tm="100000">
                                          <p:val>
                                            <p:strVal val="#ppt_x"/>
                                          </p:val>
                                        </p:tav>
                                      </p:tavLst>
                                    </p:anim>
                                    <p:anim calcmode="lin" valueType="num">
                                      <p:cBhvr additive="base">
                                        <p:cTn id="1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2" presetClass="entr" presetSubtype="4" fill="hold" nodeType="clickEffect">
                                  <p:stCondLst>
                                    <p:cond delay="0"/>
                                  </p:stCondLst>
                                  <p:childTnLst>
                                    <p:set>
                                      <p:cBhvr>
                                        <p:cTn id="142" dur="1" fill="hold">
                                          <p:stCondLst>
                                            <p:cond delay="0"/>
                                          </p:stCondLst>
                                        </p:cTn>
                                        <p:tgtEl>
                                          <p:spTgt spid="15"/>
                                        </p:tgtEl>
                                        <p:attrNameLst>
                                          <p:attrName>style.visibility</p:attrName>
                                        </p:attrNameLst>
                                      </p:cBhvr>
                                      <p:to>
                                        <p:strVal val="visible"/>
                                      </p:to>
                                    </p:set>
                                    <p:anim calcmode="lin" valueType="num">
                                      <p:cBhvr additive="base">
                                        <p:cTn id="143" dur="500" fill="hold"/>
                                        <p:tgtEl>
                                          <p:spTgt spid="15"/>
                                        </p:tgtEl>
                                        <p:attrNameLst>
                                          <p:attrName>ppt_x</p:attrName>
                                        </p:attrNameLst>
                                      </p:cBhvr>
                                      <p:tavLst>
                                        <p:tav tm="0">
                                          <p:val>
                                            <p:strVal val="#ppt_x"/>
                                          </p:val>
                                        </p:tav>
                                        <p:tav tm="100000">
                                          <p:val>
                                            <p:strVal val="#ppt_x"/>
                                          </p:val>
                                        </p:tav>
                                      </p:tavLst>
                                    </p:anim>
                                    <p:anim calcmode="lin" valueType="num">
                                      <p:cBhvr additive="base">
                                        <p:cTn id="144" dur="500" fill="hold"/>
                                        <p:tgtEl>
                                          <p:spTgt spid="15"/>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25"/>
                                        </p:tgtEl>
                                        <p:attrNameLst>
                                          <p:attrName>style.visibility</p:attrName>
                                        </p:attrNameLst>
                                      </p:cBhvr>
                                      <p:to>
                                        <p:strVal val="visible"/>
                                      </p:to>
                                    </p:set>
                                    <p:anim calcmode="lin" valueType="num">
                                      <p:cBhvr additive="base">
                                        <p:cTn id="147" dur="500" fill="hold"/>
                                        <p:tgtEl>
                                          <p:spTgt spid="25"/>
                                        </p:tgtEl>
                                        <p:attrNameLst>
                                          <p:attrName>ppt_x</p:attrName>
                                        </p:attrNameLst>
                                      </p:cBhvr>
                                      <p:tavLst>
                                        <p:tav tm="0">
                                          <p:val>
                                            <p:strVal val="#ppt_x"/>
                                          </p:val>
                                        </p:tav>
                                        <p:tav tm="100000">
                                          <p:val>
                                            <p:strVal val="#ppt_x"/>
                                          </p:val>
                                        </p:tav>
                                      </p:tavLst>
                                    </p:anim>
                                    <p:anim calcmode="lin" valueType="num">
                                      <p:cBhvr additive="base">
                                        <p:cTn id="14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3" grpId="0"/>
      <p:bldP spid="16" grpId="0"/>
      <p:bldP spid="28" grpId="0" animBg="1"/>
      <p:bldP spid="29" grpId="0" animBg="1"/>
      <p:bldP spid="30" grpId="0"/>
      <p:bldP spid="31" grpId="0"/>
      <p:bldP spid="2" grpId="0"/>
      <p:bldP spid="3" grpId="0"/>
      <p:bldP spid="6" grpId="0"/>
      <p:bldP spid="18" grpId="0" animBg="1"/>
      <p:bldP spid="19" grpId="0" animBg="1"/>
      <p:bldP spid="20" grpId="0" animBg="1"/>
      <p:bldP spid="21" grpId="0" animBg="1"/>
      <p:bldP spid="22" grpId="0" animBg="1"/>
      <p:bldP spid="23" grpId="0" animBg="1"/>
      <p:bldP spid="24" grpId="0"/>
      <p:bldP spid="32" grpId="0" animBg="1"/>
      <p:bldP spid="33" grpId="0" animBg="1"/>
      <p:bldP spid="35" grpId="0" animBg="1"/>
      <p:bldP spid="7" grpId="0" animBg="1"/>
      <p:bldP spid="14" grpId="0" animBg="1"/>
      <p:bldP spid="25" grpId="0"/>
      <p:bldP spid="34" grpId="0" animBg="1"/>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Rak 4"/>
          <p:cNvCxnSpPr/>
          <p:nvPr/>
        </p:nvCxnSpPr>
        <p:spPr>
          <a:xfrm flipH="1">
            <a:off x="2905125" y="3776663"/>
            <a:ext cx="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Rak 38"/>
          <p:cNvCxnSpPr/>
          <p:nvPr/>
        </p:nvCxnSpPr>
        <p:spPr>
          <a:xfrm flipH="1">
            <a:off x="5100639" y="3119441"/>
            <a:ext cx="1587" cy="7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Rak 45"/>
          <p:cNvCxnSpPr/>
          <p:nvPr/>
        </p:nvCxnSpPr>
        <p:spPr>
          <a:xfrm flipH="1">
            <a:off x="5124450" y="4351338"/>
            <a:ext cx="0" cy="63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Rak 62"/>
          <p:cNvCxnSpPr>
            <a:cxnSpLocks/>
          </p:cNvCxnSpPr>
          <p:nvPr/>
        </p:nvCxnSpPr>
        <p:spPr>
          <a:xfrm flipV="1">
            <a:off x="3168385" y="3072851"/>
            <a:ext cx="5127127" cy="2767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Rak 64"/>
          <p:cNvCxnSpPr>
            <a:cxnSpLocks/>
          </p:cNvCxnSpPr>
          <p:nvPr/>
        </p:nvCxnSpPr>
        <p:spPr>
          <a:xfrm>
            <a:off x="3386312" y="4563447"/>
            <a:ext cx="4909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Rak 69"/>
          <p:cNvCxnSpPr>
            <a:cxnSpLocks/>
          </p:cNvCxnSpPr>
          <p:nvPr/>
        </p:nvCxnSpPr>
        <p:spPr>
          <a:xfrm>
            <a:off x="8078740" y="3660157"/>
            <a:ext cx="977151" cy="3736"/>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4" name="Rak 73"/>
          <p:cNvCxnSpPr>
            <a:cxnSpLocks/>
          </p:cNvCxnSpPr>
          <p:nvPr/>
        </p:nvCxnSpPr>
        <p:spPr>
          <a:xfrm flipV="1">
            <a:off x="8078740" y="3288003"/>
            <a:ext cx="977151" cy="265795"/>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0" name="textruta 79"/>
          <p:cNvSpPr txBox="1">
            <a:spLocks noChangeArrowheads="1"/>
          </p:cNvSpPr>
          <p:nvPr/>
        </p:nvSpPr>
        <p:spPr bwMode="auto">
          <a:xfrm>
            <a:off x="4773088" y="2065779"/>
            <a:ext cx="2299915" cy="800219"/>
          </a:xfrm>
          <a:prstGeom prst="rect">
            <a:avLst/>
          </a:prstGeom>
          <a:noFill/>
          <a:ln w="9525">
            <a:noFill/>
            <a:miter lim="800000"/>
            <a:headEnd/>
            <a:tailEnd/>
          </a:ln>
        </p:spPr>
        <p:txBody>
          <a:bodyPr wrap="square">
            <a:spAutoFit/>
          </a:bodyPr>
          <a:lstStyle/>
          <a:p>
            <a:r>
              <a:rPr lang="sv-SE" sz="1400" b="1" u="sng" dirty="0">
                <a:latin typeface="Calibri" pitchFamily="34" charset="0"/>
              </a:rPr>
              <a:t>Westfalisk Ordning</a:t>
            </a:r>
          </a:p>
          <a:p>
            <a:r>
              <a:rPr lang="sv-SE" sz="1400" b="1" i="1" dirty="0" err="1">
                <a:latin typeface="Calibri" pitchFamily="34" charset="0"/>
              </a:rPr>
              <a:t>Government</a:t>
            </a:r>
            <a:endParaRPr lang="sv-SE" sz="1400" b="1" i="1" dirty="0">
              <a:latin typeface="Calibri" pitchFamily="34" charset="0"/>
            </a:endParaRPr>
          </a:p>
          <a:p>
            <a:r>
              <a:rPr lang="sv-SE" b="1" dirty="0">
                <a:latin typeface="Calibri" pitchFamily="34" charset="0"/>
              </a:rPr>
              <a:t>”Nationalstaten”</a:t>
            </a:r>
          </a:p>
        </p:txBody>
      </p:sp>
      <p:sp>
        <p:nvSpPr>
          <p:cNvPr id="82" name="textruta 81"/>
          <p:cNvSpPr txBox="1">
            <a:spLocks noChangeArrowheads="1"/>
          </p:cNvSpPr>
          <p:nvPr/>
        </p:nvSpPr>
        <p:spPr bwMode="auto">
          <a:xfrm>
            <a:off x="8149879" y="1919419"/>
            <a:ext cx="1947264" cy="738664"/>
          </a:xfrm>
          <a:prstGeom prst="rect">
            <a:avLst/>
          </a:prstGeom>
          <a:noFill/>
          <a:ln w="9525">
            <a:noFill/>
            <a:miter lim="800000"/>
            <a:headEnd/>
            <a:tailEnd/>
          </a:ln>
        </p:spPr>
        <p:txBody>
          <a:bodyPr wrap="none">
            <a:spAutoFit/>
          </a:bodyPr>
          <a:lstStyle/>
          <a:p>
            <a:r>
              <a:rPr lang="sv-SE" sz="1400" b="1" u="sng" dirty="0">
                <a:latin typeface="Calibri" pitchFamily="34" charset="0"/>
              </a:rPr>
              <a:t>Post-Westfalisk ordning</a:t>
            </a:r>
          </a:p>
          <a:p>
            <a:r>
              <a:rPr lang="sv-SE" sz="1400" b="1" i="1" dirty="0" err="1">
                <a:latin typeface="Calibri" pitchFamily="34" charset="0"/>
              </a:rPr>
              <a:t>Governance</a:t>
            </a:r>
            <a:endParaRPr lang="sv-SE" sz="1400" b="1" i="1" dirty="0">
              <a:latin typeface="Calibri" pitchFamily="34" charset="0"/>
            </a:endParaRPr>
          </a:p>
          <a:p>
            <a:r>
              <a:rPr lang="sv-SE" sz="1400" b="1" dirty="0">
                <a:latin typeface="Calibri" pitchFamily="34" charset="0"/>
              </a:rPr>
              <a:t>Flernivå - partnerskap</a:t>
            </a:r>
            <a:endParaRPr lang="sv-SE" sz="1200" dirty="0">
              <a:latin typeface="Calibri" pitchFamily="34" charset="0"/>
            </a:endParaRPr>
          </a:p>
        </p:txBody>
      </p:sp>
      <p:sp>
        <p:nvSpPr>
          <p:cNvPr id="85" name="textruta 84"/>
          <p:cNvSpPr txBox="1">
            <a:spLocks noChangeArrowheads="1"/>
          </p:cNvSpPr>
          <p:nvPr/>
        </p:nvSpPr>
        <p:spPr bwMode="auto">
          <a:xfrm>
            <a:off x="1652649" y="2796904"/>
            <a:ext cx="484235" cy="276999"/>
          </a:xfrm>
          <a:prstGeom prst="rect">
            <a:avLst/>
          </a:prstGeom>
          <a:noFill/>
          <a:ln w="9525">
            <a:noFill/>
            <a:miter lim="800000"/>
            <a:headEnd/>
            <a:tailEnd/>
          </a:ln>
        </p:spPr>
        <p:txBody>
          <a:bodyPr wrap="none">
            <a:spAutoFit/>
          </a:bodyPr>
          <a:lstStyle/>
          <a:p>
            <a:r>
              <a:rPr lang="sv-SE" sz="1200" b="1" dirty="0">
                <a:latin typeface="Calibri" pitchFamily="34" charset="0"/>
              </a:rPr>
              <a:t>Påve</a:t>
            </a:r>
          </a:p>
        </p:txBody>
      </p:sp>
      <p:sp>
        <p:nvSpPr>
          <p:cNvPr id="86" name="textruta 85"/>
          <p:cNvSpPr txBox="1">
            <a:spLocks noChangeArrowheads="1"/>
          </p:cNvSpPr>
          <p:nvPr/>
        </p:nvSpPr>
        <p:spPr bwMode="auto">
          <a:xfrm>
            <a:off x="1541522" y="3146151"/>
            <a:ext cx="1420812" cy="277812"/>
          </a:xfrm>
          <a:prstGeom prst="rect">
            <a:avLst/>
          </a:prstGeom>
          <a:noFill/>
          <a:ln w="9525">
            <a:noFill/>
            <a:miter lim="800000"/>
            <a:headEnd/>
            <a:tailEnd/>
          </a:ln>
        </p:spPr>
        <p:txBody>
          <a:bodyPr>
            <a:spAutoFit/>
          </a:bodyPr>
          <a:lstStyle/>
          <a:p>
            <a:r>
              <a:rPr lang="sv-SE" sz="1200" b="1" dirty="0">
                <a:latin typeface="Calibri" pitchFamily="34" charset="0"/>
              </a:rPr>
              <a:t>Kyrka</a:t>
            </a:r>
          </a:p>
        </p:txBody>
      </p:sp>
      <p:sp>
        <p:nvSpPr>
          <p:cNvPr id="89" name="textruta 88"/>
          <p:cNvSpPr txBox="1"/>
          <p:nvPr/>
        </p:nvSpPr>
        <p:spPr>
          <a:xfrm>
            <a:off x="1917135" y="4387524"/>
            <a:ext cx="598369" cy="276999"/>
          </a:xfrm>
          <a:prstGeom prst="rect">
            <a:avLst/>
          </a:prstGeom>
          <a:noFill/>
          <a:ln>
            <a:noFill/>
            <a:prstDash val="sysDot"/>
          </a:ln>
          <a:effectLst>
            <a:outerShdw blurRad="152400" dist="317500" dir="5400000" sx="90000" sy="-19000" rotWithShape="0">
              <a:prstClr val="black">
                <a:alpha val="15000"/>
              </a:prstClr>
            </a:outerShdw>
          </a:effectLst>
        </p:spPr>
        <p:txBody>
          <a:bodyPr wrap="none">
            <a:spAutoFit/>
          </a:bodyPr>
          <a:lstStyle/>
          <a:p>
            <a:pPr>
              <a:defRPr/>
            </a:pPr>
            <a:r>
              <a:rPr lang="sv-SE" sz="1200" b="1" dirty="0">
                <a:solidFill>
                  <a:srgbClr val="FF0000"/>
                </a:solidFill>
              </a:rPr>
              <a:t>Städer</a:t>
            </a:r>
          </a:p>
        </p:txBody>
      </p:sp>
      <p:sp>
        <p:nvSpPr>
          <p:cNvPr id="90" name="textruta 89"/>
          <p:cNvSpPr txBox="1">
            <a:spLocks noChangeArrowheads="1"/>
          </p:cNvSpPr>
          <p:nvPr/>
        </p:nvSpPr>
        <p:spPr bwMode="auto">
          <a:xfrm>
            <a:off x="1294575" y="4187011"/>
            <a:ext cx="1039836" cy="276999"/>
          </a:xfrm>
          <a:prstGeom prst="rect">
            <a:avLst/>
          </a:prstGeom>
          <a:noFill/>
          <a:ln w="9525">
            <a:noFill/>
            <a:miter lim="800000"/>
            <a:headEnd/>
            <a:tailEnd/>
          </a:ln>
        </p:spPr>
        <p:txBody>
          <a:bodyPr wrap="none">
            <a:spAutoFit/>
          </a:bodyPr>
          <a:lstStyle/>
          <a:p>
            <a:r>
              <a:rPr lang="sv-SE" sz="1200" b="1" dirty="0" err="1">
                <a:latin typeface="Calibri" pitchFamily="34" charset="0"/>
              </a:rPr>
              <a:t>Feudal</a:t>
            </a:r>
            <a:r>
              <a:rPr lang="sv-SE" sz="1200" b="1" dirty="0">
                <a:latin typeface="Calibri" pitchFamily="34" charset="0"/>
              </a:rPr>
              <a:t> herra</a:t>
            </a:r>
            <a:r>
              <a:rPr lang="sv-SE" sz="1200" dirty="0">
                <a:latin typeface="Calibri" pitchFamily="34" charset="0"/>
              </a:rPr>
              <a:t>r</a:t>
            </a:r>
          </a:p>
        </p:txBody>
      </p:sp>
      <p:cxnSp>
        <p:nvCxnSpPr>
          <p:cNvPr id="105" name="Kurva 104"/>
          <p:cNvCxnSpPr>
            <a:cxnSpLocks/>
          </p:cNvCxnSpPr>
          <p:nvPr/>
        </p:nvCxnSpPr>
        <p:spPr>
          <a:xfrm rot="10800000">
            <a:off x="2256585" y="4026387"/>
            <a:ext cx="1142707" cy="270572"/>
          </a:xfrm>
          <a:prstGeom prst="curved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7" name="Kurva 106"/>
          <p:cNvCxnSpPr>
            <a:cxnSpLocks/>
          </p:cNvCxnSpPr>
          <p:nvPr/>
        </p:nvCxnSpPr>
        <p:spPr>
          <a:xfrm rot="10800000" flipV="1">
            <a:off x="1939210" y="3826755"/>
            <a:ext cx="1328586" cy="435318"/>
          </a:xfrm>
          <a:prstGeom prst="curved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9" name="Kurva 108"/>
          <p:cNvCxnSpPr/>
          <p:nvPr/>
        </p:nvCxnSpPr>
        <p:spPr>
          <a:xfrm rot="10800000" flipV="1">
            <a:off x="2495483" y="4047954"/>
            <a:ext cx="936105" cy="433492"/>
          </a:xfrm>
          <a:prstGeom prst="curvedConnector3">
            <a:avLst>
              <a:gd name="adj1" fmla="val 50000"/>
            </a:avLst>
          </a:prstGeom>
          <a:ln w="28575">
            <a:tailEnd type="arrow"/>
          </a:ln>
        </p:spPr>
        <p:style>
          <a:lnRef idx="1">
            <a:schemeClr val="accent2"/>
          </a:lnRef>
          <a:fillRef idx="0">
            <a:schemeClr val="accent2"/>
          </a:fillRef>
          <a:effectRef idx="0">
            <a:schemeClr val="accent2"/>
          </a:effectRef>
          <a:fontRef idx="minor">
            <a:schemeClr val="tx1"/>
          </a:fontRef>
        </p:style>
      </p:cxnSp>
      <p:sp>
        <p:nvSpPr>
          <p:cNvPr id="114" name="Frihandsfigur 113"/>
          <p:cNvSpPr/>
          <p:nvPr/>
        </p:nvSpPr>
        <p:spPr>
          <a:xfrm>
            <a:off x="3142662" y="3154730"/>
            <a:ext cx="5250250" cy="395287"/>
          </a:xfrm>
          <a:custGeom>
            <a:avLst/>
            <a:gdLst>
              <a:gd name="connsiteX0" fmla="*/ 0 w 3814618"/>
              <a:gd name="connsiteY0" fmla="*/ 332694 h 332694"/>
              <a:gd name="connsiteX1" fmla="*/ 1810327 w 3814618"/>
              <a:gd name="connsiteY1" fmla="*/ 185 h 332694"/>
              <a:gd name="connsiteX2" fmla="*/ 3814618 w 3814618"/>
              <a:gd name="connsiteY2" fmla="*/ 286512 h 332694"/>
            </a:gdLst>
            <a:ahLst/>
            <a:cxnLst>
              <a:cxn ang="0">
                <a:pos x="connsiteX0" y="connsiteY0"/>
              </a:cxn>
              <a:cxn ang="0">
                <a:pos x="connsiteX1" y="connsiteY1"/>
              </a:cxn>
              <a:cxn ang="0">
                <a:pos x="connsiteX2" y="connsiteY2"/>
              </a:cxn>
            </a:cxnLst>
            <a:rect l="l" t="t" r="r" b="b"/>
            <a:pathLst>
              <a:path w="3814618" h="332694">
                <a:moveTo>
                  <a:pt x="0" y="332694"/>
                </a:moveTo>
                <a:cubicBezTo>
                  <a:pt x="587278" y="170288"/>
                  <a:pt x="1174557" y="7882"/>
                  <a:pt x="1810327" y="185"/>
                </a:cubicBezTo>
                <a:cubicBezTo>
                  <a:pt x="2446097" y="-7512"/>
                  <a:pt x="3437467" y="226476"/>
                  <a:pt x="3814618" y="286512"/>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115" name="Frihandsfigur 114"/>
          <p:cNvSpPr/>
          <p:nvPr/>
        </p:nvSpPr>
        <p:spPr>
          <a:xfrm rot="10800000">
            <a:off x="3198681" y="3753149"/>
            <a:ext cx="5158528" cy="707414"/>
          </a:xfrm>
          <a:custGeom>
            <a:avLst/>
            <a:gdLst>
              <a:gd name="connsiteX0" fmla="*/ 0 w 3814618"/>
              <a:gd name="connsiteY0" fmla="*/ 332694 h 332694"/>
              <a:gd name="connsiteX1" fmla="*/ 1810327 w 3814618"/>
              <a:gd name="connsiteY1" fmla="*/ 185 h 332694"/>
              <a:gd name="connsiteX2" fmla="*/ 3814618 w 3814618"/>
              <a:gd name="connsiteY2" fmla="*/ 286512 h 332694"/>
            </a:gdLst>
            <a:ahLst/>
            <a:cxnLst>
              <a:cxn ang="0">
                <a:pos x="connsiteX0" y="connsiteY0"/>
              </a:cxn>
              <a:cxn ang="0">
                <a:pos x="connsiteX1" y="connsiteY1"/>
              </a:cxn>
              <a:cxn ang="0">
                <a:pos x="connsiteX2" y="connsiteY2"/>
              </a:cxn>
            </a:cxnLst>
            <a:rect l="l" t="t" r="r" b="b"/>
            <a:pathLst>
              <a:path w="3814618" h="332694">
                <a:moveTo>
                  <a:pt x="0" y="332694"/>
                </a:moveTo>
                <a:cubicBezTo>
                  <a:pt x="587278" y="170288"/>
                  <a:pt x="1174557" y="7882"/>
                  <a:pt x="1810327" y="185"/>
                </a:cubicBezTo>
                <a:cubicBezTo>
                  <a:pt x="2446097" y="-7512"/>
                  <a:pt x="3437467" y="226476"/>
                  <a:pt x="3814618" y="286512"/>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cxnSp>
        <p:nvCxnSpPr>
          <p:cNvPr id="117" name="Kurva 116"/>
          <p:cNvCxnSpPr>
            <a:cxnSpLocks/>
          </p:cNvCxnSpPr>
          <p:nvPr/>
        </p:nvCxnSpPr>
        <p:spPr>
          <a:xfrm rot="10800000">
            <a:off x="2337325" y="2999640"/>
            <a:ext cx="1032112" cy="353625"/>
          </a:xfrm>
          <a:prstGeom prst="curved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9" name="Kurva 118"/>
          <p:cNvCxnSpPr>
            <a:cxnSpLocks/>
          </p:cNvCxnSpPr>
          <p:nvPr/>
        </p:nvCxnSpPr>
        <p:spPr>
          <a:xfrm rot="10800000">
            <a:off x="2100341" y="3232723"/>
            <a:ext cx="1269097" cy="317295"/>
          </a:xfrm>
          <a:prstGeom prst="curved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0" name="Kurva 119"/>
          <p:cNvCxnSpPr/>
          <p:nvPr/>
        </p:nvCxnSpPr>
        <p:spPr>
          <a:xfrm rot="10800000">
            <a:off x="7974253" y="4223219"/>
            <a:ext cx="900113" cy="373062"/>
          </a:xfrm>
          <a:prstGeom prst="curvedConnector3">
            <a:avLst>
              <a:gd name="adj1" fmla="val 50000"/>
            </a:avLst>
          </a:prstGeom>
          <a:ln w="28575">
            <a:tailEnd type="arrow"/>
          </a:ln>
        </p:spPr>
        <p:style>
          <a:lnRef idx="1">
            <a:schemeClr val="accent2"/>
          </a:lnRef>
          <a:fillRef idx="0">
            <a:schemeClr val="accent2"/>
          </a:fillRef>
          <a:effectRef idx="0">
            <a:schemeClr val="accent2"/>
          </a:effectRef>
          <a:fontRef idx="minor">
            <a:schemeClr val="tx1"/>
          </a:fontRef>
        </p:style>
      </p:cxnSp>
      <p:cxnSp>
        <p:nvCxnSpPr>
          <p:cNvPr id="124" name="Kurva 123"/>
          <p:cNvCxnSpPr>
            <a:cxnSpLocks/>
          </p:cNvCxnSpPr>
          <p:nvPr/>
        </p:nvCxnSpPr>
        <p:spPr>
          <a:xfrm rot="10800000">
            <a:off x="7664488" y="3770296"/>
            <a:ext cx="1186309" cy="104858"/>
          </a:xfrm>
          <a:prstGeom prst="curved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27" name="textruta 126"/>
          <p:cNvSpPr txBox="1">
            <a:spLocks noChangeArrowheads="1"/>
          </p:cNvSpPr>
          <p:nvPr/>
        </p:nvSpPr>
        <p:spPr bwMode="auto">
          <a:xfrm>
            <a:off x="8888036" y="3761863"/>
            <a:ext cx="776687" cy="461665"/>
          </a:xfrm>
          <a:prstGeom prst="rect">
            <a:avLst/>
          </a:prstGeom>
          <a:noFill/>
          <a:ln w="9525">
            <a:noFill/>
            <a:miter lim="800000"/>
            <a:headEnd/>
            <a:tailEnd/>
          </a:ln>
        </p:spPr>
        <p:txBody>
          <a:bodyPr wrap="none">
            <a:spAutoFit/>
          </a:bodyPr>
          <a:lstStyle/>
          <a:p>
            <a:pPr algn="ctr"/>
            <a:r>
              <a:rPr lang="sv-SE" sz="1200" dirty="0">
                <a:latin typeface="Calibri" pitchFamily="34" charset="0"/>
              </a:rPr>
              <a:t>Regioner </a:t>
            </a:r>
          </a:p>
          <a:p>
            <a:pPr algn="ctr"/>
            <a:r>
              <a:rPr lang="sv-SE" sz="1200" dirty="0">
                <a:solidFill>
                  <a:srgbClr val="FF0000"/>
                </a:solidFill>
                <a:latin typeface="Calibri" pitchFamily="34" charset="0"/>
              </a:rPr>
              <a:t>(EU)</a:t>
            </a:r>
            <a:r>
              <a:rPr lang="sv-SE" sz="1200" dirty="0">
                <a:latin typeface="Calibri" pitchFamily="34" charset="0"/>
              </a:rPr>
              <a:t> </a:t>
            </a:r>
            <a:endParaRPr lang="sv-SE" sz="1200" dirty="0">
              <a:solidFill>
                <a:srgbClr val="FF0000"/>
              </a:solidFill>
              <a:latin typeface="Calibri" pitchFamily="34" charset="0"/>
            </a:endParaRPr>
          </a:p>
        </p:txBody>
      </p:sp>
      <p:sp>
        <p:nvSpPr>
          <p:cNvPr id="128" name="textruta 127"/>
          <p:cNvSpPr txBox="1">
            <a:spLocks noChangeArrowheads="1"/>
          </p:cNvSpPr>
          <p:nvPr/>
        </p:nvSpPr>
        <p:spPr bwMode="auto">
          <a:xfrm>
            <a:off x="8934018" y="4497095"/>
            <a:ext cx="1405256" cy="461665"/>
          </a:xfrm>
          <a:prstGeom prst="rect">
            <a:avLst/>
          </a:prstGeom>
          <a:noFill/>
          <a:ln w="9525">
            <a:noFill/>
            <a:miter lim="800000"/>
            <a:headEnd/>
            <a:tailEnd/>
          </a:ln>
        </p:spPr>
        <p:txBody>
          <a:bodyPr wrap="none">
            <a:spAutoFit/>
          </a:bodyPr>
          <a:lstStyle/>
          <a:p>
            <a:pPr algn="ctr"/>
            <a:r>
              <a:rPr lang="sv-SE" sz="1200" b="1" dirty="0">
                <a:solidFill>
                  <a:srgbClr val="FF0000"/>
                </a:solidFill>
                <a:latin typeface="Calibri" pitchFamily="34" charset="0"/>
              </a:rPr>
              <a:t>Städer, Kommuner,</a:t>
            </a:r>
          </a:p>
          <a:p>
            <a:pPr algn="ctr"/>
            <a:r>
              <a:rPr lang="sv-SE" sz="1200" b="1" dirty="0">
                <a:solidFill>
                  <a:srgbClr val="FF0000"/>
                </a:solidFill>
                <a:latin typeface="Calibri" pitchFamily="34" charset="0"/>
              </a:rPr>
              <a:t>Urbana regioner </a:t>
            </a:r>
          </a:p>
        </p:txBody>
      </p:sp>
      <p:sp>
        <p:nvSpPr>
          <p:cNvPr id="129" name="textruta 128"/>
          <p:cNvSpPr txBox="1">
            <a:spLocks noChangeArrowheads="1"/>
          </p:cNvSpPr>
          <p:nvPr/>
        </p:nvSpPr>
        <p:spPr bwMode="auto">
          <a:xfrm>
            <a:off x="8751406" y="4305003"/>
            <a:ext cx="1404615" cy="276999"/>
          </a:xfrm>
          <a:prstGeom prst="rect">
            <a:avLst/>
          </a:prstGeom>
          <a:noFill/>
          <a:ln w="9525">
            <a:noFill/>
            <a:miter lim="800000"/>
            <a:headEnd/>
            <a:tailEnd/>
          </a:ln>
        </p:spPr>
        <p:txBody>
          <a:bodyPr wrap="none">
            <a:spAutoFit/>
          </a:bodyPr>
          <a:lstStyle/>
          <a:p>
            <a:r>
              <a:rPr lang="sv-SE" sz="1200" dirty="0">
                <a:latin typeface="Calibri" pitchFamily="34" charset="0"/>
              </a:rPr>
              <a:t>Krigsherrar / Maffia</a:t>
            </a:r>
          </a:p>
        </p:txBody>
      </p:sp>
      <p:cxnSp>
        <p:nvCxnSpPr>
          <p:cNvPr id="131" name="Kurva 130"/>
          <p:cNvCxnSpPr>
            <a:cxnSpLocks/>
          </p:cNvCxnSpPr>
          <p:nvPr/>
        </p:nvCxnSpPr>
        <p:spPr>
          <a:xfrm rot="10800000">
            <a:off x="8045257" y="4061484"/>
            <a:ext cx="960830" cy="360932"/>
          </a:xfrm>
          <a:prstGeom prst="curvedConnector3">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32" name="textruta 131"/>
          <p:cNvSpPr txBox="1">
            <a:spLocks noChangeArrowheads="1"/>
          </p:cNvSpPr>
          <p:nvPr/>
        </p:nvSpPr>
        <p:spPr bwMode="auto">
          <a:xfrm>
            <a:off x="8601157" y="2570237"/>
            <a:ext cx="2586093" cy="830997"/>
          </a:xfrm>
          <a:prstGeom prst="rect">
            <a:avLst/>
          </a:prstGeom>
          <a:noFill/>
          <a:ln w="9525">
            <a:noFill/>
            <a:miter lim="800000"/>
            <a:headEnd/>
            <a:tailEnd/>
          </a:ln>
        </p:spPr>
        <p:txBody>
          <a:bodyPr wrap="none">
            <a:spAutoFit/>
          </a:bodyPr>
          <a:lstStyle/>
          <a:p>
            <a:r>
              <a:rPr lang="sv-SE" sz="1200" dirty="0">
                <a:latin typeface="Calibri" pitchFamily="34" charset="0"/>
              </a:rPr>
              <a:t>Transnationella Företag</a:t>
            </a:r>
          </a:p>
          <a:p>
            <a:r>
              <a:rPr lang="sv-SE" sz="1200" dirty="0">
                <a:latin typeface="Calibri" pitchFamily="34" charset="0"/>
              </a:rPr>
              <a:t>Multilaterala Organisationer (IMF/WB)</a:t>
            </a:r>
          </a:p>
          <a:p>
            <a:r>
              <a:rPr lang="sv-SE" sz="1200" dirty="0">
                <a:latin typeface="Calibri" pitchFamily="34" charset="0"/>
              </a:rPr>
              <a:t>Gränsöverskridande nätverk G8, G20</a:t>
            </a:r>
            <a:r>
              <a:rPr lang="sv-SE" sz="1200" dirty="0">
                <a:solidFill>
                  <a:srgbClr val="FF0000"/>
                </a:solidFill>
                <a:latin typeface="Calibri" pitchFamily="34" charset="0"/>
              </a:rPr>
              <a:t> </a:t>
            </a:r>
          </a:p>
          <a:p>
            <a:r>
              <a:rPr lang="sv-SE" sz="1200" dirty="0">
                <a:solidFill>
                  <a:srgbClr val="FF0000"/>
                </a:solidFill>
                <a:latin typeface="Calibri" pitchFamily="34" charset="0"/>
              </a:rPr>
              <a:t>ICLEI, UCLG</a:t>
            </a:r>
          </a:p>
        </p:txBody>
      </p:sp>
      <p:cxnSp>
        <p:nvCxnSpPr>
          <p:cNvPr id="139" name="Kurva 138"/>
          <p:cNvCxnSpPr>
            <a:cxnSpLocks/>
          </p:cNvCxnSpPr>
          <p:nvPr/>
        </p:nvCxnSpPr>
        <p:spPr>
          <a:xfrm rot="10800000" flipV="1">
            <a:off x="7806712" y="3127076"/>
            <a:ext cx="860421" cy="122662"/>
          </a:xfrm>
          <a:prstGeom prst="curved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1" name="Rak 50"/>
          <p:cNvCxnSpPr/>
          <p:nvPr/>
        </p:nvCxnSpPr>
        <p:spPr>
          <a:xfrm flipV="1">
            <a:off x="2198688" y="3511553"/>
            <a:ext cx="23812" cy="23813"/>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Rak 23"/>
          <p:cNvCxnSpPr/>
          <p:nvPr/>
        </p:nvCxnSpPr>
        <p:spPr>
          <a:xfrm>
            <a:off x="1603599" y="3680559"/>
            <a:ext cx="141704" cy="19526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6" name="Rak 25"/>
          <p:cNvCxnSpPr/>
          <p:nvPr/>
        </p:nvCxnSpPr>
        <p:spPr>
          <a:xfrm flipV="1">
            <a:off x="1745305" y="3677495"/>
            <a:ext cx="122237" cy="17303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Rak 29"/>
          <p:cNvCxnSpPr/>
          <p:nvPr/>
        </p:nvCxnSpPr>
        <p:spPr>
          <a:xfrm>
            <a:off x="2742722" y="394652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Rak 3"/>
          <p:cNvCxnSpPr/>
          <p:nvPr/>
        </p:nvCxnSpPr>
        <p:spPr>
          <a:xfrm>
            <a:off x="843982" y="3663893"/>
            <a:ext cx="759619" cy="2539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Rak 6"/>
          <p:cNvCxnSpPr/>
          <p:nvPr/>
        </p:nvCxnSpPr>
        <p:spPr>
          <a:xfrm>
            <a:off x="1865219" y="3680559"/>
            <a:ext cx="131763" cy="19526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Rak 9"/>
          <p:cNvCxnSpPr/>
          <p:nvPr/>
        </p:nvCxnSpPr>
        <p:spPr>
          <a:xfrm flipV="1">
            <a:off x="2000915" y="3680562"/>
            <a:ext cx="130969" cy="19050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Rak 12"/>
          <p:cNvCxnSpPr/>
          <p:nvPr/>
        </p:nvCxnSpPr>
        <p:spPr>
          <a:xfrm>
            <a:off x="2105034" y="3685324"/>
            <a:ext cx="1341437" cy="793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1550" name="Line 46"/>
          <p:cNvSpPr>
            <a:spLocks noChangeShapeType="1"/>
          </p:cNvSpPr>
          <p:nvPr/>
        </p:nvSpPr>
        <p:spPr bwMode="auto">
          <a:xfrm>
            <a:off x="3267796" y="2926404"/>
            <a:ext cx="0" cy="1871663"/>
          </a:xfrm>
          <a:prstGeom prst="line">
            <a:avLst/>
          </a:prstGeom>
          <a:noFill/>
          <a:ln w="9525">
            <a:solidFill>
              <a:schemeClr val="tx1"/>
            </a:solidFill>
            <a:round/>
            <a:headEnd/>
            <a:tailEnd/>
          </a:ln>
        </p:spPr>
        <p:txBody>
          <a:bodyPr/>
          <a:lstStyle/>
          <a:p>
            <a:endParaRPr lang="en-US"/>
          </a:p>
        </p:txBody>
      </p:sp>
      <p:sp>
        <p:nvSpPr>
          <p:cNvPr id="21551" name="Line 47"/>
          <p:cNvSpPr>
            <a:spLocks noChangeShapeType="1"/>
          </p:cNvSpPr>
          <p:nvPr/>
        </p:nvSpPr>
        <p:spPr bwMode="auto">
          <a:xfrm>
            <a:off x="7289082" y="2847757"/>
            <a:ext cx="0" cy="1871663"/>
          </a:xfrm>
          <a:prstGeom prst="line">
            <a:avLst/>
          </a:prstGeom>
          <a:noFill/>
          <a:ln w="9525">
            <a:solidFill>
              <a:schemeClr val="tx1"/>
            </a:solidFill>
            <a:round/>
            <a:headEnd/>
            <a:tailEnd/>
          </a:ln>
        </p:spPr>
        <p:txBody>
          <a:bodyPr/>
          <a:lstStyle/>
          <a:p>
            <a:endParaRPr lang="en-US"/>
          </a:p>
        </p:txBody>
      </p:sp>
      <p:sp>
        <p:nvSpPr>
          <p:cNvPr id="21553" name="Text Box 49"/>
          <p:cNvSpPr txBox="1">
            <a:spLocks noChangeArrowheads="1"/>
          </p:cNvSpPr>
          <p:nvPr/>
        </p:nvSpPr>
        <p:spPr bwMode="auto">
          <a:xfrm>
            <a:off x="7096866" y="2742035"/>
            <a:ext cx="389850" cy="215444"/>
          </a:xfrm>
          <a:prstGeom prst="rect">
            <a:avLst/>
          </a:prstGeom>
          <a:noFill/>
          <a:ln w="9525">
            <a:noFill/>
            <a:miter lim="800000"/>
            <a:headEnd/>
            <a:tailEnd/>
          </a:ln>
        </p:spPr>
        <p:txBody>
          <a:bodyPr wrap="none">
            <a:spAutoFit/>
          </a:bodyPr>
          <a:lstStyle/>
          <a:p>
            <a:r>
              <a:rPr lang="sv-SE" sz="800" b="1" dirty="0"/>
              <a:t>1944</a:t>
            </a:r>
            <a:endParaRPr lang="en-US" sz="800" b="1" dirty="0"/>
          </a:p>
        </p:txBody>
      </p:sp>
      <p:sp>
        <p:nvSpPr>
          <p:cNvPr id="57" name="Rektangel med rundade hörn 56"/>
          <p:cNvSpPr/>
          <p:nvPr/>
        </p:nvSpPr>
        <p:spPr>
          <a:xfrm rot="5400000">
            <a:off x="7206249" y="3369373"/>
            <a:ext cx="1747837" cy="842463"/>
          </a:xfrm>
          <a:prstGeom prst="round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6" name="textruta 75"/>
          <p:cNvSpPr txBox="1">
            <a:spLocks noChangeArrowheads="1"/>
          </p:cNvSpPr>
          <p:nvPr/>
        </p:nvSpPr>
        <p:spPr bwMode="auto">
          <a:xfrm>
            <a:off x="655661" y="1914586"/>
            <a:ext cx="2479030" cy="738664"/>
          </a:xfrm>
          <a:prstGeom prst="rect">
            <a:avLst/>
          </a:prstGeom>
          <a:noFill/>
          <a:ln w="9525">
            <a:noFill/>
            <a:miter lim="800000"/>
            <a:headEnd/>
            <a:tailEnd/>
          </a:ln>
        </p:spPr>
        <p:txBody>
          <a:bodyPr wrap="square">
            <a:spAutoFit/>
          </a:bodyPr>
          <a:lstStyle/>
          <a:p>
            <a:r>
              <a:rPr lang="sv-SE" sz="1400" b="1" u="sng" dirty="0">
                <a:latin typeface="Calibri" pitchFamily="34" charset="0"/>
              </a:rPr>
              <a:t>Fram </a:t>
            </a:r>
            <a:r>
              <a:rPr lang="sv-SE" sz="1400" b="1" u="sng" dirty="0" err="1">
                <a:latin typeface="Calibri" pitchFamily="34" charset="0"/>
              </a:rPr>
              <a:t>t.o.m</a:t>
            </a:r>
            <a:r>
              <a:rPr lang="sv-SE" sz="1400" b="1" u="sng" dirty="0">
                <a:latin typeface="Calibri" pitchFamily="34" charset="0"/>
              </a:rPr>
              <a:t> trettioåriga kriget</a:t>
            </a:r>
          </a:p>
          <a:p>
            <a:r>
              <a:rPr lang="sv-SE" sz="1400" b="1" u="sng" dirty="0">
                <a:latin typeface="Calibri" pitchFamily="34" charset="0"/>
              </a:rPr>
              <a:t>pre-Westfalisk Ordning</a:t>
            </a:r>
          </a:p>
          <a:p>
            <a:r>
              <a:rPr lang="sv-SE" sz="1400" b="1" i="1" dirty="0">
                <a:latin typeface="Calibri" pitchFamily="34" charset="0"/>
              </a:rPr>
              <a:t>Disorder</a:t>
            </a:r>
          </a:p>
        </p:txBody>
      </p:sp>
      <p:sp>
        <p:nvSpPr>
          <p:cNvPr id="77" name="textruta 76"/>
          <p:cNvSpPr txBox="1">
            <a:spLocks noChangeArrowheads="1"/>
          </p:cNvSpPr>
          <p:nvPr/>
        </p:nvSpPr>
        <p:spPr bwMode="auto">
          <a:xfrm>
            <a:off x="1652648" y="3893171"/>
            <a:ext cx="547702" cy="277812"/>
          </a:xfrm>
          <a:prstGeom prst="rect">
            <a:avLst/>
          </a:prstGeom>
          <a:noFill/>
          <a:ln w="9525">
            <a:noFill/>
            <a:miter lim="800000"/>
            <a:headEnd/>
            <a:tailEnd/>
          </a:ln>
        </p:spPr>
        <p:txBody>
          <a:bodyPr wrap="square">
            <a:spAutoFit/>
          </a:bodyPr>
          <a:lstStyle/>
          <a:p>
            <a:r>
              <a:rPr lang="sv-SE" sz="1200" b="1" dirty="0">
                <a:latin typeface="Calibri" pitchFamily="34" charset="0"/>
              </a:rPr>
              <a:t>Kung</a:t>
            </a:r>
          </a:p>
        </p:txBody>
      </p:sp>
      <p:sp>
        <p:nvSpPr>
          <p:cNvPr id="83" name="Text Box 48"/>
          <p:cNvSpPr txBox="1">
            <a:spLocks noChangeArrowheads="1"/>
          </p:cNvSpPr>
          <p:nvPr/>
        </p:nvSpPr>
        <p:spPr bwMode="auto">
          <a:xfrm>
            <a:off x="2967660" y="2717059"/>
            <a:ext cx="389850" cy="215444"/>
          </a:xfrm>
          <a:prstGeom prst="rect">
            <a:avLst/>
          </a:prstGeom>
          <a:solidFill>
            <a:schemeClr val="bg1"/>
          </a:solidFill>
          <a:ln w="9525">
            <a:noFill/>
            <a:miter lim="800000"/>
            <a:headEnd/>
            <a:tailEnd/>
          </a:ln>
        </p:spPr>
        <p:txBody>
          <a:bodyPr wrap="none">
            <a:spAutoFit/>
          </a:bodyPr>
          <a:lstStyle/>
          <a:p>
            <a:r>
              <a:rPr lang="sv-SE" sz="800" b="1" dirty="0"/>
              <a:t>1648</a:t>
            </a:r>
            <a:endParaRPr lang="en-US" sz="800" b="1" dirty="0"/>
          </a:p>
        </p:txBody>
      </p:sp>
      <p:sp>
        <p:nvSpPr>
          <p:cNvPr id="64" name="textruta 63"/>
          <p:cNvSpPr txBox="1">
            <a:spLocks noChangeArrowheads="1"/>
          </p:cNvSpPr>
          <p:nvPr/>
        </p:nvSpPr>
        <p:spPr bwMode="auto">
          <a:xfrm>
            <a:off x="3464088" y="631868"/>
            <a:ext cx="5579541" cy="1261884"/>
          </a:xfrm>
          <a:prstGeom prst="rect">
            <a:avLst/>
          </a:prstGeom>
          <a:noFill/>
          <a:ln w="9525">
            <a:noFill/>
            <a:miter lim="800000"/>
            <a:headEnd/>
            <a:tailEnd/>
          </a:ln>
        </p:spPr>
        <p:txBody>
          <a:bodyPr wrap="none">
            <a:spAutoFit/>
          </a:bodyPr>
          <a:lstStyle/>
          <a:p>
            <a:pPr algn="ctr"/>
            <a:r>
              <a:rPr lang="sv-SE" sz="2000" b="1" i="1" dirty="0">
                <a:solidFill>
                  <a:srgbClr val="00B050"/>
                </a:solidFill>
                <a:latin typeface="Calibri" pitchFamily="34" charset="0"/>
              </a:rPr>
              <a:t>Övergången från nationella produktionssystem till </a:t>
            </a:r>
          </a:p>
          <a:p>
            <a:pPr algn="ctr"/>
            <a:r>
              <a:rPr lang="sv-SE" sz="2000" b="1" i="1" dirty="0">
                <a:solidFill>
                  <a:srgbClr val="00B050"/>
                </a:solidFill>
                <a:latin typeface="Calibri" pitchFamily="34" charset="0"/>
              </a:rPr>
              <a:t>Globala (regionala) förädlingskedjor </a:t>
            </a:r>
          </a:p>
          <a:p>
            <a:pPr algn="ctr"/>
            <a:r>
              <a:rPr lang="sv-SE" sz="2000" b="1" i="1" dirty="0">
                <a:solidFill>
                  <a:srgbClr val="00B050"/>
                </a:solidFill>
                <a:latin typeface="Calibri" pitchFamily="34" charset="0"/>
              </a:rPr>
              <a:t>förändrar nationalstatens roll</a:t>
            </a:r>
          </a:p>
          <a:p>
            <a:pPr algn="ctr"/>
            <a:r>
              <a:rPr lang="sv-SE" sz="1600" b="1" i="1" dirty="0">
                <a:solidFill>
                  <a:srgbClr val="7030A0"/>
                </a:solidFill>
                <a:latin typeface="Calibri" pitchFamily="34" charset="0"/>
              </a:rPr>
              <a:t>Den stora omdaningen i ett historiskt perspektiv</a:t>
            </a:r>
            <a:endParaRPr lang="sv-SE" sz="1600" b="1" i="1" dirty="0">
              <a:solidFill>
                <a:srgbClr val="00B050"/>
              </a:solidFill>
              <a:latin typeface="Calibri" pitchFamily="34" charset="0"/>
            </a:endParaRPr>
          </a:p>
        </p:txBody>
      </p:sp>
      <p:pic>
        <p:nvPicPr>
          <p:cNvPr id="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063" y="325355"/>
            <a:ext cx="798251" cy="589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5" name="textruta 74"/>
          <p:cNvSpPr txBox="1"/>
          <p:nvPr/>
        </p:nvSpPr>
        <p:spPr>
          <a:xfrm>
            <a:off x="352036" y="899561"/>
            <a:ext cx="2227439" cy="954107"/>
          </a:xfrm>
          <a:prstGeom prst="rect">
            <a:avLst/>
          </a:prstGeom>
          <a:solidFill>
            <a:srgbClr val="FFFF00"/>
          </a:solidFill>
        </p:spPr>
        <p:txBody>
          <a:bodyPr wrap="square" rtlCol="0">
            <a:spAutoFit/>
          </a:bodyPr>
          <a:lstStyle/>
          <a:p>
            <a:pPr algn="ctr"/>
            <a:r>
              <a:rPr lang="sv-SE" sz="1400" b="1" dirty="0">
                <a:solidFill>
                  <a:srgbClr val="0070C0"/>
                </a:solidFill>
              </a:rPr>
              <a:t>1700-talets politiska filosofi</a:t>
            </a:r>
          </a:p>
          <a:p>
            <a:pPr algn="ctr"/>
            <a:r>
              <a:rPr lang="sv-SE" sz="1400" b="1" dirty="0">
                <a:solidFill>
                  <a:srgbClr val="0070C0"/>
                </a:solidFill>
              </a:rPr>
              <a:t>Välfärdens och det sociala kontraktets betydelse för mellanmänsklig tillit</a:t>
            </a:r>
          </a:p>
        </p:txBody>
      </p:sp>
      <p:sp>
        <p:nvSpPr>
          <p:cNvPr id="61" name="Nedåtböjd 60"/>
          <p:cNvSpPr/>
          <p:nvPr/>
        </p:nvSpPr>
        <p:spPr>
          <a:xfrm rot="2495317">
            <a:off x="1238052" y="1183085"/>
            <a:ext cx="3064860" cy="67001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2" name="textruta 1"/>
          <p:cNvSpPr txBox="1"/>
          <p:nvPr/>
        </p:nvSpPr>
        <p:spPr>
          <a:xfrm>
            <a:off x="7374874" y="5954281"/>
            <a:ext cx="3318344" cy="675441"/>
          </a:xfrm>
          <a:prstGeom prst="rect">
            <a:avLst/>
          </a:prstGeom>
          <a:solidFill>
            <a:srgbClr val="FFFF00"/>
          </a:solidFill>
        </p:spPr>
        <p:txBody>
          <a:bodyPr wrap="none" rtlCol="0">
            <a:spAutoFit/>
          </a:bodyPr>
          <a:lstStyle/>
          <a:p>
            <a:pPr algn="ctr">
              <a:lnSpc>
                <a:spcPts val="1500"/>
              </a:lnSpc>
            </a:pPr>
            <a:r>
              <a:rPr lang="sv-SE" sz="1600" b="1" dirty="0">
                <a:solidFill>
                  <a:srgbClr val="0070C0"/>
                </a:solidFill>
              </a:rPr>
              <a:t>Behovet av ett nytt samhällskontrakt</a:t>
            </a:r>
          </a:p>
          <a:p>
            <a:pPr algn="ctr">
              <a:lnSpc>
                <a:spcPts val="1500"/>
              </a:lnSpc>
            </a:pPr>
            <a:r>
              <a:rPr lang="sv-SE" sz="1600" b="1" dirty="0">
                <a:solidFill>
                  <a:srgbClr val="0070C0"/>
                </a:solidFill>
              </a:rPr>
              <a:t>”Hur skall vi leva tillsammans </a:t>
            </a:r>
          </a:p>
          <a:p>
            <a:pPr algn="ctr">
              <a:lnSpc>
                <a:spcPts val="1500"/>
              </a:lnSpc>
            </a:pPr>
            <a:r>
              <a:rPr lang="sv-SE" sz="1600" b="1" dirty="0">
                <a:solidFill>
                  <a:srgbClr val="0070C0"/>
                </a:solidFill>
              </a:rPr>
              <a:t>i en värld i förändring?”</a:t>
            </a:r>
          </a:p>
        </p:txBody>
      </p:sp>
      <p:sp>
        <p:nvSpPr>
          <p:cNvPr id="3" name="textruta 2"/>
          <p:cNvSpPr txBox="1"/>
          <p:nvPr/>
        </p:nvSpPr>
        <p:spPr>
          <a:xfrm>
            <a:off x="4817015" y="3636636"/>
            <a:ext cx="1772216" cy="307777"/>
          </a:xfrm>
          <a:prstGeom prst="rect">
            <a:avLst/>
          </a:prstGeom>
          <a:noFill/>
        </p:spPr>
        <p:txBody>
          <a:bodyPr wrap="none" rtlCol="0">
            <a:spAutoFit/>
          </a:bodyPr>
          <a:lstStyle/>
          <a:p>
            <a:r>
              <a:rPr lang="sv-SE" sz="1400" b="1" dirty="0">
                <a:solidFill>
                  <a:schemeClr val="bg1"/>
                </a:solidFill>
              </a:rPr>
              <a:t>Förstärkt nationalism</a:t>
            </a:r>
          </a:p>
        </p:txBody>
      </p:sp>
      <p:sp>
        <p:nvSpPr>
          <p:cNvPr id="6" name="Pratbubbla: oval 5">
            <a:extLst>
              <a:ext uri="{FF2B5EF4-FFF2-40B4-BE49-F238E27FC236}">
                <a16:creationId xmlns:a16="http://schemas.microsoft.com/office/drawing/2014/main" id="{17394E85-13CD-49C8-9E06-BCAF2F369A58}"/>
              </a:ext>
            </a:extLst>
          </p:cNvPr>
          <p:cNvSpPr/>
          <p:nvPr/>
        </p:nvSpPr>
        <p:spPr>
          <a:xfrm>
            <a:off x="9854213" y="539905"/>
            <a:ext cx="2210539" cy="1393882"/>
          </a:xfrm>
          <a:prstGeom prst="wedgeEllipseCallout">
            <a:avLst>
              <a:gd name="adj1" fmla="val -129362"/>
              <a:gd name="adj2" fmla="val 121657"/>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textruta 7">
            <a:extLst>
              <a:ext uri="{FF2B5EF4-FFF2-40B4-BE49-F238E27FC236}">
                <a16:creationId xmlns:a16="http://schemas.microsoft.com/office/drawing/2014/main" id="{128D90B5-C3B4-4D29-A625-CBE4B8D00FC9}"/>
              </a:ext>
            </a:extLst>
          </p:cNvPr>
          <p:cNvSpPr txBox="1"/>
          <p:nvPr/>
        </p:nvSpPr>
        <p:spPr>
          <a:xfrm>
            <a:off x="9817439" y="847312"/>
            <a:ext cx="2304862" cy="861774"/>
          </a:xfrm>
          <a:prstGeom prst="rect">
            <a:avLst/>
          </a:prstGeom>
          <a:noFill/>
        </p:spPr>
        <p:txBody>
          <a:bodyPr wrap="none" rtlCol="0">
            <a:spAutoFit/>
          </a:bodyPr>
          <a:lstStyle/>
          <a:p>
            <a:pPr algn="ctr">
              <a:lnSpc>
                <a:spcPts val="1500"/>
              </a:lnSpc>
            </a:pPr>
            <a:r>
              <a:rPr lang="sv-SE" sz="1600" b="1" dirty="0"/>
              <a:t>Demokratiskt underskott</a:t>
            </a:r>
          </a:p>
          <a:p>
            <a:pPr algn="ctr">
              <a:lnSpc>
                <a:spcPts val="1500"/>
              </a:lnSpc>
            </a:pPr>
            <a:r>
              <a:rPr lang="sv-SE" sz="1400" b="1" dirty="0"/>
              <a:t>Allt svårare att påverka </a:t>
            </a:r>
          </a:p>
          <a:p>
            <a:pPr algn="ctr">
              <a:lnSpc>
                <a:spcPts val="1500"/>
              </a:lnSpc>
            </a:pPr>
            <a:r>
              <a:rPr lang="sv-SE" sz="1400" b="1" dirty="0"/>
              <a:t>de beslut som får stor </a:t>
            </a:r>
          </a:p>
          <a:p>
            <a:pPr algn="ctr">
              <a:lnSpc>
                <a:spcPts val="1500"/>
              </a:lnSpc>
            </a:pPr>
            <a:r>
              <a:rPr lang="sv-SE" sz="1400" b="1" dirty="0"/>
              <a:t>inverkan på vardagslivet.</a:t>
            </a:r>
          </a:p>
        </p:txBody>
      </p:sp>
      <p:sp>
        <p:nvSpPr>
          <p:cNvPr id="68" name="textruta 67">
            <a:extLst>
              <a:ext uri="{FF2B5EF4-FFF2-40B4-BE49-F238E27FC236}">
                <a16:creationId xmlns:a16="http://schemas.microsoft.com/office/drawing/2014/main" id="{062C4E6F-17D6-4F39-8946-681E5C70C91C}"/>
              </a:ext>
            </a:extLst>
          </p:cNvPr>
          <p:cNvSpPr txBox="1"/>
          <p:nvPr/>
        </p:nvSpPr>
        <p:spPr>
          <a:xfrm>
            <a:off x="2991042" y="153775"/>
            <a:ext cx="6249852" cy="523220"/>
          </a:xfrm>
          <a:prstGeom prst="rect">
            <a:avLst/>
          </a:prstGeom>
          <a:solidFill>
            <a:srgbClr val="5C84CC"/>
          </a:solidFill>
        </p:spPr>
        <p:txBody>
          <a:bodyPr wrap="none" rtlCol="0">
            <a:spAutoFit/>
          </a:bodyPr>
          <a:lstStyle/>
          <a:p>
            <a:r>
              <a:rPr lang="sv-SE" sz="2400" b="1" dirty="0">
                <a:solidFill>
                  <a:srgbClr val="FFFF00"/>
                </a:solidFill>
              </a:rPr>
              <a:t>Samhällsomdaningens </a:t>
            </a:r>
            <a:r>
              <a:rPr lang="sv-SE" sz="2800" b="1" i="1" dirty="0">
                <a:solidFill>
                  <a:srgbClr val="FFFF00"/>
                </a:solidFill>
              </a:rPr>
              <a:t>nationella</a:t>
            </a:r>
            <a:r>
              <a:rPr lang="sv-SE" sz="2400" b="1" dirty="0">
                <a:solidFill>
                  <a:srgbClr val="FFFF00"/>
                </a:solidFill>
              </a:rPr>
              <a:t>  utmaningar</a:t>
            </a:r>
          </a:p>
        </p:txBody>
      </p:sp>
      <p:cxnSp>
        <p:nvCxnSpPr>
          <p:cNvPr id="91" name="Rak pil 57">
            <a:extLst>
              <a:ext uri="{FF2B5EF4-FFF2-40B4-BE49-F238E27FC236}">
                <a16:creationId xmlns:a16="http://schemas.microsoft.com/office/drawing/2014/main" id="{A8061D9B-202B-48C8-82E3-12CADFDC4DBA}"/>
              </a:ext>
            </a:extLst>
          </p:cNvPr>
          <p:cNvCxnSpPr/>
          <p:nvPr/>
        </p:nvCxnSpPr>
        <p:spPr>
          <a:xfrm>
            <a:off x="7218170" y="4707446"/>
            <a:ext cx="1659951"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2" name="Rak pil 58">
            <a:extLst>
              <a:ext uri="{FF2B5EF4-FFF2-40B4-BE49-F238E27FC236}">
                <a16:creationId xmlns:a16="http://schemas.microsoft.com/office/drawing/2014/main" id="{5665E467-E1E3-4B24-A7C0-DE4D32505F21}"/>
              </a:ext>
            </a:extLst>
          </p:cNvPr>
          <p:cNvCxnSpPr/>
          <p:nvPr/>
        </p:nvCxnSpPr>
        <p:spPr>
          <a:xfrm flipH="1">
            <a:off x="7173434" y="4848265"/>
            <a:ext cx="1743647"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94" name="textruta 93">
            <a:extLst>
              <a:ext uri="{FF2B5EF4-FFF2-40B4-BE49-F238E27FC236}">
                <a16:creationId xmlns:a16="http://schemas.microsoft.com/office/drawing/2014/main" id="{D8F3A539-F043-4A04-AE56-C09383EA262E}"/>
              </a:ext>
            </a:extLst>
          </p:cNvPr>
          <p:cNvSpPr txBox="1"/>
          <p:nvPr/>
        </p:nvSpPr>
        <p:spPr>
          <a:xfrm>
            <a:off x="1206770" y="5025888"/>
            <a:ext cx="4909198" cy="1077218"/>
          </a:xfrm>
          <a:prstGeom prst="rect">
            <a:avLst/>
          </a:prstGeom>
          <a:noFill/>
        </p:spPr>
        <p:txBody>
          <a:bodyPr wrap="square" rtlCol="0">
            <a:spAutoFit/>
          </a:bodyPr>
          <a:lstStyle/>
          <a:p>
            <a:pPr algn="ctr"/>
            <a:r>
              <a:rPr lang="sv-SE" sz="1600" b="1" dirty="0"/>
              <a:t>Statens förändrade roll minskar utrymmet för såväl omfördelnings- som välfärds- och </a:t>
            </a:r>
            <a:r>
              <a:rPr lang="sv-SE" sz="1600" b="1" dirty="0" err="1"/>
              <a:t>klimatpolitik</a:t>
            </a:r>
            <a:r>
              <a:rPr lang="sv-SE" sz="1600" b="1"/>
              <a:t>.</a:t>
            </a:r>
            <a:endParaRPr lang="sv-SE" sz="1600" b="1" dirty="0"/>
          </a:p>
          <a:p>
            <a:pPr algn="ctr"/>
            <a:r>
              <a:rPr lang="sv-SE" sz="1600" b="1" i="1" dirty="0"/>
              <a:t>Ökade klyftor</a:t>
            </a:r>
            <a:r>
              <a:rPr lang="sv-SE" sz="1600" b="1" dirty="0"/>
              <a:t> samt osäkerhet och rädsla för framtiden </a:t>
            </a:r>
          </a:p>
          <a:p>
            <a:pPr algn="ctr"/>
            <a:r>
              <a:rPr lang="sv-SE" sz="1600" b="1" i="1" dirty="0"/>
              <a:t>urholkar trygghet, förändringsbenägenhet och tillit </a:t>
            </a:r>
          </a:p>
        </p:txBody>
      </p:sp>
      <p:sp>
        <p:nvSpPr>
          <p:cNvPr id="66" name="textruta 65">
            <a:extLst>
              <a:ext uri="{FF2B5EF4-FFF2-40B4-BE49-F238E27FC236}">
                <a16:creationId xmlns:a16="http://schemas.microsoft.com/office/drawing/2014/main" id="{959D12AE-F002-4D80-9F4B-612D64875217}"/>
              </a:ext>
            </a:extLst>
          </p:cNvPr>
          <p:cNvSpPr txBox="1"/>
          <p:nvPr/>
        </p:nvSpPr>
        <p:spPr>
          <a:xfrm>
            <a:off x="5920516" y="4964774"/>
            <a:ext cx="4749991" cy="900246"/>
          </a:xfrm>
          <a:prstGeom prst="rect">
            <a:avLst/>
          </a:prstGeom>
          <a:noFill/>
        </p:spPr>
        <p:txBody>
          <a:bodyPr wrap="square" rtlCol="0">
            <a:spAutoFit/>
          </a:bodyPr>
          <a:lstStyle/>
          <a:p>
            <a:pPr algn="ctr">
              <a:lnSpc>
                <a:spcPts val="1800"/>
              </a:lnSpc>
            </a:pPr>
            <a:r>
              <a:rPr lang="sv-SE" b="1" dirty="0"/>
              <a:t>Nya konfliktlinjer</a:t>
            </a:r>
          </a:p>
          <a:p>
            <a:pPr algn="ctr">
              <a:lnSpc>
                <a:spcPts val="1500"/>
              </a:lnSpc>
            </a:pPr>
            <a:r>
              <a:rPr lang="sv-SE" sz="1400" b="1" i="1" dirty="0">
                <a:solidFill>
                  <a:srgbClr val="FF0000"/>
                </a:solidFill>
              </a:rPr>
              <a:t>Socioekonomiska (materiella villkor) </a:t>
            </a:r>
            <a:r>
              <a:rPr lang="sv-SE" sz="1400" b="1" i="1" dirty="0" err="1">
                <a:solidFill>
                  <a:srgbClr val="FF0000"/>
                </a:solidFill>
              </a:rPr>
              <a:t>versus</a:t>
            </a:r>
            <a:r>
              <a:rPr lang="sv-SE" sz="1400" b="1" i="1" dirty="0">
                <a:solidFill>
                  <a:srgbClr val="FF0000"/>
                </a:solidFill>
              </a:rPr>
              <a:t> </a:t>
            </a:r>
          </a:p>
          <a:p>
            <a:pPr algn="ctr">
              <a:lnSpc>
                <a:spcPts val="1500"/>
              </a:lnSpc>
            </a:pPr>
            <a:r>
              <a:rPr lang="sv-SE" sz="1400" b="1" i="1" dirty="0">
                <a:solidFill>
                  <a:srgbClr val="FF0000"/>
                </a:solidFill>
              </a:rPr>
              <a:t>Sociokulturella (erkännande, representation, </a:t>
            </a:r>
          </a:p>
          <a:p>
            <a:pPr algn="ctr">
              <a:lnSpc>
                <a:spcPts val="1500"/>
              </a:lnSpc>
            </a:pPr>
            <a:r>
              <a:rPr lang="sv-SE" sz="1400" b="1" i="1" dirty="0">
                <a:solidFill>
                  <a:srgbClr val="FF0000"/>
                </a:solidFill>
              </a:rPr>
              <a:t>liberala värdegrunder: jämställdhet, minoriteter)</a:t>
            </a:r>
          </a:p>
        </p:txBody>
      </p:sp>
      <p:sp>
        <p:nvSpPr>
          <p:cNvPr id="67" name="Rektangel med rundade hörn 56">
            <a:extLst>
              <a:ext uri="{FF2B5EF4-FFF2-40B4-BE49-F238E27FC236}">
                <a16:creationId xmlns:a16="http://schemas.microsoft.com/office/drawing/2014/main" id="{9477E293-90E1-471E-BF10-A918CE851742}"/>
              </a:ext>
            </a:extLst>
          </p:cNvPr>
          <p:cNvSpPr/>
          <p:nvPr/>
        </p:nvSpPr>
        <p:spPr>
          <a:xfrm rot="5400000">
            <a:off x="2567814" y="3435932"/>
            <a:ext cx="1747837" cy="842463"/>
          </a:xfrm>
          <a:prstGeom prst="round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2" name="Text Box 48">
            <a:extLst>
              <a:ext uri="{FF2B5EF4-FFF2-40B4-BE49-F238E27FC236}">
                <a16:creationId xmlns:a16="http://schemas.microsoft.com/office/drawing/2014/main" id="{C9A85D9D-A483-4DF7-9060-F7C72C21DABB}"/>
              </a:ext>
            </a:extLst>
          </p:cNvPr>
          <p:cNvSpPr txBox="1">
            <a:spLocks noChangeArrowheads="1"/>
          </p:cNvSpPr>
          <p:nvPr/>
        </p:nvSpPr>
        <p:spPr bwMode="auto">
          <a:xfrm>
            <a:off x="3386312" y="2707339"/>
            <a:ext cx="389850" cy="215444"/>
          </a:xfrm>
          <a:prstGeom prst="rect">
            <a:avLst/>
          </a:prstGeom>
          <a:solidFill>
            <a:schemeClr val="bg1"/>
          </a:solidFill>
          <a:ln w="9525">
            <a:noFill/>
            <a:miter lim="800000"/>
            <a:headEnd/>
            <a:tailEnd/>
          </a:ln>
        </p:spPr>
        <p:txBody>
          <a:bodyPr wrap="none">
            <a:spAutoFit/>
          </a:bodyPr>
          <a:lstStyle/>
          <a:p>
            <a:r>
              <a:rPr lang="sv-SE" sz="800" b="1" dirty="0"/>
              <a:t>1815</a:t>
            </a:r>
            <a:endParaRPr lang="en-US" sz="800" b="1" dirty="0"/>
          </a:p>
        </p:txBody>
      </p:sp>
      <p:pic>
        <p:nvPicPr>
          <p:cNvPr id="1026" name="Picture 2" descr="Jean-Jacques Rousseau” av Jean Edouard Lacretelle som poster | Posterlounge">
            <a:extLst>
              <a:ext uri="{FF2B5EF4-FFF2-40B4-BE49-F238E27FC236}">
                <a16:creationId xmlns:a16="http://schemas.microsoft.com/office/drawing/2014/main" id="{F92AE0F2-9C8D-45B1-808A-3284A41CA8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1718" y="295018"/>
            <a:ext cx="825976" cy="619788"/>
          </a:xfrm>
          <a:prstGeom prst="rect">
            <a:avLst/>
          </a:prstGeom>
          <a:noFill/>
          <a:extLst>
            <a:ext uri="{909E8E84-426E-40DD-AFC4-6F175D3DCCD1}">
              <a14:hiddenFill xmlns:a14="http://schemas.microsoft.com/office/drawing/2010/main">
                <a:solidFill>
                  <a:srgbClr val="FFFFFF"/>
                </a:solidFill>
              </a14:hiddenFill>
            </a:ext>
          </a:extLst>
        </p:spPr>
      </p:pic>
      <p:sp>
        <p:nvSpPr>
          <p:cNvPr id="9" name="textruta 8">
            <a:extLst>
              <a:ext uri="{FF2B5EF4-FFF2-40B4-BE49-F238E27FC236}">
                <a16:creationId xmlns:a16="http://schemas.microsoft.com/office/drawing/2014/main" id="{EC90AA4A-4124-4D0C-9149-5308C8762DC9}"/>
              </a:ext>
            </a:extLst>
          </p:cNvPr>
          <p:cNvSpPr txBox="1"/>
          <p:nvPr/>
        </p:nvSpPr>
        <p:spPr>
          <a:xfrm>
            <a:off x="1514662" y="454742"/>
            <a:ext cx="849913" cy="414537"/>
          </a:xfrm>
          <a:prstGeom prst="rect">
            <a:avLst/>
          </a:prstGeom>
          <a:noFill/>
        </p:spPr>
        <p:txBody>
          <a:bodyPr wrap="none" rtlCol="0">
            <a:spAutoFit/>
          </a:bodyPr>
          <a:lstStyle/>
          <a:p>
            <a:pPr>
              <a:lnSpc>
                <a:spcPts val="1300"/>
              </a:lnSpc>
            </a:pPr>
            <a:r>
              <a:rPr lang="sv-SE" sz="900" b="1" dirty="0">
                <a:solidFill>
                  <a:schemeClr val="bg1"/>
                </a:solidFill>
              </a:rPr>
              <a:t>JEAN JAQUES </a:t>
            </a:r>
          </a:p>
          <a:p>
            <a:pPr>
              <a:lnSpc>
                <a:spcPts val="1300"/>
              </a:lnSpc>
            </a:pPr>
            <a:r>
              <a:rPr lang="sv-SE" sz="900" b="1" dirty="0">
                <a:solidFill>
                  <a:schemeClr val="bg1"/>
                </a:solidFill>
              </a:rPr>
              <a:t>ROUSSEAU</a:t>
            </a:r>
          </a:p>
        </p:txBody>
      </p:sp>
      <p:pic>
        <p:nvPicPr>
          <p:cNvPr id="78" name="Picture 2" descr="Bildresultat fÃ¶r varningstriangel">
            <a:extLst>
              <a:ext uri="{FF2B5EF4-FFF2-40B4-BE49-F238E27FC236}">
                <a16:creationId xmlns:a16="http://schemas.microsoft.com/office/drawing/2014/main" id="{E6C8D1C1-1CE4-4297-B73D-B8C9D3D2033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122" y="4771812"/>
            <a:ext cx="742326" cy="5238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ild 1">
            <a:extLst>
              <a:ext uri="{FF2B5EF4-FFF2-40B4-BE49-F238E27FC236}">
                <a16:creationId xmlns:a16="http://schemas.microsoft.com/office/drawing/2014/main" id="{9E8B89E1-7AD5-4F63-A99E-92050E06D1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059" y="5397290"/>
            <a:ext cx="670732" cy="1122297"/>
          </a:xfrm>
          <a:prstGeom prst="rect">
            <a:avLst/>
          </a:prstGeom>
          <a:noFill/>
          <a:extLst>
            <a:ext uri="{909E8E84-426E-40DD-AFC4-6F175D3DCCD1}">
              <a14:hiddenFill xmlns:a14="http://schemas.microsoft.com/office/drawing/2010/main">
                <a:solidFill>
                  <a:srgbClr val="FFFFFF"/>
                </a:solidFill>
              </a14:hiddenFill>
            </a:ext>
          </a:extLst>
        </p:spPr>
      </p:pic>
      <p:sp>
        <p:nvSpPr>
          <p:cNvPr id="12" name="textruta 11">
            <a:extLst>
              <a:ext uri="{FF2B5EF4-FFF2-40B4-BE49-F238E27FC236}">
                <a16:creationId xmlns:a16="http://schemas.microsoft.com/office/drawing/2014/main" id="{27EEDF21-9163-0A58-58D9-352C57BFCE4C}"/>
              </a:ext>
            </a:extLst>
          </p:cNvPr>
          <p:cNvSpPr txBox="1"/>
          <p:nvPr/>
        </p:nvSpPr>
        <p:spPr>
          <a:xfrm>
            <a:off x="5690129" y="3396523"/>
            <a:ext cx="1970411" cy="646331"/>
          </a:xfrm>
          <a:prstGeom prst="rect">
            <a:avLst/>
          </a:prstGeom>
          <a:solidFill>
            <a:srgbClr val="5C84CC"/>
          </a:solidFill>
        </p:spPr>
        <p:txBody>
          <a:bodyPr wrap="none" rtlCol="0">
            <a:spAutoFit/>
          </a:bodyPr>
          <a:lstStyle/>
          <a:p>
            <a:pPr algn="ctr"/>
            <a:r>
              <a:rPr lang="sv-SE" sz="1400" b="1" i="1" dirty="0">
                <a:solidFill>
                  <a:srgbClr val="FFFF00"/>
                </a:solidFill>
              </a:rPr>
              <a:t>Den svenska modellen</a:t>
            </a:r>
            <a:r>
              <a:rPr lang="sv-SE" sz="1200" b="1" dirty="0">
                <a:solidFill>
                  <a:srgbClr val="FFFF00"/>
                </a:solidFill>
              </a:rPr>
              <a:t> </a:t>
            </a:r>
          </a:p>
          <a:p>
            <a:pPr algn="ctr"/>
            <a:r>
              <a:rPr lang="sv-SE" sz="1000" b="1" dirty="0">
                <a:solidFill>
                  <a:srgbClr val="FFFF00"/>
                </a:solidFill>
              </a:rPr>
              <a:t>Jämlikhet genom tillväxt</a:t>
            </a:r>
            <a:r>
              <a:rPr lang="sv-SE" sz="1200" b="1" dirty="0">
                <a:solidFill>
                  <a:srgbClr val="FFFF00"/>
                </a:solidFill>
              </a:rPr>
              <a:t> </a:t>
            </a:r>
            <a:r>
              <a:rPr lang="sv-SE" sz="1000" b="1" dirty="0">
                <a:solidFill>
                  <a:srgbClr val="FFFF00"/>
                </a:solidFill>
              </a:rPr>
              <a:t> och</a:t>
            </a:r>
          </a:p>
          <a:p>
            <a:pPr algn="ctr"/>
            <a:r>
              <a:rPr lang="sv-SE" sz="1000" b="1" dirty="0">
                <a:solidFill>
                  <a:srgbClr val="FFFF00"/>
                </a:solidFill>
              </a:rPr>
              <a:t>skattefinansierad generell välfärd</a:t>
            </a:r>
          </a:p>
        </p:txBody>
      </p:sp>
      <p:pic>
        <p:nvPicPr>
          <p:cNvPr id="14" name="Picture 4" descr="Bildresultat för john locke">
            <a:extLst>
              <a:ext uri="{FF2B5EF4-FFF2-40B4-BE49-F238E27FC236}">
                <a16:creationId xmlns:a16="http://schemas.microsoft.com/office/drawing/2014/main" id="{1B194DD2-E567-7E55-1681-DAA2DE9FA1E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7493" y="327297"/>
            <a:ext cx="742326" cy="575593"/>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49">
            <a:extLst>
              <a:ext uri="{FF2B5EF4-FFF2-40B4-BE49-F238E27FC236}">
                <a16:creationId xmlns:a16="http://schemas.microsoft.com/office/drawing/2014/main" id="{C57309DD-F9F4-C35E-AD48-B2B54A937934}"/>
              </a:ext>
            </a:extLst>
          </p:cNvPr>
          <p:cNvSpPr txBox="1">
            <a:spLocks noChangeArrowheads="1"/>
          </p:cNvSpPr>
          <p:nvPr/>
        </p:nvSpPr>
        <p:spPr bwMode="auto">
          <a:xfrm>
            <a:off x="7626354" y="2704840"/>
            <a:ext cx="389850" cy="215444"/>
          </a:xfrm>
          <a:prstGeom prst="rect">
            <a:avLst/>
          </a:prstGeom>
          <a:noFill/>
          <a:ln w="9525">
            <a:noFill/>
            <a:miter lim="800000"/>
            <a:headEnd/>
            <a:tailEnd/>
          </a:ln>
        </p:spPr>
        <p:txBody>
          <a:bodyPr wrap="none">
            <a:spAutoFit/>
          </a:bodyPr>
          <a:lstStyle/>
          <a:p>
            <a:r>
              <a:rPr lang="sv-SE" sz="800" b="1" dirty="0"/>
              <a:t>1980</a:t>
            </a:r>
            <a:endParaRPr lang="en-US" sz="800" b="1" dirty="0"/>
          </a:p>
        </p:txBody>
      </p:sp>
      <p:sp>
        <p:nvSpPr>
          <p:cNvPr id="17" name="Stjärna: 5 punkter 16">
            <a:extLst>
              <a:ext uri="{FF2B5EF4-FFF2-40B4-BE49-F238E27FC236}">
                <a16:creationId xmlns:a16="http://schemas.microsoft.com/office/drawing/2014/main" id="{E4642641-7EAC-5A52-EFF5-DDE6FF147EB4}"/>
              </a:ext>
            </a:extLst>
          </p:cNvPr>
          <p:cNvSpPr/>
          <p:nvPr/>
        </p:nvSpPr>
        <p:spPr>
          <a:xfrm>
            <a:off x="3066457" y="661988"/>
            <a:ext cx="914400" cy="914400"/>
          </a:xfrm>
          <a:prstGeom prst="star5">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textruta 17">
            <a:extLst>
              <a:ext uri="{FF2B5EF4-FFF2-40B4-BE49-F238E27FC236}">
                <a16:creationId xmlns:a16="http://schemas.microsoft.com/office/drawing/2014/main" id="{BFF15EBB-9986-F602-950A-FAE28E35F812}"/>
              </a:ext>
            </a:extLst>
          </p:cNvPr>
          <p:cNvSpPr txBox="1"/>
          <p:nvPr/>
        </p:nvSpPr>
        <p:spPr>
          <a:xfrm>
            <a:off x="3352979" y="934522"/>
            <a:ext cx="460334" cy="369332"/>
          </a:xfrm>
          <a:prstGeom prst="rect">
            <a:avLst/>
          </a:prstGeom>
          <a:noFill/>
          <a:ln w="38100">
            <a:noFill/>
          </a:ln>
        </p:spPr>
        <p:txBody>
          <a:bodyPr wrap="square" rtlCol="0">
            <a:spAutoFit/>
          </a:bodyPr>
          <a:lstStyle/>
          <a:p>
            <a:r>
              <a:rPr lang="sv-SE" b="1" dirty="0"/>
              <a:t>2</a:t>
            </a:r>
          </a:p>
        </p:txBody>
      </p:sp>
      <p:sp>
        <p:nvSpPr>
          <p:cNvPr id="15" name="textruta 14">
            <a:extLst>
              <a:ext uri="{FF2B5EF4-FFF2-40B4-BE49-F238E27FC236}">
                <a16:creationId xmlns:a16="http://schemas.microsoft.com/office/drawing/2014/main" id="{C31AE2DE-2BF3-A471-3517-194BAB7521AE}"/>
              </a:ext>
            </a:extLst>
          </p:cNvPr>
          <p:cNvSpPr txBox="1"/>
          <p:nvPr/>
        </p:nvSpPr>
        <p:spPr>
          <a:xfrm>
            <a:off x="9434795" y="3249738"/>
            <a:ext cx="1766125" cy="861774"/>
          </a:xfrm>
          <a:prstGeom prst="rect">
            <a:avLst/>
          </a:prstGeom>
          <a:solidFill>
            <a:srgbClr val="0075CC"/>
          </a:solidFill>
        </p:spPr>
        <p:txBody>
          <a:bodyPr wrap="none" rtlCol="0">
            <a:spAutoFit/>
          </a:bodyPr>
          <a:lstStyle/>
          <a:p>
            <a:pPr algn="ctr">
              <a:lnSpc>
                <a:spcPts val="1500"/>
              </a:lnSpc>
            </a:pPr>
            <a:r>
              <a:rPr lang="sv-SE" sz="1400" b="1" dirty="0">
                <a:solidFill>
                  <a:srgbClr val="FFFF00"/>
                </a:solidFill>
              </a:rPr>
              <a:t>Inrikespolitisk</a:t>
            </a:r>
          </a:p>
          <a:p>
            <a:pPr algn="ctr">
              <a:lnSpc>
                <a:spcPts val="1500"/>
              </a:lnSpc>
            </a:pPr>
            <a:r>
              <a:rPr lang="sv-SE" sz="1400" b="1" dirty="0">
                <a:solidFill>
                  <a:srgbClr val="FFFF00"/>
                </a:solidFill>
              </a:rPr>
              <a:t>förflyttning påverkar </a:t>
            </a:r>
          </a:p>
          <a:p>
            <a:pPr algn="ctr">
              <a:lnSpc>
                <a:spcPts val="1500"/>
              </a:lnSpc>
            </a:pPr>
            <a:r>
              <a:rPr lang="sv-SE" sz="1400" b="1" dirty="0">
                <a:solidFill>
                  <a:srgbClr val="FFFF00"/>
                </a:solidFill>
              </a:rPr>
              <a:t>Inriktningen på vår </a:t>
            </a:r>
          </a:p>
          <a:p>
            <a:pPr algn="ctr">
              <a:lnSpc>
                <a:spcPts val="1500"/>
              </a:lnSpc>
            </a:pPr>
            <a:r>
              <a:rPr lang="sv-SE" sz="1400" b="1" dirty="0">
                <a:solidFill>
                  <a:srgbClr val="FFFF00"/>
                </a:solidFill>
              </a:rPr>
              <a:t>utrikespolitik</a:t>
            </a:r>
            <a:endParaRPr lang="en-GB" sz="1400" b="1" dirty="0">
              <a:solidFill>
                <a:srgbClr val="FFFF00"/>
              </a:solidFill>
            </a:endParaRPr>
          </a:p>
        </p:txBody>
      </p:sp>
      <p:pic>
        <p:nvPicPr>
          <p:cNvPr id="16" name="Picture 2" descr="NATO - Wikipedia">
            <a:extLst>
              <a:ext uri="{FF2B5EF4-FFF2-40B4-BE49-F238E27FC236}">
                <a16:creationId xmlns:a16="http://schemas.microsoft.com/office/drawing/2014/main" id="{A618272E-7ECC-D7E7-BF07-F7F30E7FC8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87948" y="3253316"/>
            <a:ext cx="946367" cy="8581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Bildresultat för Agenda 2030">
            <a:extLst>
              <a:ext uri="{FF2B5EF4-FFF2-40B4-BE49-F238E27FC236}">
                <a16:creationId xmlns:a16="http://schemas.microsoft.com/office/drawing/2014/main" id="{8FB707AA-0EA5-03F0-E3D7-1DD2ED85DF5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45806" y="4886919"/>
            <a:ext cx="681437" cy="101566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Staggering 'backsliding' across women's, children's, adolescents' health  revealed in new UN analysis">
            <a:extLst>
              <a:ext uri="{FF2B5EF4-FFF2-40B4-BE49-F238E27FC236}">
                <a16:creationId xmlns:a16="http://schemas.microsoft.com/office/drawing/2014/main" id="{41A3C453-F846-C8DE-7D85-0053FF06A13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33527" y="4866563"/>
            <a:ext cx="798536" cy="10116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Bildresultat för Förstoringsglas">
            <a:extLst>
              <a:ext uri="{FF2B5EF4-FFF2-40B4-BE49-F238E27FC236}">
                <a16:creationId xmlns:a16="http://schemas.microsoft.com/office/drawing/2014/main" id="{4818E04C-04AD-1F2A-8D71-C78E0C9C87B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312632" y="4156285"/>
            <a:ext cx="780941" cy="714642"/>
          </a:xfrm>
          <a:prstGeom prst="rect">
            <a:avLst/>
          </a:prstGeom>
          <a:noFill/>
          <a:extLst>
            <a:ext uri="{909E8E84-426E-40DD-AFC4-6F175D3DCCD1}">
              <a14:hiddenFill xmlns:a14="http://schemas.microsoft.com/office/drawing/2010/main">
                <a:solidFill>
                  <a:srgbClr val="FFFFFF"/>
                </a:solidFill>
              </a14:hiddenFill>
            </a:ext>
          </a:extLst>
        </p:spPr>
      </p:pic>
      <p:sp>
        <p:nvSpPr>
          <p:cNvPr id="27" name="textruta 26">
            <a:extLst>
              <a:ext uri="{FF2B5EF4-FFF2-40B4-BE49-F238E27FC236}">
                <a16:creationId xmlns:a16="http://schemas.microsoft.com/office/drawing/2014/main" id="{71196DF4-9C7E-8102-00A0-89499F1EC4FA}"/>
              </a:ext>
            </a:extLst>
          </p:cNvPr>
          <p:cNvSpPr txBox="1"/>
          <p:nvPr/>
        </p:nvSpPr>
        <p:spPr>
          <a:xfrm>
            <a:off x="10897425" y="4303604"/>
            <a:ext cx="1215397" cy="307777"/>
          </a:xfrm>
          <a:prstGeom prst="rect">
            <a:avLst/>
          </a:prstGeom>
          <a:noFill/>
        </p:spPr>
        <p:txBody>
          <a:bodyPr wrap="none" rtlCol="0">
            <a:spAutoFit/>
          </a:bodyPr>
          <a:lstStyle/>
          <a:p>
            <a:r>
              <a:rPr lang="sv-SE" sz="1400" b="1" dirty="0">
                <a:solidFill>
                  <a:srgbClr val="FF0000"/>
                </a:solidFill>
              </a:rPr>
              <a:t>Global utblick</a:t>
            </a:r>
          </a:p>
        </p:txBody>
      </p:sp>
    </p:spTree>
    <p:extLst>
      <p:ext uri="{BB962C8B-B14F-4D97-AF65-F5344CB8AC3E}">
        <p14:creationId xmlns:p14="http://schemas.microsoft.com/office/powerpoint/2010/main" val="255259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8"/>
                                        </p:tgtEl>
                                        <p:attrNameLst>
                                          <p:attrName>style.visibility</p:attrName>
                                        </p:attrNameLst>
                                      </p:cBhvr>
                                      <p:to>
                                        <p:strVal val="visible"/>
                                      </p:to>
                                    </p:set>
                                    <p:anim calcmode="lin" valueType="num">
                                      <p:cBhvr additive="base">
                                        <p:cTn id="19" dur="500" fill="hold"/>
                                        <p:tgtEl>
                                          <p:spTgt spid="68"/>
                                        </p:tgtEl>
                                        <p:attrNameLst>
                                          <p:attrName>ppt_x</p:attrName>
                                        </p:attrNameLst>
                                      </p:cBhvr>
                                      <p:tavLst>
                                        <p:tav tm="0">
                                          <p:val>
                                            <p:strVal val="#ppt_x"/>
                                          </p:val>
                                        </p:tav>
                                        <p:tav tm="100000">
                                          <p:val>
                                            <p:strVal val="#ppt_x"/>
                                          </p:val>
                                        </p:tav>
                                      </p:tavLst>
                                    </p:anim>
                                    <p:anim calcmode="lin" valueType="num">
                                      <p:cBhvr additive="base">
                                        <p:cTn id="20"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6"/>
                                        </p:tgtEl>
                                        <p:attrNameLst>
                                          <p:attrName>style.visibility</p:attrName>
                                        </p:attrNameLst>
                                      </p:cBhvr>
                                      <p:to>
                                        <p:strVal val="visible"/>
                                      </p:to>
                                    </p:set>
                                    <p:anim calcmode="lin" valueType="num">
                                      <p:cBhvr additive="base">
                                        <p:cTn id="25" dur="500" fill="hold"/>
                                        <p:tgtEl>
                                          <p:spTgt spid="76"/>
                                        </p:tgtEl>
                                        <p:attrNameLst>
                                          <p:attrName>ppt_x</p:attrName>
                                        </p:attrNameLst>
                                      </p:cBhvr>
                                      <p:tavLst>
                                        <p:tav tm="0">
                                          <p:val>
                                            <p:strVal val="#ppt_x"/>
                                          </p:val>
                                        </p:tav>
                                        <p:tav tm="100000">
                                          <p:val>
                                            <p:strVal val="#ppt_x"/>
                                          </p:val>
                                        </p:tav>
                                      </p:tavLst>
                                    </p:anim>
                                    <p:anim calcmode="lin" valueType="num">
                                      <p:cBhvr additive="base">
                                        <p:cTn id="26" dur="500" fill="hold"/>
                                        <p:tgtEl>
                                          <p:spTgt spid="7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0"/>
                                        </p:tgtEl>
                                        <p:attrNameLst>
                                          <p:attrName>style.visibility</p:attrName>
                                        </p:attrNameLst>
                                      </p:cBhvr>
                                      <p:to>
                                        <p:strVal val="visible"/>
                                      </p:to>
                                    </p:set>
                                    <p:anim calcmode="lin" valueType="num">
                                      <p:cBhvr additive="base">
                                        <p:cTn id="29" dur="500" fill="hold"/>
                                        <p:tgtEl>
                                          <p:spTgt spid="80"/>
                                        </p:tgtEl>
                                        <p:attrNameLst>
                                          <p:attrName>ppt_x</p:attrName>
                                        </p:attrNameLst>
                                      </p:cBhvr>
                                      <p:tavLst>
                                        <p:tav tm="0">
                                          <p:val>
                                            <p:strVal val="#ppt_x"/>
                                          </p:val>
                                        </p:tav>
                                        <p:tav tm="100000">
                                          <p:val>
                                            <p:strVal val="#ppt_x"/>
                                          </p:val>
                                        </p:tav>
                                      </p:tavLst>
                                    </p:anim>
                                    <p:anim calcmode="lin" valueType="num">
                                      <p:cBhvr additive="base">
                                        <p:cTn id="30" dur="500" fill="hold"/>
                                        <p:tgtEl>
                                          <p:spTgt spid="8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2"/>
                                        </p:tgtEl>
                                        <p:attrNameLst>
                                          <p:attrName>style.visibility</p:attrName>
                                        </p:attrNameLst>
                                      </p:cBhvr>
                                      <p:to>
                                        <p:strVal val="visible"/>
                                      </p:to>
                                    </p:set>
                                    <p:anim calcmode="lin" valueType="num">
                                      <p:cBhvr additive="base">
                                        <p:cTn id="33" dur="500" fill="hold"/>
                                        <p:tgtEl>
                                          <p:spTgt spid="82"/>
                                        </p:tgtEl>
                                        <p:attrNameLst>
                                          <p:attrName>ppt_x</p:attrName>
                                        </p:attrNameLst>
                                      </p:cBhvr>
                                      <p:tavLst>
                                        <p:tav tm="0">
                                          <p:val>
                                            <p:strVal val="#ppt_x"/>
                                          </p:val>
                                        </p:tav>
                                        <p:tav tm="100000">
                                          <p:val>
                                            <p:strVal val="#ppt_x"/>
                                          </p:val>
                                        </p:tav>
                                      </p:tavLst>
                                    </p:anim>
                                    <p:anim calcmode="lin" valueType="num">
                                      <p:cBhvr additive="base">
                                        <p:cTn id="34" dur="500" fill="hold"/>
                                        <p:tgtEl>
                                          <p:spTgt spid="8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ppt_x"/>
                                          </p:val>
                                        </p:tav>
                                        <p:tav tm="100000">
                                          <p:val>
                                            <p:strVal val="#ppt_x"/>
                                          </p:val>
                                        </p:tav>
                                      </p:tavLst>
                                    </p:anim>
                                    <p:anim calcmode="lin" valueType="num">
                                      <p:cBhvr additive="base">
                                        <p:cTn id="46" dur="500" fill="hold"/>
                                        <p:tgtEl>
                                          <p:spTgt spid="2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85"/>
                                        </p:tgtEl>
                                        <p:attrNameLst>
                                          <p:attrName>style.visibility</p:attrName>
                                        </p:attrNameLst>
                                      </p:cBhvr>
                                      <p:to>
                                        <p:strVal val="visible"/>
                                      </p:to>
                                    </p:set>
                                    <p:anim calcmode="lin" valueType="num">
                                      <p:cBhvr additive="base">
                                        <p:cTn id="61" dur="500" fill="hold"/>
                                        <p:tgtEl>
                                          <p:spTgt spid="85"/>
                                        </p:tgtEl>
                                        <p:attrNameLst>
                                          <p:attrName>ppt_x</p:attrName>
                                        </p:attrNameLst>
                                      </p:cBhvr>
                                      <p:tavLst>
                                        <p:tav tm="0">
                                          <p:val>
                                            <p:strVal val="#ppt_x"/>
                                          </p:val>
                                        </p:tav>
                                        <p:tav tm="100000">
                                          <p:val>
                                            <p:strVal val="#ppt_x"/>
                                          </p:val>
                                        </p:tav>
                                      </p:tavLst>
                                    </p:anim>
                                    <p:anim calcmode="lin" valueType="num">
                                      <p:cBhvr additive="base">
                                        <p:cTn id="62" dur="500" fill="hold"/>
                                        <p:tgtEl>
                                          <p:spTgt spid="85"/>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86"/>
                                        </p:tgtEl>
                                        <p:attrNameLst>
                                          <p:attrName>style.visibility</p:attrName>
                                        </p:attrNameLst>
                                      </p:cBhvr>
                                      <p:to>
                                        <p:strVal val="visible"/>
                                      </p:to>
                                    </p:set>
                                    <p:anim calcmode="lin" valueType="num">
                                      <p:cBhvr additive="base">
                                        <p:cTn id="65" dur="500" fill="hold"/>
                                        <p:tgtEl>
                                          <p:spTgt spid="86"/>
                                        </p:tgtEl>
                                        <p:attrNameLst>
                                          <p:attrName>ppt_x</p:attrName>
                                        </p:attrNameLst>
                                      </p:cBhvr>
                                      <p:tavLst>
                                        <p:tav tm="0">
                                          <p:val>
                                            <p:strVal val="#ppt_x"/>
                                          </p:val>
                                        </p:tav>
                                        <p:tav tm="100000">
                                          <p:val>
                                            <p:strVal val="#ppt_x"/>
                                          </p:val>
                                        </p:tav>
                                      </p:tavLst>
                                    </p:anim>
                                    <p:anim calcmode="lin" valueType="num">
                                      <p:cBhvr additive="base">
                                        <p:cTn id="66" dur="500" fill="hold"/>
                                        <p:tgtEl>
                                          <p:spTgt spid="86"/>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17"/>
                                        </p:tgtEl>
                                        <p:attrNameLst>
                                          <p:attrName>style.visibility</p:attrName>
                                        </p:attrNameLst>
                                      </p:cBhvr>
                                      <p:to>
                                        <p:strVal val="visible"/>
                                      </p:to>
                                    </p:set>
                                    <p:anim calcmode="lin" valueType="num">
                                      <p:cBhvr additive="base">
                                        <p:cTn id="69" dur="500" fill="hold"/>
                                        <p:tgtEl>
                                          <p:spTgt spid="117"/>
                                        </p:tgtEl>
                                        <p:attrNameLst>
                                          <p:attrName>ppt_x</p:attrName>
                                        </p:attrNameLst>
                                      </p:cBhvr>
                                      <p:tavLst>
                                        <p:tav tm="0">
                                          <p:val>
                                            <p:strVal val="#ppt_x"/>
                                          </p:val>
                                        </p:tav>
                                        <p:tav tm="100000">
                                          <p:val>
                                            <p:strVal val="#ppt_x"/>
                                          </p:val>
                                        </p:tav>
                                      </p:tavLst>
                                    </p:anim>
                                    <p:anim calcmode="lin" valueType="num">
                                      <p:cBhvr additive="base">
                                        <p:cTn id="70" dur="500" fill="hold"/>
                                        <p:tgtEl>
                                          <p:spTgt spid="117"/>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19"/>
                                        </p:tgtEl>
                                        <p:attrNameLst>
                                          <p:attrName>style.visibility</p:attrName>
                                        </p:attrNameLst>
                                      </p:cBhvr>
                                      <p:to>
                                        <p:strVal val="visible"/>
                                      </p:to>
                                    </p:set>
                                    <p:anim calcmode="lin" valueType="num">
                                      <p:cBhvr additive="base">
                                        <p:cTn id="73" dur="500" fill="hold"/>
                                        <p:tgtEl>
                                          <p:spTgt spid="119"/>
                                        </p:tgtEl>
                                        <p:attrNameLst>
                                          <p:attrName>ppt_x</p:attrName>
                                        </p:attrNameLst>
                                      </p:cBhvr>
                                      <p:tavLst>
                                        <p:tav tm="0">
                                          <p:val>
                                            <p:strVal val="#ppt_x"/>
                                          </p:val>
                                        </p:tav>
                                        <p:tav tm="100000">
                                          <p:val>
                                            <p:strVal val="#ppt_x"/>
                                          </p:val>
                                        </p:tav>
                                      </p:tavLst>
                                    </p:anim>
                                    <p:anim calcmode="lin" valueType="num">
                                      <p:cBhvr additive="base">
                                        <p:cTn id="74" dur="500" fill="hold"/>
                                        <p:tgtEl>
                                          <p:spTgt spid="119"/>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105"/>
                                        </p:tgtEl>
                                        <p:attrNameLst>
                                          <p:attrName>style.visibility</p:attrName>
                                        </p:attrNameLst>
                                      </p:cBhvr>
                                      <p:to>
                                        <p:strVal val="visible"/>
                                      </p:to>
                                    </p:set>
                                    <p:anim calcmode="lin" valueType="num">
                                      <p:cBhvr additive="base">
                                        <p:cTn id="77" dur="500" fill="hold"/>
                                        <p:tgtEl>
                                          <p:spTgt spid="105"/>
                                        </p:tgtEl>
                                        <p:attrNameLst>
                                          <p:attrName>ppt_x</p:attrName>
                                        </p:attrNameLst>
                                      </p:cBhvr>
                                      <p:tavLst>
                                        <p:tav tm="0">
                                          <p:val>
                                            <p:strVal val="#ppt_x"/>
                                          </p:val>
                                        </p:tav>
                                        <p:tav tm="100000">
                                          <p:val>
                                            <p:strVal val="#ppt_x"/>
                                          </p:val>
                                        </p:tav>
                                      </p:tavLst>
                                    </p:anim>
                                    <p:anim calcmode="lin" valueType="num">
                                      <p:cBhvr additive="base">
                                        <p:cTn id="78" dur="500" fill="hold"/>
                                        <p:tgtEl>
                                          <p:spTgt spid="105"/>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77"/>
                                        </p:tgtEl>
                                        <p:attrNameLst>
                                          <p:attrName>style.visibility</p:attrName>
                                        </p:attrNameLst>
                                      </p:cBhvr>
                                      <p:to>
                                        <p:strVal val="visible"/>
                                      </p:to>
                                    </p:set>
                                    <p:anim calcmode="lin" valueType="num">
                                      <p:cBhvr additive="base">
                                        <p:cTn id="81" dur="500" fill="hold"/>
                                        <p:tgtEl>
                                          <p:spTgt spid="77"/>
                                        </p:tgtEl>
                                        <p:attrNameLst>
                                          <p:attrName>ppt_x</p:attrName>
                                        </p:attrNameLst>
                                      </p:cBhvr>
                                      <p:tavLst>
                                        <p:tav tm="0">
                                          <p:val>
                                            <p:strVal val="#ppt_x"/>
                                          </p:val>
                                        </p:tav>
                                        <p:tav tm="100000">
                                          <p:val>
                                            <p:strVal val="#ppt_x"/>
                                          </p:val>
                                        </p:tav>
                                      </p:tavLst>
                                    </p:anim>
                                    <p:anim calcmode="lin" valueType="num">
                                      <p:cBhvr additive="base">
                                        <p:cTn id="82" dur="500" fill="hold"/>
                                        <p:tgtEl>
                                          <p:spTgt spid="77"/>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107"/>
                                        </p:tgtEl>
                                        <p:attrNameLst>
                                          <p:attrName>style.visibility</p:attrName>
                                        </p:attrNameLst>
                                      </p:cBhvr>
                                      <p:to>
                                        <p:strVal val="visible"/>
                                      </p:to>
                                    </p:set>
                                    <p:anim calcmode="lin" valueType="num">
                                      <p:cBhvr additive="base">
                                        <p:cTn id="85" dur="500" fill="hold"/>
                                        <p:tgtEl>
                                          <p:spTgt spid="107"/>
                                        </p:tgtEl>
                                        <p:attrNameLst>
                                          <p:attrName>ppt_x</p:attrName>
                                        </p:attrNameLst>
                                      </p:cBhvr>
                                      <p:tavLst>
                                        <p:tav tm="0">
                                          <p:val>
                                            <p:strVal val="#ppt_x"/>
                                          </p:val>
                                        </p:tav>
                                        <p:tav tm="100000">
                                          <p:val>
                                            <p:strVal val="#ppt_x"/>
                                          </p:val>
                                        </p:tav>
                                      </p:tavLst>
                                    </p:anim>
                                    <p:anim calcmode="lin" valueType="num">
                                      <p:cBhvr additive="base">
                                        <p:cTn id="86" dur="500" fill="hold"/>
                                        <p:tgtEl>
                                          <p:spTgt spid="107"/>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90"/>
                                        </p:tgtEl>
                                        <p:attrNameLst>
                                          <p:attrName>style.visibility</p:attrName>
                                        </p:attrNameLst>
                                      </p:cBhvr>
                                      <p:to>
                                        <p:strVal val="visible"/>
                                      </p:to>
                                    </p:set>
                                    <p:anim calcmode="lin" valueType="num">
                                      <p:cBhvr additive="base">
                                        <p:cTn id="89" dur="500" fill="hold"/>
                                        <p:tgtEl>
                                          <p:spTgt spid="90"/>
                                        </p:tgtEl>
                                        <p:attrNameLst>
                                          <p:attrName>ppt_x</p:attrName>
                                        </p:attrNameLst>
                                      </p:cBhvr>
                                      <p:tavLst>
                                        <p:tav tm="0">
                                          <p:val>
                                            <p:strVal val="#ppt_x"/>
                                          </p:val>
                                        </p:tav>
                                        <p:tav tm="100000">
                                          <p:val>
                                            <p:strVal val="#ppt_x"/>
                                          </p:val>
                                        </p:tav>
                                      </p:tavLst>
                                    </p:anim>
                                    <p:anim calcmode="lin" valueType="num">
                                      <p:cBhvr additive="base">
                                        <p:cTn id="90" dur="500" fill="hold"/>
                                        <p:tgtEl>
                                          <p:spTgt spid="90"/>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89"/>
                                        </p:tgtEl>
                                        <p:attrNameLst>
                                          <p:attrName>style.visibility</p:attrName>
                                        </p:attrNameLst>
                                      </p:cBhvr>
                                      <p:to>
                                        <p:strVal val="visible"/>
                                      </p:to>
                                    </p:set>
                                    <p:anim calcmode="lin" valueType="num">
                                      <p:cBhvr additive="base">
                                        <p:cTn id="93" dur="500" fill="hold"/>
                                        <p:tgtEl>
                                          <p:spTgt spid="89"/>
                                        </p:tgtEl>
                                        <p:attrNameLst>
                                          <p:attrName>ppt_x</p:attrName>
                                        </p:attrNameLst>
                                      </p:cBhvr>
                                      <p:tavLst>
                                        <p:tav tm="0">
                                          <p:val>
                                            <p:strVal val="#ppt_x"/>
                                          </p:val>
                                        </p:tav>
                                        <p:tav tm="100000">
                                          <p:val>
                                            <p:strVal val="#ppt_x"/>
                                          </p:val>
                                        </p:tav>
                                      </p:tavLst>
                                    </p:anim>
                                    <p:anim calcmode="lin" valueType="num">
                                      <p:cBhvr additive="base">
                                        <p:cTn id="94" dur="500" fill="hold"/>
                                        <p:tgtEl>
                                          <p:spTgt spid="89"/>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109"/>
                                        </p:tgtEl>
                                        <p:attrNameLst>
                                          <p:attrName>style.visibility</p:attrName>
                                        </p:attrNameLst>
                                      </p:cBhvr>
                                      <p:to>
                                        <p:strVal val="visible"/>
                                      </p:to>
                                    </p:set>
                                    <p:anim calcmode="lin" valueType="num">
                                      <p:cBhvr additive="base">
                                        <p:cTn id="97" dur="500" fill="hold"/>
                                        <p:tgtEl>
                                          <p:spTgt spid="109"/>
                                        </p:tgtEl>
                                        <p:attrNameLst>
                                          <p:attrName>ppt_x</p:attrName>
                                        </p:attrNameLst>
                                      </p:cBhvr>
                                      <p:tavLst>
                                        <p:tav tm="0">
                                          <p:val>
                                            <p:strVal val="#ppt_x"/>
                                          </p:val>
                                        </p:tav>
                                        <p:tav tm="100000">
                                          <p:val>
                                            <p:strVal val="#ppt_x"/>
                                          </p:val>
                                        </p:tav>
                                      </p:tavLst>
                                    </p:anim>
                                    <p:anim calcmode="lin" valueType="num">
                                      <p:cBhvr additive="base">
                                        <p:cTn id="98" dur="500" fill="hold"/>
                                        <p:tgtEl>
                                          <p:spTgt spid="109"/>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63"/>
                                        </p:tgtEl>
                                        <p:attrNameLst>
                                          <p:attrName>style.visibility</p:attrName>
                                        </p:attrNameLst>
                                      </p:cBhvr>
                                      <p:to>
                                        <p:strVal val="visible"/>
                                      </p:to>
                                    </p:set>
                                    <p:anim calcmode="lin" valueType="num">
                                      <p:cBhvr additive="base">
                                        <p:cTn id="101" dur="500" fill="hold"/>
                                        <p:tgtEl>
                                          <p:spTgt spid="63"/>
                                        </p:tgtEl>
                                        <p:attrNameLst>
                                          <p:attrName>ppt_x</p:attrName>
                                        </p:attrNameLst>
                                      </p:cBhvr>
                                      <p:tavLst>
                                        <p:tav tm="0">
                                          <p:val>
                                            <p:strVal val="#ppt_x"/>
                                          </p:val>
                                        </p:tav>
                                        <p:tav tm="100000">
                                          <p:val>
                                            <p:strVal val="#ppt_x"/>
                                          </p:val>
                                        </p:tav>
                                      </p:tavLst>
                                    </p:anim>
                                    <p:anim calcmode="lin" valueType="num">
                                      <p:cBhvr additive="base">
                                        <p:cTn id="102" dur="500" fill="hold"/>
                                        <p:tgtEl>
                                          <p:spTgt spid="63"/>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65"/>
                                        </p:tgtEl>
                                        <p:attrNameLst>
                                          <p:attrName>style.visibility</p:attrName>
                                        </p:attrNameLst>
                                      </p:cBhvr>
                                      <p:to>
                                        <p:strVal val="visible"/>
                                      </p:to>
                                    </p:set>
                                    <p:anim calcmode="lin" valueType="num">
                                      <p:cBhvr additive="base">
                                        <p:cTn id="105" dur="500" fill="hold"/>
                                        <p:tgtEl>
                                          <p:spTgt spid="65"/>
                                        </p:tgtEl>
                                        <p:attrNameLst>
                                          <p:attrName>ppt_x</p:attrName>
                                        </p:attrNameLst>
                                      </p:cBhvr>
                                      <p:tavLst>
                                        <p:tav tm="0">
                                          <p:val>
                                            <p:strVal val="#ppt_x"/>
                                          </p:val>
                                        </p:tav>
                                        <p:tav tm="100000">
                                          <p:val>
                                            <p:strVal val="#ppt_x"/>
                                          </p:val>
                                        </p:tav>
                                      </p:tavLst>
                                    </p:anim>
                                    <p:anim calcmode="lin" valueType="num">
                                      <p:cBhvr additive="base">
                                        <p:cTn id="106" dur="500" fill="hold"/>
                                        <p:tgtEl>
                                          <p:spTgt spid="65"/>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115"/>
                                        </p:tgtEl>
                                        <p:attrNameLst>
                                          <p:attrName>style.visibility</p:attrName>
                                        </p:attrNameLst>
                                      </p:cBhvr>
                                      <p:to>
                                        <p:strVal val="visible"/>
                                      </p:to>
                                    </p:set>
                                    <p:anim calcmode="lin" valueType="num">
                                      <p:cBhvr additive="base">
                                        <p:cTn id="109" dur="500" fill="hold"/>
                                        <p:tgtEl>
                                          <p:spTgt spid="115"/>
                                        </p:tgtEl>
                                        <p:attrNameLst>
                                          <p:attrName>ppt_x</p:attrName>
                                        </p:attrNameLst>
                                      </p:cBhvr>
                                      <p:tavLst>
                                        <p:tav tm="0">
                                          <p:val>
                                            <p:strVal val="#ppt_x"/>
                                          </p:val>
                                        </p:tav>
                                        <p:tav tm="100000">
                                          <p:val>
                                            <p:strVal val="#ppt_x"/>
                                          </p:val>
                                        </p:tav>
                                      </p:tavLst>
                                    </p:anim>
                                    <p:anim calcmode="lin" valueType="num">
                                      <p:cBhvr additive="base">
                                        <p:cTn id="110" dur="500" fill="hold"/>
                                        <p:tgtEl>
                                          <p:spTgt spid="115"/>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114"/>
                                        </p:tgtEl>
                                        <p:attrNameLst>
                                          <p:attrName>style.visibility</p:attrName>
                                        </p:attrNameLst>
                                      </p:cBhvr>
                                      <p:to>
                                        <p:strVal val="visible"/>
                                      </p:to>
                                    </p:set>
                                    <p:anim calcmode="lin" valueType="num">
                                      <p:cBhvr additive="base">
                                        <p:cTn id="113" dur="500" fill="hold"/>
                                        <p:tgtEl>
                                          <p:spTgt spid="114"/>
                                        </p:tgtEl>
                                        <p:attrNameLst>
                                          <p:attrName>ppt_x</p:attrName>
                                        </p:attrNameLst>
                                      </p:cBhvr>
                                      <p:tavLst>
                                        <p:tav tm="0">
                                          <p:val>
                                            <p:strVal val="#ppt_x"/>
                                          </p:val>
                                        </p:tav>
                                        <p:tav tm="100000">
                                          <p:val>
                                            <p:strVal val="#ppt_x"/>
                                          </p:val>
                                        </p:tav>
                                      </p:tavLst>
                                    </p:anim>
                                    <p:anim calcmode="lin" valueType="num">
                                      <p:cBhvr additive="base">
                                        <p:cTn id="114" dur="500" fill="hold"/>
                                        <p:tgtEl>
                                          <p:spTgt spid="114"/>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21550"/>
                                        </p:tgtEl>
                                        <p:attrNameLst>
                                          <p:attrName>style.visibility</p:attrName>
                                        </p:attrNameLst>
                                      </p:cBhvr>
                                      <p:to>
                                        <p:strVal val="visible"/>
                                      </p:to>
                                    </p:set>
                                    <p:anim calcmode="lin" valueType="num">
                                      <p:cBhvr additive="base">
                                        <p:cTn id="117" dur="500" fill="hold"/>
                                        <p:tgtEl>
                                          <p:spTgt spid="21550"/>
                                        </p:tgtEl>
                                        <p:attrNameLst>
                                          <p:attrName>ppt_x</p:attrName>
                                        </p:attrNameLst>
                                      </p:cBhvr>
                                      <p:tavLst>
                                        <p:tav tm="0">
                                          <p:val>
                                            <p:strVal val="#ppt_x"/>
                                          </p:val>
                                        </p:tav>
                                        <p:tav tm="100000">
                                          <p:val>
                                            <p:strVal val="#ppt_x"/>
                                          </p:val>
                                        </p:tav>
                                      </p:tavLst>
                                    </p:anim>
                                    <p:anim calcmode="lin" valueType="num">
                                      <p:cBhvr additive="base">
                                        <p:cTn id="118" dur="500" fill="hold"/>
                                        <p:tgtEl>
                                          <p:spTgt spid="21550"/>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83"/>
                                        </p:tgtEl>
                                        <p:attrNameLst>
                                          <p:attrName>style.visibility</p:attrName>
                                        </p:attrNameLst>
                                      </p:cBhvr>
                                      <p:to>
                                        <p:strVal val="visible"/>
                                      </p:to>
                                    </p:set>
                                    <p:anim calcmode="lin" valueType="num">
                                      <p:cBhvr additive="base">
                                        <p:cTn id="121" dur="500" fill="hold"/>
                                        <p:tgtEl>
                                          <p:spTgt spid="83"/>
                                        </p:tgtEl>
                                        <p:attrNameLst>
                                          <p:attrName>ppt_x</p:attrName>
                                        </p:attrNameLst>
                                      </p:cBhvr>
                                      <p:tavLst>
                                        <p:tav tm="0">
                                          <p:val>
                                            <p:strVal val="#ppt_x"/>
                                          </p:val>
                                        </p:tav>
                                        <p:tav tm="100000">
                                          <p:val>
                                            <p:strVal val="#ppt_x"/>
                                          </p:val>
                                        </p:tav>
                                      </p:tavLst>
                                    </p:anim>
                                    <p:anim calcmode="lin" valueType="num">
                                      <p:cBhvr additive="base">
                                        <p:cTn id="122" dur="500" fill="hold"/>
                                        <p:tgtEl>
                                          <p:spTgt spid="83"/>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21553"/>
                                        </p:tgtEl>
                                        <p:attrNameLst>
                                          <p:attrName>style.visibility</p:attrName>
                                        </p:attrNameLst>
                                      </p:cBhvr>
                                      <p:to>
                                        <p:strVal val="visible"/>
                                      </p:to>
                                    </p:set>
                                    <p:anim calcmode="lin" valueType="num">
                                      <p:cBhvr additive="base">
                                        <p:cTn id="125" dur="500" fill="hold"/>
                                        <p:tgtEl>
                                          <p:spTgt spid="21553"/>
                                        </p:tgtEl>
                                        <p:attrNameLst>
                                          <p:attrName>ppt_x</p:attrName>
                                        </p:attrNameLst>
                                      </p:cBhvr>
                                      <p:tavLst>
                                        <p:tav tm="0">
                                          <p:val>
                                            <p:strVal val="#ppt_x"/>
                                          </p:val>
                                        </p:tav>
                                        <p:tav tm="100000">
                                          <p:val>
                                            <p:strVal val="#ppt_x"/>
                                          </p:val>
                                        </p:tav>
                                      </p:tavLst>
                                    </p:anim>
                                    <p:anim calcmode="lin" valueType="num">
                                      <p:cBhvr additive="base">
                                        <p:cTn id="126" dur="500" fill="hold"/>
                                        <p:tgtEl>
                                          <p:spTgt spid="21553"/>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21551"/>
                                        </p:tgtEl>
                                        <p:attrNameLst>
                                          <p:attrName>style.visibility</p:attrName>
                                        </p:attrNameLst>
                                      </p:cBhvr>
                                      <p:to>
                                        <p:strVal val="visible"/>
                                      </p:to>
                                    </p:set>
                                    <p:anim calcmode="lin" valueType="num">
                                      <p:cBhvr additive="base">
                                        <p:cTn id="129" dur="500" fill="hold"/>
                                        <p:tgtEl>
                                          <p:spTgt spid="21551"/>
                                        </p:tgtEl>
                                        <p:attrNameLst>
                                          <p:attrName>ppt_x</p:attrName>
                                        </p:attrNameLst>
                                      </p:cBhvr>
                                      <p:tavLst>
                                        <p:tav tm="0">
                                          <p:val>
                                            <p:strVal val="#ppt_x"/>
                                          </p:val>
                                        </p:tav>
                                        <p:tav tm="100000">
                                          <p:val>
                                            <p:strVal val="#ppt_x"/>
                                          </p:val>
                                        </p:tav>
                                      </p:tavLst>
                                    </p:anim>
                                    <p:anim calcmode="lin" valueType="num">
                                      <p:cBhvr additive="base">
                                        <p:cTn id="130" dur="500" fill="hold"/>
                                        <p:tgtEl>
                                          <p:spTgt spid="21551"/>
                                        </p:tgtEl>
                                        <p:attrNameLst>
                                          <p:attrName>ppt_y</p:attrName>
                                        </p:attrNameLst>
                                      </p:cBhvr>
                                      <p:tavLst>
                                        <p:tav tm="0">
                                          <p:val>
                                            <p:strVal val="1+#ppt_h/2"/>
                                          </p:val>
                                        </p:tav>
                                        <p:tav tm="100000">
                                          <p:val>
                                            <p:strVal val="#ppt_y"/>
                                          </p:val>
                                        </p:tav>
                                      </p:tavLst>
                                    </p:anim>
                                  </p:childTnLst>
                                </p:cTn>
                              </p:par>
                              <p:par>
                                <p:cTn id="131" presetID="2" presetClass="entr" presetSubtype="4" fill="hold" nodeType="withEffect">
                                  <p:stCondLst>
                                    <p:cond delay="0"/>
                                  </p:stCondLst>
                                  <p:childTnLst>
                                    <p:set>
                                      <p:cBhvr>
                                        <p:cTn id="132" dur="1" fill="hold">
                                          <p:stCondLst>
                                            <p:cond delay="0"/>
                                          </p:stCondLst>
                                        </p:cTn>
                                        <p:tgtEl>
                                          <p:spTgt spid="74"/>
                                        </p:tgtEl>
                                        <p:attrNameLst>
                                          <p:attrName>style.visibility</p:attrName>
                                        </p:attrNameLst>
                                      </p:cBhvr>
                                      <p:to>
                                        <p:strVal val="visible"/>
                                      </p:to>
                                    </p:set>
                                    <p:anim calcmode="lin" valueType="num">
                                      <p:cBhvr additive="base">
                                        <p:cTn id="133" dur="500" fill="hold"/>
                                        <p:tgtEl>
                                          <p:spTgt spid="74"/>
                                        </p:tgtEl>
                                        <p:attrNameLst>
                                          <p:attrName>ppt_x</p:attrName>
                                        </p:attrNameLst>
                                      </p:cBhvr>
                                      <p:tavLst>
                                        <p:tav tm="0">
                                          <p:val>
                                            <p:strVal val="#ppt_x"/>
                                          </p:val>
                                        </p:tav>
                                        <p:tav tm="100000">
                                          <p:val>
                                            <p:strVal val="#ppt_x"/>
                                          </p:val>
                                        </p:tav>
                                      </p:tavLst>
                                    </p:anim>
                                    <p:anim calcmode="lin" valueType="num">
                                      <p:cBhvr additive="base">
                                        <p:cTn id="134" dur="500" fill="hold"/>
                                        <p:tgtEl>
                                          <p:spTgt spid="74"/>
                                        </p:tgtEl>
                                        <p:attrNameLst>
                                          <p:attrName>ppt_y</p:attrName>
                                        </p:attrNameLst>
                                      </p:cBhvr>
                                      <p:tavLst>
                                        <p:tav tm="0">
                                          <p:val>
                                            <p:strVal val="1+#ppt_h/2"/>
                                          </p:val>
                                        </p:tav>
                                        <p:tav tm="100000">
                                          <p:val>
                                            <p:strVal val="#ppt_y"/>
                                          </p:val>
                                        </p:tav>
                                      </p:tavLst>
                                    </p:anim>
                                  </p:childTnLst>
                                </p:cTn>
                              </p:par>
                              <p:par>
                                <p:cTn id="135" presetID="2" presetClass="entr" presetSubtype="4" fill="hold" nodeType="withEffect">
                                  <p:stCondLst>
                                    <p:cond delay="0"/>
                                  </p:stCondLst>
                                  <p:childTnLst>
                                    <p:set>
                                      <p:cBhvr>
                                        <p:cTn id="136" dur="1" fill="hold">
                                          <p:stCondLst>
                                            <p:cond delay="0"/>
                                          </p:stCondLst>
                                        </p:cTn>
                                        <p:tgtEl>
                                          <p:spTgt spid="70"/>
                                        </p:tgtEl>
                                        <p:attrNameLst>
                                          <p:attrName>style.visibility</p:attrName>
                                        </p:attrNameLst>
                                      </p:cBhvr>
                                      <p:to>
                                        <p:strVal val="visible"/>
                                      </p:to>
                                    </p:set>
                                    <p:anim calcmode="lin" valueType="num">
                                      <p:cBhvr additive="base">
                                        <p:cTn id="137" dur="500" fill="hold"/>
                                        <p:tgtEl>
                                          <p:spTgt spid="70"/>
                                        </p:tgtEl>
                                        <p:attrNameLst>
                                          <p:attrName>ppt_x</p:attrName>
                                        </p:attrNameLst>
                                      </p:cBhvr>
                                      <p:tavLst>
                                        <p:tav tm="0">
                                          <p:val>
                                            <p:strVal val="#ppt_x"/>
                                          </p:val>
                                        </p:tav>
                                        <p:tav tm="100000">
                                          <p:val>
                                            <p:strVal val="#ppt_x"/>
                                          </p:val>
                                        </p:tav>
                                      </p:tavLst>
                                    </p:anim>
                                    <p:anim calcmode="lin" valueType="num">
                                      <p:cBhvr additive="base">
                                        <p:cTn id="138" dur="500" fill="hold"/>
                                        <p:tgtEl>
                                          <p:spTgt spid="70"/>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129"/>
                                        </p:tgtEl>
                                        <p:attrNameLst>
                                          <p:attrName>style.visibility</p:attrName>
                                        </p:attrNameLst>
                                      </p:cBhvr>
                                      <p:to>
                                        <p:strVal val="visible"/>
                                      </p:to>
                                    </p:set>
                                    <p:anim calcmode="lin" valueType="num">
                                      <p:cBhvr additive="base">
                                        <p:cTn id="141" dur="500" fill="hold"/>
                                        <p:tgtEl>
                                          <p:spTgt spid="129"/>
                                        </p:tgtEl>
                                        <p:attrNameLst>
                                          <p:attrName>ppt_x</p:attrName>
                                        </p:attrNameLst>
                                      </p:cBhvr>
                                      <p:tavLst>
                                        <p:tav tm="0">
                                          <p:val>
                                            <p:strVal val="#ppt_x"/>
                                          </p:val>
                                        </p:tav>
                                        <p:tav tm="100000">
                                          <p:val>
                                            <p:strVal val="#ppt_x"/>
                                          </p:val>
                                        </p:tav>
                                      </p:tavLst>
                                    </p:anim>
                                    <p:anim calcmode="lin" valueType="num">
                                      <p:cBhvr additive="base">
                                        <p:cTn id="142" dur="500" fill="hold"/>
                                        <p:tgtEl>
                                          <p:spTgt spid="129"/>
                                        </p:tgtEl>
                                        <p:attrNameLst>
                                          <p:attrName>ppt_y</p:attrName>
                                        </p:attrNameLst>
                                      </p:cBhvr>
                                      <p:tavLst>
                                        <p:tav tm="0">
                                          <p:val>
                                            <p:strVal val="1+#ppt_h/2"/>
                                          </p:val>
                                        </p:tav>
                                        <p:tav tm="100000">
                                          <p:val>
                                            <p:strVal val="#ppt_y"/>
                                          </p:val>
                                        </p:tav>
                                      </p:tavLst>
                                    </p:anim>
                                  </p:childTnLst>
                                </p:cTn>
                              </p:par>
                              <p:par>
                                <p:cTn id="143" presetID="2" presetClass="entr" presetSubtype="4" fill="hold" nodeType="withEffect">
                                  <p:stCondLst>
                                    <p:cond delay="0"/>
                                  </p:stCondLst>
                                  <p:childTnLst>
                                    <p:set>
                                      <p:cBhvr>
                                        <p:cTn id="144" dur="1" fill="hold">
                                          <p:stCondLst>
                                            <p:cond delay="0"/>
                                          </p:stCondLst>
                                        </p:cTn>
                                        <p:tgtEl>
                                          <p:spTgt spid="120"/>
                                        </p:tgtEl>
                                        <p:attrNameLst>
                                          <p:attrName>style.visibility</p:attrName>
                                        </p:attrNameLst>
                                      </p:cBhvr>
                                      <p:to>
                                        <p:strVal val="visible"/>
                                      </p:to>
                                    </p:set>
                                    <p:anim calcmode="lin" valueType="num">
                                      <p:cBhvr additive="base">
                                        <p:cTn id="145" dur="500" fill="hold"/>
                                        <p:tgtEl>
                                          <p:spTgt spid="120"/>
                                        </p:tgtEl>
                                        <p:attrNameLst>
                                          <p:attrName>ppt_x</p:attrName>
                                        </p:attrNameLst>
                                      </p:cBhvr>
                                      <p:tavLst>
                                        <p:tav tm="0">
                                          <p:val>
                                            <p:strVal val="#ppt_x"/>
                                          </p:val>
                                        </p:tav>
                                        <p:tav tm="100000">
                                          <p:val>
                                            <p:strVal val="#ppt_x"/>
                                          </p:val>
                                        </p:tav>
                                      </p:tavLst>
                                    </p:anim>
                                    <p:anim calcmode="lin" valueType="num">
                                      <p:cBhvr additive="base">
                                        <p:cTn id="146" dur="500" fill="hold"/>
                                        <p:tgtEl>
                                          <p:spTgt spid="120"/>
                                        </p:tgtEl>
                                        <p:attrNameLst>
                                          <p:attrName>ppt_y</p:attrName>
                                        </p:attrNameLst>
                                      </p:cBhvr>
                                      <p:tavLst>
                                        <p:tav tm="0">
                                          <p:val>
                                            <p:strVal val="1+#ppt_h/2"/>
                                          </p:val>
                                        </p:tav>
                                        <p:tav tm="100000">
                                          <p:val>
                                            <p:strVal val="#ppt_y"/>
                                          </p:val>
                                        </p:tav>
                                      </p:tavLst>
                                    </p:anim>
                                  </p:childTnLst>
                                </p:cTn>
                              </p:par>
                              <p:par>
                                <p:cTn id="147" presetID="2" presetClass="entr" presetSubtype="4" fill="hold" nodeType="withEffect">
                                  <p:stCondLst>
                                    <p:cond delay="0"/>
                                  </p:stCondLst>
                                  <p:childTnLst>
                                    <p:set>
                                      <p:cBhvr>
                                        <p:cTn id="148" dur="1" fill="hold">
                                          <p:stCondLst>
                                            <p:cond delay="0"/>
                                          </p:stCondLst>
                                        </p:cTn>
                                        <p:tgtEl>
                                          <p:spTgt spid="131"/>
                                        </p:tgtEl>
                                        <p:attrNameLst>
                                          <p:attrName>style.visibility</p:attrName>
                                        </p:attrNameLst>
                                      </p:cBhvr>
                                      <p:to>
                                        <p:strVal val="visible"/>
                                      </p:to>
                                    </p:set>
                                    <p:anim calcmode="lin" valueType="num">
                                      <p:cBhvr additive="base">
                                        <p:cTn id="149" dur="500" fill="hold"/>
                                        <p:tgtEl>
                                          <p:spTgt spid="131"/>
                                        </p:tgtEl>
                                        <p:attrNameLst>
                                          <p:attrName>ppt_x</p:attrName>
                                        </p:attrNameLst>
                                      </p:cBhvr>
                                      <p:tavLst>
                                        <p:tav tm="0">
                                          <p:val>
                                            <p:strVal val="#ppt_x"/>
                                          </p:val>
                                        </p:tav>
                                        <p:tav tm="100000">
                                          <p:val>
                                            <p:strVal val="#ppt_x"/>
                                          </p:val>
                                        </p:tav>
                                      </p:tavLst>
                                    </p:anim>
                                    <p:anim calcmode="lin" valueType="num">
                                      <p:cBhvr additive="base">
                                        <p:cTn id="150" dur="500" fill="hold"/>
                                        <p:tgtEl>
                                          <p:spTgt spid="131"/>
                                        </p:tgtEl>
                                        <p:attrNameLst>
                                          <p:attrName>ppt_y</p:attrName>
                                        </p:attrNameLst>
                                      </p:cBhvr>
                                      <p:tavLst>
                                        <p:tav tm="0">
                                          <p:val>
                                            <p:strVal val="1+#ppt_h/2"/>
                                          </p:val>
                                        </p:tav>
                                        <p:tav tm="100000">
                                          <p:val>
                                            <p:strVal val="#ppt_y"/>
                                          </p:val>
                                        </p:tav>
                                      </p:tavLst>
                                    </p:anim>
                                  </p:childTnLst>
                                </p:cTn>
                              </p:par>
                              <p:par>
                                <p:cTn id="151" presetID="2" presetClass="entr" presetSubtype="4" fill="hold" nodeType="withEffect">
                                  <p:stCondLst>
                                    <p:cond delay="0"/>
                                  </p:stCondLst>
                                  <p:childTnLst>
                                    <p:set>
                                      <p:cBhvr>
                                        <p:cTn id="152" dur="1" fill="hold">
                                          <p:stCondLst>
                                            <p:cond delay="0"/>
                                          </p:stCondLst>
                                        </p:cTn>
                                        <p:tgtEl>
                                          <p:spTgt spid="124"/>
                                        </p:tgtEl>
                                        <p:attrNameLst>
                                          <p:attrName>style.visibility</p:attrName>
                                        </p:attrNameLst>
                                      </p:cBhvr>
                                      <p:to>
                                        <p:strVal val="visible"/>
                                      </p:to>
                                    </p:set>
                                    <p:anim calcmode="lin" valueType="num">
                                      <p:cBhvr additive="base">
                                        <p:cTn id="153" dur="500" fill="hold"/>
                                        <p:tgtEl>
                                          <p:spTgt spid="124"/>
                                        </p:tgtEl>
                                        <p:attrNameLst>
                                          <p:attrName>ppt_x</p:attrName>
                                        </p:attrNameLst>
                                      </p:cBhvr>
                                      <p:tavLst>
                                        <p:tav tm="0">
                                          <p:val>
                                            <p:strVal val="#ppt_x"/>
                                          </p:val>
                                        </p:tav>
                                        <p:tav tm="100000">
                                          <p:val>
                                            <p:strVal val="#ppt_x"/>
                                          </p:val>
                                        </p:tav>
                                      </p:tavLst>
                                    </p:anim>
                                    <p:anim calcmode="lin" valueType="num">
                                      <p:cBhvr additive="base">
                                        <p:cTn id="154" dur="500" fill="hold"/>
                                        <p:tgtEl>
                                          <p:spTgt spid="124"/>
                                        </p:tgtEl>
                                        <p:attrNameLst>
                                          <p:attrName>ppt_y</p:attrName>
                                        </p:attrNameLst>
                                      </p:cBhvr>
                                      <p:tavLst>
                                        <p:tav tm="0">
                                          <p:val>
                                            <p:strVal val="1+#ppt_h/2"/>
                                          </p:val>
                                        </p:tav>
                                        <p:tav tm="100000">
                                          <p:val>
                                            <p:strVal val="#ppt_y"/>
                                          </p:val>
                                        </p:tav>
                                      </p:tavLst>
                                    </p:anim>
                                  </p:childTnLst>
                                </p:cTn>
                              </p:par>
                              <p:par>
                                <p:cTn id="155" presetID="2" presetClass="entr" presetSubtype="4" fill="hold" nodeType="withEffect">
                                  <p:stCondLst>
                                    <p:cond delay="0"/>
                                  </p:stCondLst>
                                  <p:childTnLst>
                                    <p:set>
                                      <p:cBhvr>
                                        <p:cTn id="156" dur="1" fill="hold">
                                          <p:stCondLst>
                                            <p:cond delay="0"/>
                                          </p:stCondLst>
                                        </p:cTn>
                                        <p:tgtEl>
                                          <p:spTgt spid="139"/>
                                        </p:tgtEl>
                                        <p:attrNameLst>
                                          <p:attrName>style.visibility</p:attrName>
                                        </p:attrNameLst>
                                      </p:cBhvr>
                                      <p:to>
                                        <p:strVal val="visible"/>
                                      </p:to>
                                    </p:set>
                                    <p:anim calcmode="lin" valueType="num">
                                      <p:cBhvr additive="base">
                                        <p:cTn id="157" dur="500" fill="hold"/>
                                        <p:tgtEl>
                                          <p:spTgt spid="139"/>
                                        </p:tgtEl>
                                        <p:attrNameLst>
                                          <p:attrName>ppt_x</p:attrName>
                                        </p:attrNameLst>
                                      </p:cBhvr>
                                      <p:tavLst>
                                        <p:tav tm="0">
                                          <p:val>
                                            <p:strVal val="#ppt_x"/>
                                          </p:val>
                                        </p:tav>
                                        <p:tav tm="100000">
                                          <p:val>
                                            <p:strVal val="#ppt_x"/>
                                          </p:val>
                                        </p:tav>
                                      </p:tavLst>
                                    </p:anim>
                                    <p:anim calcmode="lin" valueType="num">
                                      <p:cBhvr additive="base">
                                        <p:cTn id="158" dur="500" fill="hold"/>
                                        <p:tgtEl>
                                          <p:spTgt spid="139"/>
                                        </p:tgtEl>
                                        <p:attrNameLst>
                                          <p:attrName>ppt_y</p:attrName>
                                        </p:attrNameLst>
                                      </p:cBhvr>
                                      <p:tavLst>
                                        <p:tav tm="0">
                                          <p:val>
                                            <p:strVal val="1+#ppt_h/2"/>
                                          </p:val>
                                        </p:tav>
                                        <p:tav tm="100000">
                                          <p:val>
                                            <p:strVal val="#ppt_y"/>
                                          </p:val>
                                        </p:tav>
                                      </p:tavLst>
                                    </p:anim>
                                  </p:childTnLst>
                                </p:cTn>
                              </p:par>
                              <p:par>
                                <p:cTn id="159" presetID="2" presetClass="entr" presetSubtype="4" fill="hold" grpId="0" nodeType="withEffect">
                                  <p:stCondLst>
                                    <p:cond delay="0"/>
                                  </p:stCondLst>
                                  <p:childTnLst>
                                    <p:set>
                                      <p:cBhvr>
                                        <p:cTn id="160" dur="1" fill="hold">
                                          <p:stCondLst>
                                            <p:cond delay="0"/>
                                          </p:stCondLst>
                                        </p:cTn>
                                        <p:tgtEl>
                                          <p:spTgt spid="132"/>
                                        </p:tgtEl>
                                        <p:attrNameLst>
                                          <p:attrName>style.visibility</p:attrName>
                                        </p:attrNameLst>
                                      </p:cBhvr>
                                      <p:to>
                                        <p:strVal val="visible"/>
                                      </p:to>
                                    </p:set>
                                    <p:anim calcmode="lin" valueType="num">
                                      <p:cBhvr additive="base">
                                        <p:cTn id="161" dur="500" fill="hold"/>
                                        <p:tgtEl>
                                          <p:spTgt spid="132"/>
                                        </p:tgtEl>
                                        <p:attrNameLst>
                                          <p:attrName>ppt_x</p:attrName>
                                        </p:attrNameLst>
                                      </p:cBhvr>
                                      <p:tavLst>
                                        <p:tav tm="0">
                                          <p:val>
                                            <p:strVal val="#ppt_x"/>
                                          </p:val>
                                        </p:tav>
                                        <p:tav tm="100000">
                                          <p:val>
                                            <p:strVal val="#ppt_x"/>
                                          </p:val>
                                        </p:tav>
                                      </p:tavLst>
                                    </p:anim>
                                    <p:anim calcmode="lin" valueType="num">
                                      <p:cBhvr additive="base">
                                        <p:cTn id="162" dur="500" fill="hold"/>
                                        <p:tgtEl>
                                          <p:spTgt spid="132"/>
                                        </p:tgtEl>
                                        <p:attrNameLst>
                                          <p:attrName>ppt_y</p:attrName>
                                        </p:attrNameLst>
                                      </p:cBhvr>
                                      <p:tavLst>
                                        <p:tav tm="0">
                                          <p:val>
                                            <p:strVal val="1+#ppt_h/2"/>
                                          </p:val>
                                        </p:tav>
                                        <p:tav tm="100000">
                                          <p:val>
                                            <p:strVal val="#ppt_y"/>
                                          </p:val>
                                        </p:tav>
                                      </p:tavLst>
                                    </p:anim>
                                  </p:childTnLst>
                                </p:cTn>
                              </p:par>
                              <p:par>
                                <p:cTn id="163" presetID="2" presetClass="entr" presetSubtype="4" fill="hold" grpId="0" nodeType="withEffect">
                                  <p:stCondLst>
                                    <p:cond delay="0"/>
                                  </p:stCondLst>
                                  <p:childTnLst>
                                    <p:set>
                                      <p:cBhvr>
                                        <p:cTn id="164" dur="1" fill="hold">
                                          <p:stCondLst>
                                            <p:cond delay="0"/>
                                          </p:stCondLst>
                                        </p:cTn>
                                        <p:tgtEl>
                                          <p:spTgt spid="127"/>
                                        </p:tgtEl>
                                        <p:attrNameLst>
                                          <p:attrName>style.visibility</p:attrName>
                                        </p:attrNameLst>
                                      </p:cBhvr>
                                      <p:to>
                                        <p:strVal val="visible"/>
                                      </p:to>
                                    </p:set>
                                    <p:anim calcmode="lin" valueType="num">
                                      <p:cBhvr additive="base">
                                        <p:cTn id="165" dur="500" fill="hold"/>
                                        <p:tgtEl>
                                          <p:spTgt spid="127"/>
                                        </p:tgtEl>
                                        <p:attrNameLst>
                                          <p:attrName>ppt_x</p:attrName>
                                        </p:attrNameLst>
                                      </p:cBhvr>
                                      <p:tavLst>
                                        <p:tav tm="0">
                                          <p:val>
                                            <p:strVal val="#ppt_x"/>
                                          </p:val>
                                        </p:tav>
                                        <p:tav tm="100000">
                                          <p:val>
                                            <p:strVal val="#ppt_x"/>
                                          </p:val>
                                        </p:tav>
                                      </p:tavLst>
                                    </p:anim>
                                    <p:anim calcmode="lin" valueType="num">
                                      <p:cBhvr additive="base">
                                        <p:cTn id="166" dur="500" fill="hold"/>
                                        <p:tgtEl>
                                          <p:spTgt spid="127"/>
                                        </p:tgtEl>
                                        <p:attrNameLst>
                                          <p:attrName>ppt_y</p:attrName>
                                        </p:attrNameLst>
                                      </p:cBhvr>
                                      <p:tavLst>
                                        <p:tav tm="0">
                                          <p:val>
                                            <p:strVal val="1+#ppt_h/2"/>
                                          </p:val>
                                        </p:tav>
                                        <p:tav tm="100000">
                                          <p:val>
                                            <p:strVal val="#ppt_y"/>
                                          </p:val>
                                        </p:tav>
                                      </p:tavLst>
                                    </p:anim>
                                  </p:childTnLst>
                                </p:cTn>
                              </p:par>
                              <p:par>
                                <p:cTn id="167" presetID="2" presetClass="entr" presetSubtype="4" fill="hold" grpId="0" nodeType="withEffect">
                                  <p:stCondLst>
                                    <p:cond delay="0"/>
                                  </p:stCondLst>
                                  <p:childTnLst>
                                    <p:set>
                                      <p:cBhvr>
                                        <p:cTn id="168" dur="1" fill="hold">
                                          <p:stCondLst>
                                            <p:cond delay="0"/>
                                          </p:stCondLst>
                                        </p:cTn>
                                        <p:tgtEl>
                                          <p:spTgt spid="128"/>
                                        </p:tgtEl>
                                        <p:attrNameLst>
                                          <p:attrName>style.visibility</p:attrName>
                                        </p:attrNameLst>
                                      </p:cBhvr>
                                      <p:to>
                                        <p:strVal val="visible"/>
                                      </p:to>
                                    </p:set>
                                    <p:anim calcmode="lin" valueType="num">
                                      <p:cBhvr additive="base">
                                        <p:cTn id="169" dur="500" fill="hold"/>
                                        <p:tgtEl>
                                          <p:spTgt spid="128"/>
                                        </p:tgtEl>
                                        <p:attrNameLst>
                                          <p:attrName>ppt_x</p:attrName>
                                        </p:attrNameLst>
                                      </p:cBhvr>
                                      <p:tavLst>
                                        <p:tav tm="0">
                                          <p:val>
                                            <p:strVal val="#ppt_x"/>
                                          </p:val>
                                        </p:tav>
                                        <p:tav tm="100000">
                                          <p:val>
                                            <p:strVal val="#ppt_x"/>
                                          </p:val>
                                        </p:tav>
                                      </p:tavLst>
                                    </p:anim>
                                    <p:anim calcmode="lin" valueType="num">
                                      <p:cBhvr additive="base">
                                        <p:cTn id="170" dur="500" fill="hold"/>
                                        <p:tgtEl>
                                          <p:spTgt spid="128"/>
                                        </p:tgtEl>
                                        <p:attrNameLst>
                                          <p:attrName>ppt_y</p:attrName>
                                        </p:attrNameLst>
                                      </p:cBhvr>
                                      <p:tavLst>
                                        <p:tav tm="0">
                                          <p:val>
                                            <p:strVal val="1+#ppt_h/2"/>
                                          </p:val>
                                        </p:tav>
                                        <p:tav tm="100000">
                                          <p:val>
                                            <p:strVal val="#ppt_y"/>
                                          </p:val>
                                        </p:tav>
                                      </p:tavLst>
                                    </p:anim>
                                  </p:childTnLst>
                                </p:cTn>
                              </p:par>
                              <p:par>
                                <p:cTn id="171" presetID="2" presetClass="entr" presetSubtype="4" fill="hold" grpId="0" nodeType="withEffect">
                                  <p:stCondLst>
                                    <p:cond delay="0"/>
                                  </p:stCondLst>
                                  <p:childTnLst>
                                    <p:set>
                                      <p:cBhvr>
                                        <p:cTn id="172" dur="1" fill="hold">
                                          <p:stCondLst>
                                            <p:cond delay="0"/>
                                          </p:stCondLst>
                                        </p:cTn>
                                        <p:tgtEl>
                                          <p:spTgt spid="72"/>
                                        </p:tgtEl>
                                        <p:attrNameLst>
                                          <p:attrName>style.visibility</p:attrName>
                                        </p:attrNameLst>
                                      </p:cBhvr>
                                      <p:to>
                                        <p:strVal val="visible"/>
                                      </p:to>
                                    </p:set>
                                    <p:anim calcmode="lin" valueType="num">
                                      <p:cBhvr additive="base">
                                        <p:cTn id="173" dur="500" fill="hold"/>
                                        <p:tgtEl>
                                          <p:spTgt spid="72"/>
                                        </p:tgtEl>
                                        <p:attrNameLst>
                                          <p:attrName>ppt_x</p:attrName>
                                        </p:attrNameLst>
                                      </p:cBhvr>
                                      <p:tavLst>
                                        <p:tav tm="0">
                                          <p:val>
                                            <p:strVal val="#ppt_x"/>
                                          </p:val>
                                        </p:tav>
                                        <p:tav tm="100000">
                                          <p:val>
                                            <p:strVal val="#ppt_x"/>
                                          </p:val>
                                        </p:tav>
                                      </p:tavLst>
                                    </p:anim>
                                    <p:anim calcmode="lin" valueType="num">
                                      <p:cBhvr additive="base">
                                        <p:cTn id="174"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175" fill="hold">
                      <p:stCondLst>
                        <p:cond delay="indefinite"/>
                      </p:stCondLst>
                      <p:childTnLst>
                        <p:par>
                          <p:cTn id="176" fill="hold">
                            <p:stCondLst>
                              <p:cond delay="0"/>
                            </p:stCondLst>
                            <p:childTnLst>
                              <p:par>
                                <p:cTn id="177" presetID="2" presetClass="entr" presetSubtype="4" fill="hold" grpId="0" nodeType="clickEffect">
                                  <p:stCondLst>
                                    <p:cond delay="0"/>
                                  </p:stCondLst>
                                  <p:childTnLst>
                                    <p:set>
                                      <p:cBhvr>
                                        <p:cTn id="178" dur="1" fill="hold">
                                          <p:stCondLst>
                                            <p:cond delay="0"/>
                                          </p:stCondLst>
                                        </p:cTn>
                                        <p:tgtEl>
                                          <p:spTgt spid="9"/>
                                        </p:tgtEl>
                                        <p:attrNameLst>
                                          <p:attrName>style.visibility</p:attrName>
                                        </p:attrNameLst>
                                      </p:cBhvr>
                                      <p:to>
                                        <p:strVal val="visible"/>
                                      </p:to>
                                    </p:set>
                                    <p:anim calcmode="lin" valueType="num">
                                      <p:cBhvr additive="base">
                                        <p:cTn id="179" dur="500" fill="hold"/>
                                        <p:tgtEl>
                                          <p:spTgt spid="9"/>
                                        </p:tgtEl>
                                        <p:attrNameLst>
                                          <p:attrName>ppt_x</p:attrName>
                                        </p:attrNameLst>
                                      </p:cBhvr>
                                      <p:tavLst>
                                        <p:tav tm="0">
                                          <p:val>
                                            <p:strVal val="#ppt_x"/>
                                          </p:val>
                                        </p:tav>
                                        <p:tav tm="100000">
                                          <p:val>
                                            <p:strVal val="#ppt_x"/>
                                          </p:val>
                                        </p:tav>
                                      </p:tavLst>
                                    </p:anim>
                                    <p:anim calcmode="lin" valueType="num">
                                      <p:cBhvr additive="base">
                                        <p:cTn id="180" dur="500" fill="hold"/>
                                        <p:tgtEl>
                                          <p:spTgt spid="9"/>
                                        </p:tgtEl>
                                        <p:attrNameLst>
                                          <p:attrName>ppt_y</p:attrName>
                                        </p:attrNameLst>
                                      </p:cBhvr>
                                      <p:tavLst>
                                        <p:tav tm="0">
                                          <p:val>
                                            <p:strVal val="1+#ppt_h/2"/>
                                          </p:val>
                                        </p:tav>
                                        <p:tav tm="100000">
                                          <p:val>
                                            <p:strVal val="#ppt_y"/>
                                          </p:val>
                                        </p:tav>
                                      </p:tavLst>
                                    </p:anim>
                                  </p:childTnLst>
                                </p:cTn>
                              </p:par>
                              <p:par>
                                <p:cTn id="181" presetID="2" presetClass="entr" presetSubtype="4" fill="hold" nodeType="withEffect">
                                  <p:stCondLst>
                                    <p:cond delay="0"/>
                                  </p:stCondLst>
                                  <p:childTnLst>
                                    <p:set>
                                      <p:cBhvr>
                                        <p:cTn id="182" dur="1" fill="hold">
                                          <p:stCondLst>
                                            <p:cond delay="0"/>
                                          </p:stCondLst>
                                        </p:cTn>
                                        <p:tgtEl>
                                          <p:spTgt spid="1026"/>
                                        </p:tgtEl>
                                        <p:attrNameLst>
                                          <p:attrName>style.visibility</p:attrName>
                                        </p:attrNameLst>
                                      </p:cBhvr>
                                      <p:to>
                                        <p:strVal val="visible"/>
                                      </p:to>
                                    </p:set>
                                    <p:anim calcmode="lin" valueType="num">
                                      <p:cBhvr additive="base">
                                        <p:cTn id="183" dur="500" fill="hold"/>
                                        <p:tgtEl>
                                          <p:spTgt spid="1026"/>
                                        </p:tgtEl>
                                        <p:attrNameLst>
                                          <p:attrName>ppt_x</p:attrName>
                                        </p:attrNameLst>
                                      </p:cBhvr>
                                      <p:tavLst>
                                        <p:tav tm="0">
                                          <p:val>
                                            <p:strVal val="#ppt_x"/>
                                          </p:val>
                                        </p:tav>
                                        <p:tav tm="100000">
                                          <p:val>
                                            <p:strVal val="#ppt_x"/>
                                          </p:val>
                                        </p:tav>
                                      </p:tavLst>
                                    </p:anim>
                                    <p:anim calcmode="lin" valueType="num">
                                      <p:cBhvr additive="base">
                                        <p:cTn id="184" dur="500" fill="hold"/>
                                        <p:tgtEl>
                                          <p:spTgt spid="1026"/>
                                        </p:tgtEl>
                                        <p:attrNameLst>
                                          <p:attrName>ppt_y</p:attrName>
                                        </p:attrNameLst>
                                      </p:cBhvr>
                                      <p:tavLst>
                                        <p:tav tm="0">
                                          <p:val>
                                            <p:strVal val="1+#ppt_h/2"/>
                                          </p:val>
                                        </p:tav>
                                        <p:tav tm="100000">
                                          <p:val>
                                            <p:strVal val="#ppt_y"/>
                                          </p:val>
                                        </p:tav>
                                      </p:tavLst>
                                    </p:anim>
                                  </p:childTnLst>
                                </p:cTn>
                              </p:par>
                              <p:par>
                                <p:cTn id="185" presetID="2" presetClass="entr" presetSubtype="4" fill="hold" grpId="0" nodeType="withEffect">
                                  <p:stCondLst>
                                    <p:cond delay="0"/>
                                  </p:stCondLst>
                                  <p:childTnLst>
                                    <p:set>
                                      <p:cBhvr>
                                        <p:cTn id="186" dur="1" fill="hold">
                                          <p:stCondLst>
                                            <p:cond delay="0"/>
                                          </p:stCondLst>
                                        </p:cTn>
                                        <p:tgtEl>
                                          <p:spTgt spid="61"/>
                                        </p:tgtEl>
                                        <p:attrNameLst>
                                          <p:attrName>style.visibility</p:attrName>
                                        </p:attrNameLst>
                                      </p:cBhvr>
                                      <p:to>
                                        <p:strVal val="visible"/>
                                      </p:to>
                                    </p:set>
                                    <p:anim calcmode="lin" valueType="num">
                                      <p:cBhvr additive="base">
                                        <p:cTn id="187" dur="500" fill="hold"/>
                                        <p:tgtEl>
                                          <p:spTgt spid="61"/>
                                        </p:tgtEl>
                                        <p:attrNameLst>
                                          <p:attrName>ppt_x</p:attrName>
                                        </p:attrNameLst>
                                      </p:cBhvr>
                                      <p:tavLst>
                                        <p:tav tm="0">
                                          <p:val>
                                            <p:strVal val="#ppt_x"/>
                                          </p:val>
                                        </p:tav>
                                        <p:tav tm="100000">
                                          <p:val>
                                            <p:strVal val="#ppt_x"/>
                                          </p:val>
                                        </p:tav>
                                      </p:tavLst>
                                    </p:anim>
                                    <p:anim calcmode="lin" valueType="num">
                                      <p:cBhvr additive="base">
                                        <p:cTn id="188" dur="500" fill="hold"/>
                                        <p:tgtEl>
                                          <p:spTgt spid="61"/>
                                        </p:tgtEl>
                                        <p:attrNameLst>
                                          <p:attrName>ppt_y</p:attrName>
                                        </p:attrNameLst>
                                      </p:cBhvr>
                                      <p:tavLst>
                                        <p:tav tm="0">
                                          <p:val>
                                            <p:strVal val="1+#ppt_h/2"/>
                                          </p:val>
                                        </p:tav>
                                        <p:tav tm="100000">
                                          <p:val>
                                            <p:strVal val="#ppt_y"/>
                                          </p:val>
                                        </p:tav>
                                      </p:tavLst>
                                    </p:anim>
                                  </p:childTnLst>
                                </p:cTn>
                              </p:par>
                              <p:par>
                                <p:cTn id="189" presetID="2" presetClass="entr" presetSubtype="4" fill="hold" grpId="0" nodeType="withEffect">
                                  <p:stCondLst>
                                    <p:cond delay="0"/>
                                  </p:stCondLst>
                                  <p:childTnLst>
                                    <p:set>
                                      <p:cBhvr>
                                        <p:cTn id="190" dur="1" fill="hold">
                                          <p:stCondLst>
                                            <p:cond delay="0"/>
                                          </p:stCondLst>
                                        </p:cTn>
                                        <p:tgtEl>
                                          <p:spTgt spid="67"/>
                                        </p:tgtEl>
                                        <p:attrNameLst>
                                          <p:attrName>style.visibility</p:attrName>
                                        </p:attrNameLst>
                                      </p:cBhvr>
                                      <p:to>
                                        <p:strVal val="visible"/>
                                      </p:to>
                                    </p:set>
                                    <p:anim calcmode="lin" valueType="num">
                                      <p:cBhvr additive="base">
                                        <p:cTn id="191" dur="500" fill="hold"/>
                                        <p:tgtEl>
                                          <p:spTgt spid="67"/>
                                        </p:tgtEl>
                                        <p:attrNameLst>
                                          <p:attrName>ppt_x</p:attrName>
                                        </p:attrNameLst>
                                      </p:cBhvr>
                                      <p:tavLst>
                                        <p:tav tm="0">
                                          <p:val>
                                            <p:strVal val="#ppt_x"/>
                                          </p:val>
                                        </p:tav>
                                        <p:tav tm="100000">
                                          <p:val>
                                            <p:strVal val="#ppt_x"/>
                                          </p:val>
                                        </p:tav>
                                      </p:tavLst>
                                    </p:anim>
                                    <p:anim calcmode="lin" valueType="num">
                                      <p:cBhvr additive="base">
                                        <p:cTn id="192" dur="500" fill="hold"/>
                                        <p:tgtEl>
                                          <p:spTgt spid="67"/>
                                        </p:tgtEl>
                                        <p:attrNameLst>
                                          <p:attrName>ppt_y</p:attrName>
                                        </p:attrNameLst>
                                      </p:cBhvr>
                                      <p:tavLst>
                                        <p:tav tm="0">
                                          <p:val>
                                            <p:strVal val="1+#ppt_h/2"/>
                                          </p:val>
                                        </p:tav>
                                        <p:tav tm="100000">
                                          <p:val>
                                            <p:strVal val="#ppt_y"/>
                                          </p:val>
                                        </p:tav>
                                      </p:tavLst>
                                    </p:anim>
                                  </p:childTnLst>
                                </p:cTn>
                              </p:par>
                              <p:par>
                                <p:cTn id="193" presetID="2" presetClass="entr" presetSubtype="4" fill="hold" grpId="0" nodeType="withEffect">
                                  <p:stCondLst>
                                    <p:cond delay="0"/>
                                  </p:stCondLst>
                                  <p:childTnLst>
                                    <p:set>
                                      <p:cBhvr>
                                        <p:cTn id="194" dur="1" fill="hold">
                                          <p:stCondLst>
                                            <p:cond delay="0"/>
                                          </p:stCondLst>
                                        </p:cTn>
                                        <p:tgtEl>
                                          <p:spTgt spid="75"/>
                                        </p:tgtEl>
                                        <p:attrNameLst>
                                          <p:attrName>style.visibility</p:attrName>
                                        </p:attrNameLst>
                                      </p:cBhvr>
                                      <p:to>
                                        <p:strVal val="visible"/>
                                      </p:to>
                                    </p:set>
                                    <p:anim calcmode="lin" valueType="num">
                                      <p:cBhvr additive="base">
                                        <p:cTn id="195" dur="500" fill="hold"/>
                                        <p:tgtEl>
                                          <p:spTgt spid="75"/>
                                        </p:tgtEl>
                                        <p:attrNameLst>
                                          <p:attrName>ppt_x</p:attrName>
                                        </p:attrNameLst>
                                      </p:cBhvr>
                                      <p:tavLst>
                                        <p:tav tm="0">
                                          <p:val>
                                            <p:strVal val="#ppt_x"/>
                                          </p:val>
                                        </p:tav>
                                        <p:tav tm="100000">
                                          <p:val>
                                            <p:strVal val="#ppt_x"/>
                                          </p:val>
                                        </p:tav>
                                      </p:tavLst>
                                    </p:anim>
                                    <p:anim calcmode="lin" valueType="num">
                                      <p:cBhvr additive="base">
                                        <p:cTn id="196" dur="500" fill="hold"/>
                                        <p:tgtEl>
                                          <p:spTgt spid="75"/>
                                        </p:tgtEl>
                                        <p:attrNameLst>
                                          <p:attrName>ppt_y</p:attrName>
                                        </p:attrNameLst>
                                      </p:cBhvr>
                                      <p:tavLst>
                                        <p:tav tm="0">
                                          <p:val>
                                            <p:strVal val="1+#ppt_h/2"/>
                                          </p:val>
                                        </p:tav>
                                        <p:tav tm="100000">
                                          <p:val>
                                            <p:strVal val="#ppt_y"/>
                                          </p:val>
                                        </p:tav>
                                      </p:tavLst>
                                    </p:anim>
                                  </p:childTnLst>
                                </p:cTn>
                              </p:par>
                              <p:par>
                                <p:cTn id="197" presetID="2" presetClass="entr" presetSubtype="4" fill="hold" nodeType="withEffect">
                                  <p:stCondLst>
                                    <p:cond delay="0"/>
                                  </p:stCondLst>
                                  <p:childTnLst>
                                    <p:set>
                                      <p:cBhvr>
                                        <p:cTn id="198" dur="1" fill="hold">
                                          <p:stCondLst>
                                            <p:cond delay="0"/>
                                          </p:stCondLst>
                                        </p:cTn>
                                        <p:tgtEl>
                                          <p:spTgt spid="14"/>
                                        </p:tgtEl>
                                        <p:attrNameLst>
                                          <p:attrName>style.visibility</p:attrName>
                                        </p:attrNameLst>
                                      </p:cBhvr>
                                      <p:to>
                                        <p:strVal val="visible"/>
                                      </p:to>
                                    </p:set>
                                    <p:anim calcmode="lin" valueType="num">
                                      <p:cBhvr additive="base">
                                        <p:cTn id="199" dur="500" fill="hold"/>
                                        <p:tgtEl>
                                          <p:spTgt spid="14"/>
                                        </p:tgtEl>
                                        <p:attrNameLst>
                                          <p:attrName>ppt_x</p:attrName>
                                        </p:attrNameLst>
                                      </p:cBhvr>
                                      <p:tavLst>
                                        <p:tav tm="0">
                                          <p:val>
                                            <p:strVal val="#ppt_x"/>
                                          </p:val>
                                        </p:tav>
                                        <p:tav tm="100000">
                                          <p:val>
                                            <p:strVal val="#ppt_x"/>
                                          </p:val>
                                        </p:tav>
                                      </p:tavLst>
                                    </p:anim>
                                    <p:anim calcmode="lin" valueType="num">
                                      <p:cBhvr additive="base">
                                        <p:cTn id="200" dur="500" fill="hold"/>
                                        <p:tgtEl>
                                          <p:spTgt spid="14"/>
                                        </p:tgtEl>
                                        <p:attrNameLst>
                                          <p:attrName>ppt_y</p:attrName>
                                        </p:attrNameLst>
                                      </p:cBhvr>
                                      <p:tavLst>
                                        <p:tav tm="0">
                                          <p:val>
                                            <p:strVal val="1+#ppt_h/2"/>
                                          </p:val>
                                        </p:tav>
                                        <p:tav tm="100000">
                                          <p:val>
                                            <p:strVal val="#ppt_y"/>
                                          </p:val>
                                        </p:tav>
                                      </p:tavLst>
                                    </p:anim>
                                  </p:childTnLst>
                                </p:cTn>
                              </p:par>
                              <p:par>
                                <p:cTn id="201" presetID="2" presetClass="entr" presetSubtype="4" fill="hold" nodeType="withEffect">
                                  <p:stCondLst>
                                    <p:cond delay="0"/>
                                  </p:stCondLst>
                                  <p:childTnLst>
                                    <p:set>
                                      <p:cBhvr>
                                        <p:cTn id="202" dur="1" fill="hold">
                                          <p:stCondLst>
                                            <p:cond delay="0"/>
                                          </p:stCondLst>
                                        </p:cTn>
                                        <p:tgtEl>
                                          <p:spTgt spid="60"/>
                                        </p:tgtEl>
                                        <p:attrNameLst>
                                          <p:attrName>style.visibility</p:attrName>
                                        </p:attrNameLst>
                                      </p:cBhvr>
                                      <p:to>
                                        <p:strVal val="visible"/>
                                      </p:to>
                                    </p:set>
                                    <p:anim calcmode="lin" valueType="num">
                                      <p:cBhvr additive="base">
                                        <p:cTn id="203" dur="500" fill="hold"/>
                                        <p:tgtEl>
                                          <p:spTgt spid="60"/>
                                        </p:tgtEl>
                                        <p:attrNameLst>
                                          <p:attrName>ppt_x</p:attrName>
                                        </p:attrNameLst>
                                      </p:cBhvr>
                                      <p:tavLst>
                                        <p:tav tm="0">
                                          <p:val>
                                            <p:strVal val="#ppt_x"/>
                                          </p:val>
                                        </p:tav>
                                        <p:tav tm="100000">
                                          <p:val>
                                            <p:strVal val="#ppt_x"/>
                                          </p:val>
                                        </p:tav>
                                      </p:tavLst>
                                    </p:anim>
                                    <p:anim calcmode="lin" valueType="num">
                                      <p:cBhvr additive="base">
                                        <p:cTn id="204"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205" fill="hold">
                      <p:stCondLst>
                        <p:cond delay="indefinite"/>
                      </p:stCondLst>
                      <p:childTnLst>
                        <p:par>
                          <p:cTn id="206" fill="hold">
                            <p:stCondLst>
                              <p:cond delay="0"/>
                            </p:stCondLst>
                            <p:childTnLst>
                              <p:par>
                                <p:cTn id="207" presetID="2" presetClass="entr" presetSubtype="4" fill="hold" grpId="0" nodeType="clickEffect">
                                  <p:stCondLst>
                                    <p:cond delay="0"/>
                                  </p:stCondLst>
                                  <p:childTnLst>
                                    <p:set>
                                      <p:cBhvr>
                                        <p:cTn id="208" dur="1" fill="hold">
                                          <p:stCondLst>
                                            <p:cond delay="0"/>
                                          </p:stCondLst>
                                        </p:cTn>
                                        <p:tgtEl>
                                          <p:spTgt spid="23"/>
                                        </p:tgtEl>
                                        <p:attrNameLst>
                                          <p:attrName>style.visibility</p:attrName>
                                        </p:attrNameLst>
                                      </p:cBhvr>
                                      <p:to>
                                        <p:strVal val="visible"/>
                                      </p:to>
                                    </p:set>
                                    <p:anim calcmode="lin" valueType="num">
                                      <p:cBhvr additive="base">
                                        <p:cTn id="209" dur="500" fill="hold"/>
                                        <p:tgtEl>
                                          <p:spTgt spid="23"/>
                                        </p:tgtEl>
                                        <p:attrNameLst>
                                          <p:attrName>ppt_x</p:attrName>
                                        </p:attrNameLst>
                                      </p:cBhvr>
                                      <p:tavLst>
                                        <p:tav tm="0">
                                          <p:val>
                                            <p:strVal val="#ppt_x"/>
                                          </p:val>
                                        </p:tav>
                                        <p:tav tm="100000">
                                          <p:val>
                                            <p:strVal val="#ppt_x"/>
                                          </p:val>
                                        </p:tav>
                                      </p:tavLst>
                                    </p:anim>
                                    <p:anim calcmode="lin" valueType="num">
                                      <p:cBhvr additive="base">
                                        <p:cTn id="210" dur="500" fill="hold"/>
                                        <p:tgtEl>
                                          <p:spTgt spid="23"/>
                                        </p:tgtEl>
                                        <p:attrNameLst>
                                          <p:attrName>ppt_y</p:attrName>
                                        </p:attrNameLst>
                                      </p:cBhvr>
                                      <p:tavLst>
                                        <p:tav tm="0">
                                          <p:val>
                                            <p:strVal val="1+#ppt_h/2"/>
                                          </p:val>
                                        </p:tav>
                                        <p:tav tm="100000">
                                          <p:val>
                                            <p:strVal val="#ppt_y"/>
                                          </p:val>
                                        </p:tav>
                                      </p:tavLst>
                                    </p:anim>
                                  </p:childTnLst>
                                </p:cTn>
                              </p:par>
                              <p:par>
                                <p:cTn id="211" presetID="2" presetClass="entr" presetSubtype="4" fill="hold" grpId="0" nodeType="withEffect">
                                  <p:stCondLst>
                                    <p:cond delay="0"/>
                                  </p:stCondLst>
                                  <p:childTnLst>
                                    <p:set>
                                      <p:cBhvr>
                                        <p:cTn id="212" dur="1" fill="hold">
                                          <p:stCondLst>
                                            <p:cond delay="0"/>
                                          </p:stCondLst>
                                        </p:cTn>
                                        <p:tgtEl>
                                          <p:spTgt spid="57"/>
                                        </p:tgtEl>
                                        <p:attrNameLst>
                                          <p:attrName>style.visibility</p:attrName>
                                        </p:attrNameLst>
                                      </p:cBhvr>
                                      <p:to>
                                        <p:strVal val="visible"/>
                                      </p:to>
                                    </p:set>
                                    <p:anim calcmode="lin" valueType="num">
                                      <p:cBhvr additive="base">
                                        <p:cTn id="213" dur="500" fill="hold"/>
                                        <p:tgtEl>
                                          <p:spTgt spid="57"/>
                                        </p:tgtEl>
                                        <p:attrNameLst>
                                          <p:attrName>ppt_x</p:attrName>
                                        </p:attrNameLst>
                                      </p:cBhvr>
                                      <p:tavLst>
                                        <p:tav tm="0">
                                          <p:val>
                                            <p:strVal val="#ppt_x"/>
                                          </p:val>
                                        </p:tav>
                                        <p:tav tm="100000">
                                          <p:val>
                                            <p:strVal val="#ppt_x"/>
                                          </p:val>
                                        </p:tav>
                                      </p:tavLst>
                                    </p:anim>
                                    <p:anim calcmode="lin" valueType="num">
                                      <p:cBhvr additive="base">
                                        <p:cTn id="214" dur="500" fill="hold"/>
                                        <p:tgtEl>
                                          <p:spTgt spid="57"/>
                                        </p:tgtEl>
                                        <p:attrNameLst>
                                          <p:attrName>ppt_y</p:attrName>
                                        </p:attrNameLst>
                                      </p:cBhvr>
                                      <p:tavLst>
                                        <p:tav tm="0">
                                          <p:val>
                                            <p:strVal val="1+#ppt_h/2"/>
                                          </p:val>
                                        </p:tav>
                                        <p:tav tm="100000">
                                          <p:val>
                                            <p:strVal val="#ppt_y"/>
                                          </p:val>
                                        </p:tav>
                                      </p:tavLst>
                                    </p:anim>
                                  </p:childTnLst>
                                </p:cTn>
                              </p:par>
                              <p:par>
                                <p:cTn id="215" presetID="2" presetClass="entr" presetSubtype="4" fill="hold" grpId="0" nodeType="withEffect">
                                  <p:stCondLst>
                                    <p:cond delay="0"/>
                                  </p:stCondLst>
                                  <p:childTnLst>
                                    <p:set>
                                      <p:cBhvr>
                                        <p:cTn id="216" dur="1" fill="hold">
                                          <p:stCondLst>
                                            <p:cond delay="0"/>
                                          </p:stCondLst>
                                        </p:cTn>
                                        <p:tgtEl>
                                          <p:spTgt spid="12"/>
                                        </p:tgtEl>
                                        <p:attrNameLst>
                                          <p:attrName>style.visibility</p:attrName>
                                        </p:attrNameLst>
                                      </p:cBhvr>
                                      <p:to>
                                        <p:strVal val="visible"/>
                                      </p:to>
                                    </p:set>
                                    <p:anim calcmode="lin" valueType="num">
                                      <p:cBhvr additive="base">
                                        <p:cTn id="217" dur="500" fill="hold"/>
                                        <p:tgtEl>
                                          <p:spTgt spid="12"/>
                                        </p:tgtEl>
                                        <p:attrNameLst>
                                          <p:attrName>ppt_x</p:attrName>
                                        </p:attrNameLst>
                                      </p:cBhvr>
                                      <p:tavLst>
                                        <p:tav tm="0">
                                          <p:val>
                                            <p:strVal val="#ppt_x"/>
                                          </p:val>
                                        </p:tav>
                                        <p:tav tm="100000">
                                          <p:val>
                                            <p:strVal val="#ppt_x"/>
                                          </p:val>
                                        </p:tav>
                                      </p:tavLst>
                                    </p:anim>
                                    <p:anim calcmode="lin" valueType="num">
                                      <p:cBhvr additive="base">
                                        <p:cTn id="2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9" fill="hold">
                      <p:stCondLst>
                        <p:cond delay="indefinite"/>
                      </p:stCondLst>
                      <p:childTnLst>
                        <p:par>
                          <p:cTn id="220" fill="hold">
                            <p:stCondLst>
                              <p:cond delay="0"/>
                            </p:stCondLst>
                            <p:childTnLst>
                              <p:par>
                                <p:cTn id="221" presetID="2" presetClass="entr" presetSubtype="4" fill="hold" grpId="0" nodeType="clickEffect">
                                  <p:stCondLst>
                                    <p:cond delay="0"/>
                                  </p:stCondLst>
                                  <p:childTnLst>
                                    <p:set>
                                      <p:cBhvr>
                                        <p:cTn id="222" dur="1" fill="hold">
                                          <p:stCondLst>
                                            <p:cond delay="0"/>
                                          </p:stCondLst>
                                        </p:cTn>
                                        <p:tgtEl>
                                          <p:spTgt spid="8"/>
                                        </p:tgtEl>
                                        <p:attrNameLst>
                                          <p:attrName>style.visibility</p:attrName>
                                        </p:attrNameLst>
                                      </p:cBhvr>
                                      <p:to>
                                        <p:strVal val="visible"/>
                                      </p:to>
                                    </p:set>
                                    <p:anim calcmode="lin" valueType="num">
                                      <p:cBhvr additive="base">
                                        <p:cTn id="223" dur="500" fill="hold"/>
                                        <p:tgtEl>
                                          <p:spTgt spid="8"/>
                                        </p:tgtEl>
                                        <p:attrNameLst>
                                          <p:attrName>ppt_x</p:attrName>
                                        </p:attrNameLst>
                                      </p:cBhvr>
                                      <p:tavLst>
                                        <p:tav tm="0">
                                          <p:val>
                                            <p:strVal val="#ppt_x"/>
                                          </p:val>
                                        </p:tav>
                                        <p:tav tm="100000">
                                          <p:val>
                                            <p:strVal val="#ppt_x"/>
                                          </p:val>
                                        </p:tav>
                                      </p:tavLst>
                                    </p:anim>
                                    <p:anim calcmode="lin" valueType="num">
                                      <p:cBhvr additive="base">
                                        <p:cTn id="224" dur="500" fill="hold"/>
                                        <p:tgtEl>
                                          <p:spTgt spid="8"/>
                                        </p:tgtEl>
                                        <p:attrNameLst>
                                          <p:attrName>ppt_y</p:attrName>
                                        </p:attrNameLst>
                                      </p:cBhvr>
                                      <p:tavLst>
                                        <p:tav tm="0">
                                          <p:val>
                                            <p:strVal val="1+#ppt_h/2"/>
                                          </p:val>
                                        </p:tav>
                                        <p:tav tm="100000">
                                          <p:val>
                                            <p:strVal val="#ppt_y"/>
                                          </p:val>
                                        </p:tav>
                                      </p:tavLst>
                                    </p:anim>
                                  </p:childTnLst>
                                </p:cTn>
                              </p:par>
                              <p:par>
                                <p:cTn id="225" presetID="2" presetClass="entr" presetSubtype="4" fill="hold" grpId="0" nodeType="withEffect">
                                  <p:stCondLst>
                                    <p:cond delay="0"/>
                                  </p:stCondLst>
                                  <p:childTnLst>
                                    <p:set>
                                      <p:cBhvr>
                                        <p:cTn id="226" dur="1" fill="hold">
                                          <p:stCondLst>
                                            <p:cond delay="0"/>
                                          </p:stCondLst>
                                        </p:cTn>
                                        <p:tgtEl>
                                          <p:spTgt spid="6"/>
                                        </p:tgtEl>
                                        <p:attrNameLst>
                                          <p:attrName>style.visibility</p:attrName>
                                        </p:attrNameLst>
                                      </p:cBhvr>
                                      <p:to>
                                        <p:strVal val="visible"/>
                                      </p:to>
                                    </p:set>
                                    <p:anim calcmode="lin" valueType="num">
                                      <p:cBhvr additive="base">
                                        <p:cTn id="227" dur="500" fill="hold"/>
                                        <p:tgtEl>
                                          <p:spTgt spid="6"/>
                                        </p:tgtEl>
                                        <p:attrNameLst>
                                          <p:attrName>ppt_x</p:attrName>
                                        </p:attrNameLst>
                                      </p:cBhvr>
                                      <p:tavLst>
                                        <p:tav tm="0">
                                          <p:val>
                                            <p:strVal val="#ppt_x"/>
                                          </p:val>
                                        </p:tav>
                                        <p:tav tm="100000">
                                          <p:val>
                                            <p:strVal val="#ppt_x"/>
                                          </p:val>
                                        </p:tav>
                                      </p:tavLst>
                                    </p:anim>
                                    <p:anim calcmode="lin" valueType="num">
                                      <p:cBhvr additive="base">
                                        <p:cTn id="2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9" fill="hold">
                      <p:stCondLst>
                        <p:cond delay="indefinite"/>
                      </p:stCondLst>
                      <p:childTnLst>
                        <p:par>
                          <p:cTn id="230" fill="hold">
                            <p:stCondLst>
                              <p:cond delay="0"/>
                            </p:stCondLst>
                            <p:childTnLst>
                              <p:par>
                                <p:cTn id="231" presetID="2" presetClass="entr" presetSubtype="4" fill="hold" nodeType="clickEffect">
                                  <p:stCondLst>
                                    <p:cond delay="0"/>
                                  </p:stCondLst>
                                  <p:childTnLst>
                                    <p:set>
                                      <p:cBhvr>
                                        <p:cTn id="232" dur="1" fill="hold">
                                          <p:stCondLst>
                                            <p:cond delay="0"/>
                                          </p:stCondLst>
                                        </p:cTn>
                                        <p:tgtEl>
                                          <p:spTgt spid="78"/>
                                        </p:tgtEl>
                                        <p:attrNameLst>
                                          <p:attrName>style.visibility</p:attrName>
                                        </p:attrNameLst>
                                      </p:cBhvr>
                                      <p:to>
                                        <p:strVal val="visible"/>
                                      </p:to>
                                    </p:set>
                                    <p:anim calcmode="lin" valueType="num">
                                      <p:cBhvr additive="base">
                                        <p:cTn id="233" dur="500" fill="hold"/>
                                        <p:tgtEl>
                                          <p:spTgt spid="78"/>
                                        </p:tgtEl>
                                        <p:attrNameLst>
                                          <p:attrName>ppt_x</p:attrName>
                                        </p:attrNameLst>
                                      </p:cBhvr>
                                      <p:tavLst>
                                        <p:tav tm="0">
                                          <p:val>
                                            <p:strVal val="#ppt_x"/>
                                          </p:val>
                                        </p:tav>
                                        <p:tav tm="100000">
                                          <p:val>
                                            <p:strVal val="#ppt_x"/>
                                          </p:val>
                                        </p:tav>
                                      </p:tavLst>
                                    </p:anim>
                                    <p:anim calcmode="lin" valueType="num">
                                      <p:cBhvr additive="base">
                                        <p:cTn id="234" dur="500" fill="hold"/>
                                        <p:tgtEl>
                                          <p:spTgt spid="78"/>
                                        </p:tgtEl>
                                        <p:attrNameLst>
                                          <p:attrName>ppt_y</p:attrName>
                                        </p:attrNameLst>
                                      </p:cBhvr>
                                      <p:tavLst>
                                        <p:tav tm="0">
                                          <p:val>
                                            <p:strVal val="1+#ppt_h/2"/>
                                          </p:val>
                                        </p:tav>
                                        <p:tav tm="100000">
                                          <p:val>
                                            <p:strVal val="#ppt_y"/>
                                          </p:val>
                                        </p:tav>
                                      </p:tavLst>
                                    </p:anim>
                                  </p:childTnLst>
                                </p:cTn>
                              </p:par>
                              <p:par>
                                <p:cTn id="235" presetID="2" presetClass="entr" presetSubtype="4" fill="hold" nodeType="withEffect">
                                  <p:stCondLst>
                                    <p:cond delay="0"/>
                                  </p:stCondLst>
                                  <p:childTnLst>
                                    <p:set>
                                      <p:cBhvr>
                                        <p:cTn id="236" dur="1" fill="hold">
                                          <p:stCondLst>
                                            <p:cond delay="0"/>
                                          </p:stCondLst>
                                        </p:cTn>
                                        <p:tgtEl>
                                          <p:spTgt spid="11"/>
                                        </p:tgtEl>
                                        <p:attrNameLst>
                                          <p:attrName>style.visibility</p:attrName>
                                        </p:attrNameLst>
                                      </p:cBhvr>
                                      <p:to>
                                        <p:strVal val="visible"/>
                                      </p:to>
                                    </p:set>
                                    <p:anim calcmode="lin" valueType="num">
                                      <p:cBhvr additive="base">
                                        <p:cTn id="237" dur="500" fill="hold"/>
                                        <p:tgtEl>
                                          <p:spTgt spid="11"/>
                                        </p:tgtEl>
                                        <p:attrNameLst>
                                          <p:attrName>ppt_x</p:attrName>
                                        </p:attrNameLst>
                                      </p:cBhvr>
                                      <p:tavLst>
                                        <p:tav tm="0">
                                          <p:val>
                                            <p:strVal val="#ppt_x"/>
                                          </p:val>
                                        </p:tav>
                                        <p:tav tm="100000">
                                          <p:val>
                                            <p:strVal val="#ppt_x"/>
                                          </p:val>
                                        </p:tav>
                                      </p:tavLst>
                                    </p:anim>
                                    <p:anim calcmode="lin" valueType="num">
                                      <p:cBhvr additive="base">
                                        <p:cTn id="238" dur="500" fill="hold"/>
                                        <p:tgtEl>
                                          <p:spTgt spid="11"/>
                                        </p:tgtEl>
                                        <p:attrNameLst>
                                          <p:attrName>ppt_y</p:attrName>
                                        </p:attrNameLst>
                                      </p:cBhvr>
                                      <p:tavLst>
                                        <p:tav tm="0">
                                          <p:val>
                                            <p:strVal val="1+#ppt_h/2"/>
                                          </p:val>
                                        </p:tav>
                                        <p:tav tm="100000">
                                          <p:val>
                                            <p:strVal val="#ppt_y"/>
                                          </p:val>
                                        </p:tav>
                                      </p:tavLst>
                                    </p:anim>
                                  </p:childTnLst>
                                </p:cTn>
                              </p:par>
                              <p:par>
                                <p:cTn id="239" presetID="2" presetClass="entr" presetSubtype="4" fill="hold" grpId="0" nodeType="withEffect">
                                  <p:stCondLst>
                                    <p:cond delay="0"/>
                                  </p:stCondLst>
                                  <p:childTnLst>
                                    <p:set>
                                      <p:cBhvr>
                                        <p:cTn id="240" dur="1" fill="hold">
                                          <p:stCondLst>
                                            <p:cond delay="0"/>
                                          </p:stCondLst>
                                        </p:cTn>
                                        <p:tgtEl>
                                          <p:spTgt spid="94"/>
                                        </p:tgtEl>
                                        <p:attrNameLst>
                                          <p:attrName>style.visibility</p:attrName>
                                        </p:attrNameLst>
                                      </p:cBhvr>
                                      <p:to>
                                        <p:strVal val="visible"/>
                                      </p:to>
                                    </p:set>
                                    <p:anim calcmode="lin" valueType="num">
                                      <p:cBhvr additive="base">
                                        <p:cTn id="241" dur="500" fill="hold"/>
                                        <p:tgtEl>
                                          <p:spTgt spid="94"/>
                                        </p:tgtEl>
                                        <p:attrNameLst>
                                          <p:attrName>ppt_x</p:attrName>
                                        </p:attrNameLst>
                                      </p:cBhvr>
                                      <p:tavLst>
                                        <p:tav tm="0">
                                          <p:val>
                                            <p:strVal val="#ppt_x"/>
                                          </p:val>
                                        </p:tav>
                                        <p:tav tm="100000">
                                          <p:val>
                                            <p:strVal val="#ppt_x"/>
                                          </p:val>
                                        </p:tav>
                                      </p:tavLst>
                                    </p:anim>
                                    <p:anim calcmode="lin" valueType="num">
                                      <p:cBhvr additive="base">
                                        <p:cTn id="242"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243" fill="hold">
                      <p:stCondLst>
                        <p:cond delay="indefinite"/>
                      </p:stCondLst>
                      <p:childTnLst>
                        <p:par>
                          <p:cTn id="244" fill="hold">
                            <p:stCondLst>
                              <p:cond delay="0"/>
                            </p:stCondLst>
                            <p:childTnLst>
                              <p:par>
                                <p:cTn id="245" presetID="2" presetClass="entr" presetSubtype="4" fill="hold" nodeType="clickEffect">
                                  <p:stCondLst>
                                    <p:cond delay="0"/>
                                  </p:stCondLst>
                                  <p:childTnLst>
                                    <p:set>
                                      <p:cBhvr>
                                        <p:cTn id="246" dur="1" fill="hold">
                                          <p:stCondLst>
                                            <p:cond delay="0"/>
                                          </p:stCondLst>
                                        </p:cTn>
                                        <p:tgtEl>
                                          <p:spTgt spid="91"/>
                                        </p:tgtEl>
                                        <p:attrNameLst>
                                          <p:attrName>style.visibility</p:attrName>
                                        </p:attrNameLst>
                                      </p:cBhvr>
                                      <p:to>
                                        <p:strVal val="visible"/>
                                      </p:to>
                                    </p:set>
                                    <p:anim calcmode="lin" valueType="num">
                                      <p:cBhvr additive="base">
                                        <p:cTn id="247" dur="500" fill="hold"/>
                                        <p:tgtEl>
                                          <p:spTgt spid="91"/>
                                        </p:tgtEl>
                                        <p:attrNameLst>
                                          <p:attrName>ppt_x</p:attrName>
                                        </p:attrNameLst>
                                      </p:cBhvr>
                                      <p:tavLst>
                                        <p:tav tm="0">
                                          <p:val>
                                            <p:strVal val="#ppt_x"/>
                                          </p:val>
                                        </p:tav>
                                        <p:tav tm="100000">
                                          <p:val>
                                            <p:strVal val="#ppt_x"/>
                                          </p:val>
                                        </p:tav>
                                      </p:tavLst>
                                    </p:anim>
                                    <p:anim calcmode="lin" valueType="num">
                                      <p:cBhvr additive="base">
                                        <p:cTn id="248" dur="500" fill="hold"/>
                                        <p:tgtEl>
                                          <p:spTgt spid="91"/>
                                        </p:tgtEl>
                                        <p:attrNameLst>
                                          <p:attrName>ppt_y</p:attrName>
                                        </p:attrNameLst>
                                      </p:cBhvr>
                                      <p:tavLst>
                                        <p:tav tm="0">
                                          <p:val>
                                            <p:strVal val="1+#ppt_h/2"/>
                                          </p:val>
                                        </p:tav>
                                        <p:tav tm="100000">
                                          <p:val>
                                            <p:strVal val="#ppt_y"/>
                                          </p:val>
                                        </p:tav>
                                      </p:tavLst>
                                    </p:anim>
                                  </p:childTnLst>
                                </p:cTn>
                              </p:par>
                              <p:par>
                                <p:cTn id="249" presetID="2" presetClass="entr" presetSubtype="4" fill="hold" nodeType="withEffect">
                                  <p:stCondLst>
                                    <p:cond delay="0"/>
                                  </p:stCondLst>
                                  <p:childTnLst>
                                    <p:set>
                                      <p:cBhvr>
                                        <p:cTn id="250" dur="1" fill="hold">
                                          <p:stCondLst>
                                            <p:cond delay="0"/>
                                          </p:stCondLst>
                                        </p:cTn>
                                        <p:tgtEl>
                                          <p:spTgt spid="92"/>
                                        </p:tgtEl>
                                        <p:attrNameLst>
                                          <p:attrName>style.visibility</p:attrName>
                                        </p:attrNameLst>
                                      </p:cBhvr>
                                      <p:to>
                                        <p:strVal val="visible"/>
                                      </p:to>
                                    </p:set>
                                    <p:anim calcmode="lin" valueType="num">
                                      <p:cBhvr additive="base">
                                        <p:cTn id="251" dur="500" fill="hold"/>
                                        <p:tgtEl>
                                          <p:spTgt spid="92"/>
                                        </p:tgtEl>
                                        <p:attrNameLst>
                                          <p:attrName>ppt_x</p:attrName>
                                        </p:attrNameLst>
                                      </p:cBhvr>
                                      <p:tavLst>
                                        <p:tav tm="0">
                                          <p:val>
                                            <p:strVal val="#ppt_x"/>
                                          </p:val>
                                        </p:tav>
                                        <p:tav tm="100000">
                                          <p:val>
                                            <p:strVal val="#ppt_x"/>
                                          </p:val>
                                        </p:tav>
                                      </p:tavLst>
                                    </p:anim>
                                    <p:anim calcmode="lin" valueType="num">
                                      <p:cBhvr additive="base">
                                        <p:cTn id="252"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253" fill="hold">
                      <p:stCondLst>
                        <p:cond delay="indefinite"/>
                      </p:stCondLst>
                      <p:childTnLst>
                        <p:par>
                          <p:cTn id="254" fill="hold">
                            <p:stCondLst>
                              <p:cond delay="0"/>
                            </p:stCondLst>
                            <p:childTnLst>
                              <p:par>
                                <p:cTn id="255" presetID="2" presetClass="entr" presetSubtype="4" fill="hold" grpId="0" nodeType="clickEffect">
                                  <p:stCondLst>
                                    <p:cond delay="0"/>
                                  </p:stCondLst>
                                  <p:childTnLst>
                                    <p:set>
                                      <p:cBhvr>
                                        <p:cTn id="256" dur="1" fill="hold">
                                          <p:stCondLst>
                                            <p:cond delay="0"/>
                                          </p:stCondLst>
                                        </p:cTn>
                                        <p:tgtEl>
                                          <p:spTgt spid="66"/>
                                        </p:tgtEl>
                                        <p:attrNameLst>
                                          <p:attrName>style.visibility</p:attrName>
                                        </p:attrNameLst>
                                      </p:cBhvr>
                                      <p:to>
                                        <p:strVal val="visible"/>
                                      </p:to>
                                    </p:set>
                                    <p:anim calcmode="lin" valueType="num">
                                      <p:cBhvr additive="base">
                                        <p:cTn id="257" dur="500" fill="hold"/>
                                        <p:tgtEl>
                                          <p:spTgt spid="66"/>
                                        </p:tgtEl>
                                        <p:attrNameLst>
                                          <p:attrName>ppt_x</p:attrName>
                                        </p:attrNameLst>
                                      </p:cBhvr>
                                      <p:tavLst>
                                        <p:tav tm="0">
                                          <p:val>
                                            <p:strVal val="#ppt_x"/>
                                          </p:val>
                                        </p:tav>
                                        <p:tav tm="100000">
                                          <p:val>
                                            <p:strVal val="#ppt_x"/>
                                          </p:val>
                                        </p:tav>
                                      </p:tavLst>
                                    </p:anim>
                                    <p:anim calcmode="lin" valueType="num">
                                      <p:cBhvr additive="base">
                                        <p:cTn id="258"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259" fill="hold">
                      <p:stCondLst>
                        <p:cond delay="indefinite"/>
                      </p:stCondLst>
                      <p:childTnLst>
                        <p:par>
                          <p:cTn id="260" fill="hold">
                            <p:stCondLst>
                              <p:cond delay="0"/>
                            </p:stCondLst>
                            <p:childTnLst>
                              <p:par>
                                <p:cTn id="261" presetID="2" presetClass="entr" presetSubtype="4" fill="hold" grpId="0" nodeType="clickEffect">
                                  <p:stCondLst>
                                    <p:cond delay="0"/>
                                  </p:stCondLst>
                                  <p:childTnLst>
                                    <p:set>
                                      <p:cBhvr>
                                        <p:cTn id="262" dur="1" fill="hold">
                                          <p:stCondLst>
                                            <p:cond delay="0"/>
                                          </p:stCondLst>
                                        </p:cTn>
                                        <p:tgtEl>
                                          <p:spTgt spid="15"/>
                                        </p:tgtEl>
                                        <p:attrNameLst>
                                          <p:attrName>style.visibility</p:attrName>
                                        </p:attrNameLst>
                                      </p:cBhvr>
                                      <p:to>
                                        <p:strVal val="visible"/>
                                      </p:to>
                                    </p:set>
                                    <p:anim calcmode="lin" valueType="num">
                                      <p:cBhvr additive="base">
                                        <p:cTn id="263" dur="500" fill="hold"/>
                                        <p:tgtEl>
                                          <p:spTgt spid="15"/>
                                        </p:tgtEl>
                                        <p:attrNameLst>
                                          <p:attrName>ppt_x</p:attrName>
                                        </p:attrNameLst>
                                      </p:cBhvr>
                                      <p:tavLst>
                                        <p:tav tm="0">
                                          <p:val>
                                            <p:strVal val="#ppt_x"/>
                                          </p:val>
                                        </p:tav>
                                        <p:tav tm="100000">
                                          <p:val>
                                            <p:strVal val="#ppt_x"/>
                                          </p:val>
                                        </p:tav>
                                      </p:tavLst>
                                    </p:anim>
                                    <p:anim calcmode="lin" valueType="num">
                                      <p:cBhvr additive="base">
                                        <p:cTn id="264" dur="500" fill="hold"/>
                                        <p:tgtEl>
                                          <p:spTgt spid="15"/>
                                        </p:tgtEl>
                                        <p:attrNameLst>
                                          <p:attrName>ppt_y</p:attrName>
                                        </p:attrNameLst>
                                      </p:cBhvr>
                                      <p:tavLst>
                                        <p:tav tm="0">
                                          <p:val>
                                            <p:strVal val="1+#ppt_h/2"/>
                                          </p:val>
                                        </p:tav>
                                        <p:tav tm="100000">
                                          <p:val>
                                            <p:strVal val="#ppt_y"/>
                                          </p:val>
                                        </p:tav>
                                      </p:tavLst>
                                    </p:anim>
                                  </p:childTnLst>
                                </p:cTn>
                              </p:par>
                              <p:par>
                                <p:cTn id="265" presetID="2" presetClass="entr" presetSubtype="4" fill="hold" nodeType="withEffect">
                                  <p:stCondLst>
                                    <p:cond delay="0"/>
                                  </p:stCondLst>
                                  <p:childTnLst>
                                    <p:set>
                                      <p:cBhvr>
                                        <p:cTn id="266" dur="1" fill="hold">
                                          <p:stCondLst>
                                            <p:cond delay="0"/>
                                          </p:stCondLst>
                                        </p:cTn>
                                        <p:tgtEl>
                                          <p:spTgt spid="16"/>
                                        </p:tgtEl>
                                        <p:attrNameLst>
                                          <p:attrName>style.visibility</p:attrName>
                                        </p:attrNameLst>
                                      </p:cBhvr>
                                      <p:to>
                                        <p:strVal val="visible"/>
                                      </p:to>
                                    </p:set>
                                    <p:anim calcmode="lin" valueType="num">
                                      <p:cBhvr additive="base">
                                        <p:cTn id="267" dur="500" fill="hold"/>
                                        <p:tgtEl>
                                          <p:spTgt spid="16"/>
                                        </p:tgtEl>
                                        <p:attrNameLst>
                                          <p:attrName>ppt_x</p:attrName>
                                        </p:attrNameLst>
                                      </p:cBhvr>
                                      <p:tavLst>
                                        <p:tav tm="0">
                                          <p:val>
                                            <p:strVal val="#ppt_x"/>
                                          </p:val>
                                        </p:tav>
                                        <p:tav tm="100000">
                                          <p:val>
                                            <p:strVal val="#ppt_x"/>
                                          </p:val>
                                        </p:tav>
                                      </p:tavLst>
                                    </p:anim>
                                    <p:anim calcmode="lin" valueType="num">
                                      <p:cBhvr additive="base">
                                        <p:cTn id="26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69" fill="hold">
                      <p:stCondLst>
                        <p:cond delay="indefinite"/>
                      </p:stCondLst>
                      <p:childTnLst>
                        <p:par>
                          <p:cTn id="270" fill="hold">
                            <p:stCondLst>
                              <p:cond delay="0"/>
                            </p:stCondLst>
                            <p:childTnLst>
                              <p:par>
                                <p:cTn id="271" presetID="2" presetClass="entr" presetSubtype="4" fill="hold" grpId="0" nodeType="clickEffect">
                                  <p:stCondLst>
                                    <p:cond delay="0"/>
                                  </p:stCondLst>
                                  <p:childTnLst>
                                    <p:set>
                                      <p:cBhvr>
                                        <p:cTn id="272" dur="1" fill="hold">
                                          <p:stCondLst>
                                            <p:cond delay="0"/>
                                          </p:stCondLst>
                                        </p:cTn>
                                        <p:tgtEl>
                                          <p:spTgt spid="2"/>
                                        </p:tgtEl>
                                        <p:attrNameLst>
                                          <p:attrName>style.visibility</p:attrName>
                                        </p:attrNameLst>
                                      </p:cBhvr>
                                      <p:to>
                                        <p:strVal val="visible"/>
                                      </p:to>
                                    </p:set>
                                    <p:anim calcmode="lin" valueType="num">
                                      <p:cBhvr additive="base">
                                        <p:cTn id="273" dur="500" fill="hold"/>
                                        <p:tgtEl>
                                          <p:spTgt spid="2"/>
                                        </p:tgtEl>
                                        <p:attrNameLst>
                                          <p:attrName>ppt_x</p:attrName>
                                        </p:attrNameLst>
                                      </p:cBhvr>
                                      <p:tavLst>
                                        <p:tav tm="0">
                                          <p:val>
                                            <p:strVal val="#ppt_x"/>
                                          </p:val>
                                        </p:tav>
                                        <p:tav tm="100000">
                                          <p:val>
                                            <p:strVal val="#ppt_x"/>
                                          </p:val>
                                        </p:tav>
                                      </p:tavLst>
                                    </p:anim>
                                    <p:anim calcmode="lin" valueType="num">
                                      <p:cBhvr additive="base">
                                        <p:cTn id="27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5" fill="hold">
                      <p:stCondLst>
                        <p:cond delay="indefinite"/>
                      </p:stCondLst>
                      <p:childTnLst>
                        <p:par>
                          <p:cTn id="276" fill="hold">
                            <p:stCondLst>
                              <p:cond delay="0"/>
                            </p:stCondLst>
                            <p:childTnLst>
                              <p:par>
                                <p:cTn id="277" presetID="2" presetClass="entr" presetSubtype="4" fill="hold" grpId="0" nodeType="clickEffect">
                                  <p:stCondLst>
                                    <p:cond delay="0"/>
                                  </p:stCondLst>
                                  <p:childTnLst>
                                    <p:set>
                                      <p:cBhvr>
                                        <p:cTn id="278" dur="1" fill="hold">
                                          <p:stCondLst>
                                            <p:cond delay="0"/>
                                          </p:stCondLst>
                                        </p:cTn>
                                        <p:tgtEl>
                                          <p:spTgt spid="27"/>
                                        </p:tgtEl>
                                        <p:attrNameLst>
                                          <p:attrName>style.visibility</p:attrName>
                                        </p:attrNameLst>
                                      </p:cBhvr>
                                      <p:to>
                                        <p:strVal val="visible"/>
                                      </p:to>
                                    </p:set>
                                    <p:anim calcmode="lin" valueType="num">
                                      <p:cBhvr additive="base">
                                        <p:cTn id="279" dur="500" fill="hold"/>
                                        <p:tgtEl>
                                          <p:spTgt spid="27"/>
                                        </p:tgtEl>
                                        <p:attrNameLst>
                                          <p:attrName>ppt_x</p:attrName>
                                        </p:attrNameLst>
                                      </p:cBhvr>
                                      <p:tavLst>
                                        <p:tav tm="0">
                                          <p:val>
                                            <p:strVal val="#ppt_x"/>
                                          </p:val>
                                        </p:tav>
                                        <p:tav tm="100000">
                                          <p:val>
                                            <p:strVal val="#ppt_x"/>
                                          </p:val>
                                        </p:tav>
                                      </p:tavLst>
                                    </p:anim>
                                    <p:anim calcmode="lin" valueType="num">
                                      <p:cBhvr additive="base">
                                        <p:cTn id="280" dur="500" fill="hold"/>
                                        <p:tgtEl>
                                          <p:spTgt spid="27"/>
                                        </p:tgtEl>
                                        <p:attrNameLst>
                                          <p:attrName>ppt_y</p:attrName>
                                        </p:attrNameLst>
                                      </p:cBhvr>
                                      <p:tavLst>
                                        <p:tav tm="0">
                                          <p:val>
                                            <p:strVal val="1+#ppt_h/2"/>
                                          </p:val>
                                        </p:tav>
                                        <p:tav tm="100000">
                                          <p:val>
                                            <p:strVal val="#ppt_y"/>
                                          </p:val>
                                        </p:tav>
                                      </p:tavLst>
                                    </p:anim>
                                  </p:childTnLst>
                                </p:cTn>
                              </p:par>
                              <p:par>
                                <p:cTn id="281" presetID="2" presetClass="entr" presetSubtype="4" fill="hold" nodeType="withEffect">
                                  <p:stCondLst>
                                    <p:cond delay="0"/>
                                  </p:stCondLst>
                                  <p:childTnLst>
                                    <p:set>
                                      <p:cBhvr>
                                        <p:cTn id="282" dur="1" fill="hold">
                                          <p:stCondLst>
                                            <p:cond delay="0"/>
                                          </p:stCondLst>
                                        </p:cTn>
                                        <p:tgtEl>
                                          <p:spTgt spid="25"/>
                                        </p:tgtEl>
                                        <p:attrNameLst>
                                          <p:attrName>style.visibility</p:attrName>
                                        </p:attrNameLst>
                                      </p:cBhvr>
                                      <p:to>
                                        <p:strVal val="visible"/>
                                      </p:to>
                                    </p:set>
                                    <p:anim calcmode="lin" valueType="num">
                                      <p:cBhvr additive="base">
                                        <p:cTn id="283" dur="500" fill="hold"/>
                                        <p:tgtEl>
                                          <p:spTgt spid="25"/>
                                        </p:tgtEl>
                                        <p:attrNameLst>
                                          <p:attrName>ppt_x</p:attrName>
                                        </p:attrNameLst>
                                      </p:cBhvr>
                                      <p:tavLst>
                                        <p:tav tm="0">
                                          <p:val>
                                            <p:strVal val="#ppt_x"/>
                                          </p:val>
                                        </p:tav>
                                        <p:tav tm="100000">
                                          <p:val>
                                            <p:strVal val="#ppt_x"/>
                                          </p:val>
                                        </p:tav>
                                      </p:tavLst>
                                    </p:anim>
                                    <p:anim calcmode="lin" valueType="num">
                                      <p:cBhvr additive="base">
                                        <p:cTn id="284" dur="500" fill="hold"/>
                                        <p:tgtEl>
                                          <p:spTgt spid="25"/>
                                        </p:tgtEl>
                                        <p:attrNameLst>
                                          <p:attrName>ppt_y</p:attrName>
                                        </p:attrNameLst>
                                      </p:cBhvr>
                                      <p:tavLst>
                                        <p:tav tm="0">
                                          <p:val>
                                            <p:strVal val="1+#ppt_h/2"/>
                                          </p:val>
                                        </p:tav>
                                        <p:tav tm="100000">
                                          <p:val>
                                            <p:strVal val="#ppt_y"/>
                                          </p:val>
                                        </p:tav>
                                      </p:tavLst>
                                    </p:anim>
                                  </p:childTnLst>
                                </p:cTn>
                              </p:par>
                              <p:par>
                                <p:cTn id="285" presetID="2" presetClass="entr" presetSubtype="4" fill="hold" nodeType="withEffect">
                                  <p:stCondLst>
                                    <p:cond delay="0"/>
                                  </p:stCondLst>
                                  <p:childTnLst>
                                    <p:set>
                                      <p:cBhvr>
                                        <p:cTn id="286" dur="1" fill="hold">
                                          <p:stCondLst>
                                            <p:cond delay="0"/>
                                          </p:stCondLst>
                                        </p:cTn>
                                        <p:tgtEl>
                                          <p:spTgt spid="6146"/>
                                        </p:tgtEl>
                                        <p:attrNameLst>
                                          <p:attrName>style.visibility</p:attrName>
                                        </p:attrNameLst>
                                      </p:cBhvr>
                                      <p:to>
                                        <p:strVal val="visible"/>
                                      </p:to>
                                    </p:set>
                                    <p:anim calcmode="lin" valueType="num">
                                      <p:cBhvr additive="base">
                                        <p:cTn id="287" dur="500" fill="hold"/>
                                        <p:tgtEl>
                                          <p:spTgt spid="6146"/>
                                        </p:tgtEl>
                                        <p:attrNameLst>
                                          <p:attrName>ppt_x</p:attrName>
                                        </p:attrNameLst>
                                      </p:cBhvr>
                                      <p:tavLst>
                                        <p:tav tm="0">
                                          <p:val>
                                            <p:strVal val="#ppt_x"/>
                                          </p:val>
                                        </p:tav>
                                        <p:tav tm="100000">
                                          <p:val>
                                            <p:strVal val="#ppt_x"/>
                                          </p:val>
                                        </p:tav>
                                      </p:tavLst>
                                    </p:anim>
                                    <p:anim calcmode="lin" valueType="num">
                                      <p:cBhvr additive="base">
                                        <p:cTn id="288" dur="500" fill="hold"/>
                                        <p:tgtEl>
                                          <p:spTgt spid="6146"/>
                                        </p:tgtEl>
                                        <p:attrNameLst>
                                          <p:attrName>ppt_y</p:attrName>
                                        </p:attrNameLst>
                                      </p:cBhvr>
                                      <p:tavLst>
                                        <p:tav tm="0">
                                          <p:val>
                                            <p:strVal val="1+#ppt_h/2"/>
                                          </p:val>
                                        </p:tav>
                                        <p:tav tm="100000">
                                          <p:val>
                                            <p:strVal val="#ppt_y"/>
                                          </p:val>
                                        </p:tav>
                                      </p:tavLst>
                                    </p:anim>
                                  </p:childTnLst>
                                </p:cTn>
                              </p:par>
                              <p:par>
                                <p:cTn id="289" presetID="2" presetClass="entr" presetSubtype="4" fill="hold" nodeType="withEffect">
                                  <p:stCondLst>
                                    <p:cond delay="0"/>
                                  </p:stCondLst>
                                  <p:childTnLst>
                                    <p:set>
                                      <p:cBhvr>
                                        <p:cTn id="290" dur="1" fill="hold">
                                          <p:stCondLst>
                                            <p:cond delay="0"/>
                                          </p:stCondLst>
                                        </p:cTn>
                                        <p:tgtEl>
                                          <p:spTgt spid="20"/>
                                        </p:tgtEl>
                                        <p:attrNameLst>
                                          <p:attrName>style.visibility</p:attrName>
                                        </p:attrNameLst>
                                      </p:cBhvr>
                                      <p:to>
                                        <p:strVal val="visible"/>
                                      </p:to>
                                    </p:set>
                                    <p:anim calcmode="lin" valueType="num">
                                      <p:cBhvr additive="base">
                                        <p:cTn id="291" dur="500" fill="hold"/>
                                        <p:tgtEl>
                                          <p:spTgt spid="20"/>
                                        </p:tgtEl>
                                        <p:attrNameLst>
                                          <p:attrName>ppt_x</p:attrName>
                                        </p:attrNameLst>
                                      </p:cBhvr>
                                      <p:tavLst>
                                        <p:tav tm="0">
                                          <p:val>
                                            <p:strVal val="#ppt_x"/>
                                          </p:val>
                                        </p:tav>
                                        <p:tav tm="100000">
                                          <p:val>
                                            <p:strVal val="#ppt_x"/>
                                          </p:val>
                                        </p:tav>
                                      </p:tavLst>
                                    </p:anim>
                                    <p:anim calcmode="lin" valueType="num">
                                      <p:cBhvr additive="base">
                                        <p:cTn id="29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2" grpId="0"/>
      <p:bldP spid="85" grpId="0"/>
      <p:bldP spid="86" grpId="0"/>
      <p:bldP spid="89" grpId="0"/>
      <p:bldP spid="90" grpId="0"/>
      <p:bldP spid="114" grpId="0" animBg="1"/>
      <p:bldP spid="115" grpId="0" animBg="1"/>
      <p:bldP spid="127" grpId="0"/>
      <p:bldP spid="128" grpId="0"/>
      <p:bldP spid="129" grpId="0"/>
      <p:bldP spid="132" grpId="0"/>
      <p:bldP spid="21550" grpId="0" animBg="1"/>
      <p:bldP spid="21551" grpId="0" animBg="1"/>
      <p:bldP spid="21553" grpId="0"/>
      <p:bldP spid="57" grpId="0" animBg="1"/>
      <p:bldP spid="76" grpId="0"/>
      <p:bldP spid="77" grpId="0"/>
      <p:bldP spid="83" grpId="0" animBg="1"/>
      <p:bldP spid="64" grpId="0"/>
      <p:bldP spid="75" grpId="0" animBg="1"/>
      <p:bldP spid="61" grpId="0" animBg="1"/>
      <p:bldP spid="2" grpId="0" animBg="1"/>
      <p:bldP spid="6" grpId="0" animBg="1"/>
      <p:bldP spid="8" grpId="0"/>
      <p:bldP spid="68" grpId="0" animBg="1"/>
      <p:bldP spid="94" grpId="0"/>
      <p:bldP spid="66" grpId="0"/>
      <p:bldP spid="67" grpId="0" animBg="1"/>
      <p:bldP spid="72" grpId="0" animBg="1"/>
      <p:bldP spid="9" grpId="0"/>
      <p:bldP spid="12" grpId="0" animBg="1"/>
      <p:bldP spid="23" grpId="0"/>
      <p:bldP spid="17" grpId="0" animBg="1"/>
      <p:bldP spid="18" grpId="0"/>
      <p:bldP spid="15" grpId="0" animBg="1"/>
      <p:bldP spid="27" grpId="0"/>
    </p:bld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18484</TotalTime>
  <Words>6125</Words>
  <Application>Microsoft Office PowerPoint</Application>
  <PresentationFormat>Bredbild</PresentationFormat>
  <Paragraphs>1180</Paragraphs>
  <Slides>29</Slides>
  <Notes>9</Notes>
  <HiddenSlides>0</HiddenSlides>
  <MMClips>0</MMClips>
  <ScaleCrop>false</ScaleCrop>
  <HeadingPairs>
    <vt:vector size="6" baseType="variant">
      <vt:variant>
        <vt:lpstr>Använt teckensnitt</vt:lpstr>
      </vt:variant>
      <vt:variant>
        <vt:i4>17</vt:i4>
      </vt:variant>
      <vt:variant>
        <vt:lpstr>Tema</vt:lpstr>
      </vt:variant>
      <vt:variant>
        <vt:i4>1</vt:i4>
      </vt:variant>
      <vt:variant>
        <vt:lpstr>Bildrubriker</vt:lpstr>
      </vt:variant>
      <vt:variant>
        <vt:i4>29</vt:i4>
      </vt:variant>
    </vt:vector>
  </HeadingPairs>
  <TitlesOfParts>
    <vt:vector size="47" baseType="lpstr">
      <vt:lpstr>Algerian</vt:lpstr>
      <vt:lpstr>Amasis MT Pro Light</vt:lpstr>
      <vt:lpstr>Aptos</vt:lpstr>
      <vt:lpstr>Arial</vt:lpstr>
      <vt:lpstr>Arial Unicode MS</vt:lpstr>
      <vt:lpstr>Bahnschrift Light</vt:lpstr>
      <vt:lpstr>Bahnschrift Light SemiCondensed</vt:lpstr>
      <vt:lpstr>Brush Script MT</vt:lpstr>
      <vt:lpstr>Calibri</vt:lpstr>
      <vt:lpstr>Calibri Light</vt:lpstr>
      <vt:lpstr>Georgia</vt:lpstr>
      <vt:lpstr>Gothia Serif</vt:lpstr>
      <vt:lpstr>Merriweather Sans Regular</vt:lpstr>
      <vt:lpstr>Monotype Corsiva</vt:lpstr>
      <vt:lpstr>open_sanslight</vt:lpstr>
      <vt:lpstr>open_sansregular</vt:lpstr>
      <vt:lpstr>Times New Roman</vt:lpstr>
      <vt:lpstr>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 Ett lokalt  samhällskontrakt Behovet !!  Förutsättningarna ?  Utformningen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Hans Abrahamsson</dc:creator>
  <cp:lastModifiedBy>Hans Abrahamsson</cp:lastModifiedBy>
  <cp:revision>904</cp:revision>
  <cp:lastPrinted>2023-09-08T08:32:37Z</cp:lastPrinted>
  <dcterms:created xsi:type="dcterms:W3CDTF">2020-11-23T16:03:28Z</dcterms:created>
  <dcterms:modified xsi:type="dcterms:W3CDTF">2023-12-06T15:36:15Z</dcterms:modified>
</cp:coreProperties>
</file>